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90" r:id="rId4"/>
    <p:sldId id="259" r:id="rId5"/>
    <p:sldId id="260" r:id="rId6"/>
    <p:sldId id="261" r:id="rId7"/>
    <p:sldId id="359" r:id="rId8"/>
    <p:sldId id="262" r:id="rId9"/>
    <p:sldId id="299" r:id="rId10"/>
    <p:sldId id="298" r:id="rId11"/>
    <p:sldId id="302" r:id="rId12"/>
    <p:sldId id="263" r:id="rId13"/>
    <p:sldId id="264" r:id="rId14"/>
    <p:sldId id="300" r:id="rId15"/>
    <p:sldId id="356" r:id="rId16"/>
    <p:sldId id="265" r:id="rId17"/>
    <p:sldId id="337" r:id="rId18"/>
    <p:sldId id="296" r:id="rId19"/>
    <p:sldId id="333" r:id="rId20"/>
    <p:sldId id="266" r:id="rId21"/>
    <p:sldId id="358" r:id="rId22"/>
    <p:sldId id="301" r:id="rId23"/>
    <p:sldId id="267" r:id="rId24"/>
    <p:sldId id="339" r:id="rId25"/>
    <p:sldId id="268" r:id="rId26"/>
    <p:sldId id="270" r:id="rId27"/>
    <p:sldId id="271" r:id="rId28"/>
    <p:sldId id="272" r:id="rId29"/>
    <p:sldId id="304" r:id="rId30"/>
    <p:sldId id="305" r:id="rId31"/>
    <p:sldId id="307" r:id="rId32"/>
    <p:sldId id="308" r:id="rId33"/>
    <p:sldId id="310" r:id="rId34"/>
    <p:sldId id="312" r:id="rId35"/>
    <p:sldId id="273" r:id="rId36"/>
    <p:sldId id="313" r:id="rId37"/>
    <p:sldId id="314" r:id="rId38"/>
    <p:sldId id="315" r:id="rId39"/>
    <p:sldId id="278" r:id="rId40"/>
    <p:sldId id="316" r:id="rId41"/>
    <p:sldId id="344" r:id="rId42"/>
    <p:sldId id="318" r:id="rId43"/>
    <p:sldId id="345" r:id="rId44"/>
    <p:sldId id="321" r:id="rId45"/>
    <p:sldId id="322" r:id="rId46"/>
    <p:sldId id="324" r:id="rId47"/>
    <p:sldId id="347" r:id="rId48"/>
    <p:sldId id="326" r:id="rId49"/>
    <p:sldId id="330" r:id="rId50"/>
    <p:sldId id="348" r:id="rId51"/>
    <p:sldId id="349" r:id="rId52"/>
    <p:sldId id="341" r:id="rId53"/>
    <p:sldId id="34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749" autoAdjust="0"/>
  </p:normalViewPr>
  <p:slideViewPr>
    <p:cSldViewPr snapToGrid="0">
      <p:cViewPr varScale="1">
        <p:scale>
          <a:sx n="92" d="100"/>
          <a:sy n="92" d="100"/>
        </p:scale>
        <p:origin x="2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CE348-4952-4618-8941-FF4FE04E0FB4}" type="datetimeFigureOut">
              <a:rPr lang="en-AU" smtClean="0"/>
              <a:t>28/04/2014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C663-E10F-456C-9038-65746A45B5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64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25570-1B08-4914-A589-26610A87179D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8E65-991C-4B0A-8710-43C8C95C360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42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43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301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473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02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HR 40 PR 240ms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41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38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8E65-991C-4B0A-8710-43C8C95C3606}" type="slidenum">
              <a:rPr lang="en-AU" smtClean="0"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585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5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070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00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893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164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5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922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32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06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4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289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81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60BC-C69C-4A57-AA4F-BCC0171357AA}" type="datetimeFigureOut">
              <a:rPr lang="en-AU" smtClean="0"/>
              <a:t>28/04/2014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4944-06E6-4305-A3B0-585C263D785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300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Little%20M%5bAuthor%5d&amp;cauthor=true&amp;cauthor_uid=19769561" TargetMode="External"/><Relationship Id="rId2" Type="http://schemas.openxmlformats.org/officeDocument/2006/relationships/hyperlink" Target="http://www.ncbi.nlm.nih.gov/pubmed?term=Nickson%20CP%5bAuthor%5d&amp;cauthor=true&amp;cauthor_uid=197695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976956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40220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liebelt+avr" TargetMode="External"/><Relationship Id="rId5" Type="http://schemas.openxmlformats.org/officeDocument/2006/relationships/hyperlink" Target="http://www.ncbi.nlm.nih.gov/pubmed/3706169" TargetMode="External"/><Relationship Id="rId4" Type="http://schemas.openxmlformats.org/officeDocument/2006/relationships/hyperlink" Target="http://www.ncbi.nlm.nih.gov/pubmed?term=Niemann%20JT%5bAuthor%5d&amp;cauthor=true&amp;cauthor_uid=3706169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Graudins%20A%5bAuthor%5d&amp;cauthor=true&amp;cauthor_uid=21284810" TargetMode="External"/><Relationship Id="rId2" Type="http://schemas.openxmlformats.org/officeDocument/2006/relationships/hyperlink" Target="http://www.ncbi.nlm.nih.gov/pubmed?term=Gunja%20N%5bAuthor%5d&amp;cauthor=true&amp;cauthor_uid=212848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128481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Recent Adventures in </a:t>
            </a:r>
            <a:r>
              <a:rPr lang="en-AU" dirty="0" smtClean="0"/>
              <a:t>Toxicology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625" y="8482047"/>
            <a:ext cx="9144000" cy="165576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071533" y="4411133"/>
            <a:ext cx="166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Varuna Ruggoo </a:t>
            </a:r>
          </a:p>
          <a:p>
            <a:r>
              <a:rPr lang="en-AU" dirty="0" smtClean="0"/>
              <a:t>April 2014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9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Pharmacologic Effects of TCAs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987084"/>
              </p:ext>
            </p:extLst>
          </p:nvPr>
        </p:nvGraphicFramePr>
        <p:xfrm>
          <a:off x="385814" y="1340639"/>
          <a:ext cx="6929386" cy="5282808"/>
        </p:xfrm>
        <a:graphic>
          <a:graphicData uri="http://schemas.openxmlformats.org/drawingml/2006/table">
            <a:tbl>
              <a:tblPr/>
              <a:tblGrid>
                <a:gridCol w="2352371"/>
                <a:gridCol w="4577015"/>
              </a:tblGrid>
              <a:tr h="489979">
                <a:tc>
                  <a:txBody>
                    <a:bodyPr/>
                    <a:lstStyle/>
                    <a:p>
                      <a:r>
                        <a:rPr lang="en-AU" dirty="0"/>
                        <a:t>NE &amp; Serotonin Reuptake Inhibition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Initial hypertension quickly followed by hypotension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2429">
                <a:tc>
                  <a:txBody>
                    <a:bodyPr/>
                    <a:lstStyle/>
                    <a:p>
                      <a:r>
                        <a:rPr lang="en-AU" dirty="0"/>
                        <a:t>Na+ Channel </a:t>
                      </a:r>
                      <a:r>
                        <a:rPr lang="en-AU" dirty="0" smtClean="0"/>
                        <a:t>Blockade</a:t>
                      </a:r>
                    </a:p>
                    <a:p>
                      <a:endParaRPr lang="en-A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CVS: QRS </a:t>
                      </a:r>
                      <a:r>
                        <a:rPr lang="en-AU" dirty="0"/>
                        <a:t>Prolongation</a:t>
                      </a:r>
                      <a:br>
                        <a:rPr lang="en-AU" dirty="0"/>
                      </a:br>
                      <a:r>
                        <a:rPr lang="en-AU" dirty="0"/>
                        <a:t>Hypotension — depresses myocardial contractility</a:t>
                      </a:r>
                      <a:br>
                        <a:rPr lang="en-AU" dirty="0"/>
                      </a:br>
                      <a:r>
                        <a:rPr lang="en-AU" dirty="0"/>
                        <a:t>Ventricular </a:t>
                      </a:r>
                      <a:r>
                        <a:rPr lang="en-AU" dirty="0" smtClean="0"/>
                        <a:t>dysrhythmias</a:t>
                      </a:r>
                    </a:p>
                    <a:p>
                      <a:r>
                        <a:rPr lang="en-AU" dirty="0" smtClean="0"/>
                        <a:t>CNS: seizures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1604">
                <a:tc>
                  <a:txBody>
                    <a:bodyPr/>
                    <a:lstStyle/>
                    <a:p>
                      <a:r>
                        <a:rPr lang="en-AU" dirty="0" smtClean="0"/>
                        <a:t>Anticholinergic</a:t>
                      </a:r>
                      <a:r>
                        <a:rPr lang="en-AU" baseline="0" dirty="0" smtClean="0"/>
                        <a:t> (M1) blockade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Anticholinergic toxidrome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979">
                <a:tc>
                  <a:txBody>
                    <a:bodyPr/>
                    <a:lstStyle/>
                    <a:p>
                      <a:r>
                        <a:rPr lang="en-AU" dirty="0"/>
                        <a:t>Antihistaminergic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CNS stimulation or sedation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9979">
                <a:tc>
                  <a:txBody>
                    <a:bodyPr/>
                    <a:lstStyle/>
                    <a:p>
                      <a:r>
                        <a:rPr lang="en-AU" dirty="0"/>
                        <a:t>alpha1 Adrenergic Antagonism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Hypotension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979">
                <a:tc>
                  <a:txBody>
                    <a:bodyPr/>
                    <a:lstStyle/>
                    <a:p>
                      <a:r>
                        <a:rPr lang="en-AU" dirty="0"/>
                        <a:t>GABA-A Receptor Blockade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Seizures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9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K+ Channel Blockade</a:t>
                      </a:r>
                    </a:p>
                    <a:p>
                      <a:endParaRPr lang="en-A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QT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Prolongation</a:t>
                      </a:r>
                    </a:p>
                    <a:p>
                      <a:endParaRPr lang="en-A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Image source: CNSforum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29" y="1373238"/>
            <a:ext cx="43215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Toxicokinetics and Toxicodynamics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Absorption and distribution</a:t>
            </a:r>
          </a:p>
          <a:p>
            <a:pPr lvl="1"/>
            <a:r>
              <a:rPr lang="en-AU" dirty="0" smtClean="0"/>
              <a:t>Rapidly absorbed, peak levels within 2hrs- can be delayed due to AC effects</a:t>
            </a:r>
          </a:p>
          <a:p>
            <a:pPr lvl="1"/>
            <a:r>
              <a:rPr lang="en-AU" dirty="0" smtClean="0"/>
              <a:t>Highly lipid soluble</a:t>
            </a:r>
          </a:p>
          <a:p>
            <a:pPr lvl="1"/>
            <a:r>
              <a:rPr lang="en-AU" dirty="0" smtClean="0"/>
              <a:t>Protein binding 95% bound to AAG, free drug 10%</a:t>
            </a:r>
          </a:p>
          <a:p>
            <a:pPr lvl="1"/>
            <a:r>
              <a:rPr lang="en-AU" dirty="0" smtClean="0"/>
              <a:t>Vd 5-20 L/kg</a:t>
            </a:r>
          </a:p>
          <a:p>
            <a:pPr lvl="2"/>
            <a:r>
              <a:rPr lang="en-AU" dirty="0" smtClean="0"/>
              <a:t>Clinical toxicity develops when drug still in distribution phase</a:t>
            </a:r>
          </a:p>
          <a:p>
            <a:pPr lvl="1"/>
            <a:r>
              <a:rPr lang="en-AU" dirty="0" smtClean="0"/>
              <a:t>Weak bases</a:t>
            </a:r>
          </a:p>
          <a:p>
            <a:pPr lvl="2"/>
            <a:r>
              <a:rPr lang="en-AU" dirty="0" smtClean="0"/>
              <a:t>Acidosis causes ionized fraction to increase and slow distribution</a:t>
            </a:r>
          </a:p>
          <a:p>
            <a:r>
              <a:rPr lang="en-AU" dirty="0" smtClean="0"/>
              <a:t>Metabolism and Elimination</a:t>
            </a:r>
          </a:p>
          <a:p>
            <a:pPr lvl="1"/>
            <a:r>
              <a:rPr lang="en-AU" dirty="0" smtClean="0"/>
              <a:t>Cyt P450 – zero order kinetics in OD</a:t>
            </a:r>
          </a:p>
          <a:p>
            <a:pPr lvl="1"/>
            <a:r>
              <a:rPr lang="en-AU" dirty="0" smtClean="0"/>
              <a:t>Low renal elimination</a:t>
            </a:r>
          </a:p>
          <a:p>
            <a:pPr lvl="2"/>
            <a:endParaRPr lang="en-AU" dirty="0" smtClean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3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of management of acute TCA toxicity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Agitation heralds seizures and CV collapse</a:t>
            </a:r>
          </a:p>
          <a:p>
            <a:r>
              <a:rPr lang="en-AU" dirty="0" smtClean="0"/>
              <a:t>Avoid sedation without adequate monitoring </a:t>
            </a:r>
          </a:p>
          <a:p>
            <a:r>
              <a:rPr lang="en-AU" dirty="0" smtClean="0"/>
              <a:t>Avoid acidosis- increases free TCA</a:t>
            </a:r>
          </a:p>
          <a:p>
            <a:r>
              <a:rPr lang="en-AU" dirty="0" smtClean="0"/>
              <a:t>Flumazenil should not be administered in suspected TCA OD</a:t>
            </a:r>
            <a:r>
              <a:rPr lang="en-AU" baseline="30000" dirty="0" smtClean="0"/>
              <a:t>1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Potential life threats</a:t>
            </a:r>
          </a:p>
          <a:p>
            <a:pPr lvl="1"/>
            <a:r>
              <a:rPr lang="en-AU" dirty="0" smtClean="0"/>
              <a:t>Coma</a:t>
            </a:r>
          </a:p>
          <a:p>
            <a:pPr lvl="1"/>
            <a:r>
              <a:rPr lang="en-AU" dirty="0" smtClean="0"/>
              <a:t>Respiratory acidosis</a:t>
            </a:r>
          </a:p>
          <a:p>
            <a:pPr lvl="1"/>
            <a:r>
              <a:rPr lang="en-AU" dirty="0" smtClean="0"/>
              <a:t>Seizures</a:t>
            </a:r>
          </a:p>
          <a:p>
            <a:pPr lvl="1"/>
            <a:r>
              <a:rPr lang="en-AU" dirty="0" smtClean="0"/>
              <a:t>Cardiac dysrhythmias</a:t>
            </a:r>
          </a:p>
          <a:p>
            <a:pPr lvl="1"/>
            <a:r>
              <a:rPr lang="en-AU" dirty="0" smtClean="0"/>
              <a:t>Cardiac arrest</a:t>
            </a:r>
          </a:p>
          <a:p>
            <a:pPr lvl="1"/>
            <a:endParaRPr lang="en-AU" dirty="0" smtClean="0"/>
          </a:p>
          <a:p>
            <a:pPr marL="0" indent="0">
              <a:buNone/>
            </a:pPr>
            <a:r>
              <a:rPr lang="en-AU" sz="1500" dirty="0"/>
              <a:t>1 </a:t>
            </a:r>
            <a:r>
              <a:rPr lang="en-AU" sz="1500" dirty="0" smtClean="0"/>
              <a:t>Mordel et al, Seizures </a:t>
            </a:r>
            <a:r>
              <a:rPr lang="en-AU" sz="1500" dirty="0"/>
              <a:t>after flumazenil administration in a case of combined benzodiazepine and tricyclic antidepressant </a:t>
            </a:r>
            <a:r>
              <a:rPr lang="en-AU" sz="1500" dirty="0" smtClean="0"/>
              <a:t>overdose. Crit </a:t>
            </a:r>
            <a:r>
              <a:rPr lang="en-AU" sz="1500" dirty="0"/>
              <a:t>Care Med. 1992 Dec;20(12):1733-4.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4558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Management of Acute TCA toxicity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432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Resuscitation: ABC’S</a:t>
            </a:r>
          </a:p>
          <a:p>
            <a:r>
              <a:rPr lang="en-AU" dirty="0" smtClean="0"/>
              <a:t>Prompt intubation and hyperventilation at onset of severe toxicity</a:t>
            </a:r>
          </a:p>
          <a:p>
            <a:r>
              <a:rPr lang="en-AU" dirty="0" smtClean="0"/>
              <a:t>Sodium bicarbonate</a:t>
            </a:r>
          </a:p>
          <a:p>
            <a:pPr lvl="1"/>
            <a:r>
              <a:rPr lang="en-AU" dirty="0" smtClean="0"/>
              <a:t>hyperventilate to pH 7.45-7.55</a:t>
            </a:r>
          </a:p>
          <a:p>
            <a:r>
              <a:rPr lang="en-AU" dirty="0" smtClean="0"/>
              <a:t>Decontamination</a:t>
            </a:r>
            <a:r>
              <a:rPr lang="en-AU" baseline="30000" dirty="0" smtClean="0"/>
              <a:t>1</a:t>
            </a:r>
            <a:endParaRPr lang="en-AU" dirty="0" smtClean="0"/>
          </a:p>
          <a:p>
            <a:pPr lvl="1"/>
            <a:r>
              <a:rPr lang="en-AU" dirty="0" smtClean="0"/>
              <a:t>Activated charcoal within 1-2 hours</a:t>
            </a:r>
          </a:p>
          <a:p>
            <a:pPr lvl="1"/>
            <a:r>
              <a:rPr lang="en-AU" dirty="0" smtClean="0"/>
              <a:t>No role for gastric lavage, induced emesis or WBI </a:t>
            </a:r>
          </a:p>
          <a:p>
            <a:pPr lvl="1"/>
            <a:r>
              <a:rPr lang="en-AU" dirty="0" smtClean="0"/>
              <a:t>Large Vd and high protein binding precludes extracorporeal procedures such as HP, HD</a:t>
            </a:r>
          </a:p>
          <a:p>
            <a:r>
              <a:rPr lang="en-AU" dirty="0" smtClean="0"/>
              <a:t>Ventricular dysrhythmias- NaHCO3</a:t>
            </a:r>
          </a:p>
          <a:p>
            <a:r>
              <a:rPr lang="en-AU" dirty="0" smtClean="0"/>
              <a:t>Seizures- titrated benzodiazepines</a:t>
            </a:r>
          </a:p>
          <a:p>
            <a:r>
              <a:rPr lang="en-AU" dirty="0" smtClean="0"/>
              <a:t>Hypotension- iv fluid, NaHCO3, vasopressors (NA preferred)</a:t>
            </a:r>
          </a:p>
          <a:p>
            <a:r>
              <a:rPr lang="en-AU" dirty="0" smtClean="0"/>
              <a:t>Supportive care and monitoring in ICU</a:t>
            </a:r>
          </a:p>
          <a:p>
            <a:r>
              <a:rPr lang="en-AU" dirty="0" smtClean="0"/>
              <a:t>Screening tests in DSP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sz="1900" dirty="0" smtClean="0"/>
              <a:t>1 Dargan et al, The </a:t>
            </a:r>
            <a:r>
              <a:rPr lang="en-AU" sz="1900" dirty="0"/>
              <a:t>management of tricyclic antidepressant poisoning : the role of gut decontamination, extracorporeal procedures and fab antibody </a:t>
            </a:r>
            <a:r>
              <a:rPr lang="en-AU" sz="1900" dirty="0" smtClean="0"/>
              <a:t>fragments. Toxicol </a:t>
            </a:r>
            <a:r>
              <a:rPr lang="en-AU" sz="1900" dirty="0"/>
              <a:t>Rev. 2005;24(3):187-94</a:t>
            </a:r>
            <a:r>
              <a:rPr lang="en-AU" sz="1900" dirty="0" smtClean="0"/>
              <a:t>.</a:t>
            </a: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17772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Sodium Bicarbonate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2447" y="2174820"/>
            <a:ext cx="3088205" cy="30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Sodium Bicarbonate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2447" y="2174820"/>
            <a:ext cx="3088205" cy="308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53" y="6192025"/>
            <a:ext cx="3562350" cy="200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9953" y="5707781"/>
            <a:ext cx="319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NaHCO3 → Na+ + HCO3 -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9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Role of sodium bicarbonate in reversing cardiotoxicity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Indications for use: severe cardiotoxicity</a:t>
            </a:r>
          </a:p>
          <a:p>
            <a:pPr lvl="1"/>
            <a:r>
              <a:rPr lang="en-AU" dirty="0" smtClean="0"/>
              <a:t>QRS &gt; 120ms</a:t>
            </a:r>
          </a:p>
          <a:p>
            <a:pPr lvl="1"/>
            <a:r>
              <a:rPr lang="en-AU" dirty="0" smtClean="0"/>
              <a:t>Hypotension resistant to fluid challenge</a:t>
            </a:r>
          </a:p>
          <a:p>
            <a:pPr lvl="1"/>
            <a:r>
              <a:rPr lang="en-AU" dirty="0" smtClean="0"/>
              <a:t>Cardiac arrest and ventricular dysrhythmias</a:t>
            </a:r>
          </a:p>
          <a:p>
            <a:pPr lvl="1"/>
            <a:r>
              <a:rPr lang="en-AU" dirty="0"/>
              <a:t>P</a:t>
            </a:r>
            <a:r>
              <a:rPr lang="en-AU" dirty="0" smtClean="0"/>
              <a:t>revention of acidosis: seizures, respiratory acidosis from prolonged intubation</a:t>
            </a:r>
          </a:p>
          <a:p>
            <a:r>
              <a:rPr lang="en-AU" dirty="0" smtClean="0"/>
              <a:t>Available evidence does not support prophylactic alkalinisation in absence of life-threatening CVS toxicity</a:t>
            </a:r>
            <a:r>
              <a:rPr lang="en-AU" baseline="30000" dirty="0" smtClean="0"/>
              <a:t>1</a:t>
            </a:r>
            <a:endParaRPr lang="en-AU" dirty="0" smtClean="0"/>
          </a:p>
          <a:p>
            <a:r>
              <a:rPr lang="en-AU" dirty="0" smtClean="0"/>
              <a:t>Mechanism of action multifactorial and poorly understood</a:t>
            </a:r>
            <a:r>
              <a:rPr lang="en-AU" baseline="30000" dirty="0" smtClean="0"/>
              <a:t>2</a:t>
            </a:r>
            <a:endParaRPr lang="en-AU" dirty="0" smtClean="0"/>
          </a:p>
          <a:p>
            <a:pPr lvl="1"/>
            <a:r>
              <a:rPr lang="en-AU" dirty="0" smtClean="0"/>
              <a:t>Sodium load</a:t>
            </a:r>
          </a:p>
          <a:p>
            <a:pPr lvl="1"/>
            <a:r>
              <a:rPr lang="en-AU" dirty="0" smtClean="0"/>
              <a:t>Increasing plasma protein binding by alkalinisation</a:t>
            </a:r>
          </a:p>
          <a:p>
            <a:pPr lvl="1"/>
            <a:r>
              <a:rPr lang="en-AU" dirty="0" smtClean="0"/>
              <a:t>Altering charge of TCA-receptor complex by alkalinisation</a:t>
            </a:r>
          </a:p>
          <a:p>
            <a:pPr lvl="1"/>
            <a:r>
              <a:rPr lang="en-AU" dirty="0" smtClean="0"/>
              <a:t>Correction of TCA-induced acidosis</a:t>
            </a:r>
          </a:p>
          <a:p>
            <a:r>
              <a:rPr lang="en-AU" dirty="0" smtClean="0"/>
              <a:t>Give as boluses- endpoint QRS &lt;100ms, HD stable, watch pH and Na</a:t>
            </a:r>
          </a:p>
          <a:p>
            <a:r>
              <a:rPr lang="en-AU" dirty="0" smtClean="0"/>
              <a:t>Intubation and hyperventilation to pH 7.45-7.55 is essential</a:t>
            </a:r>
          </a:p>
          <a:p>
            <a:pPr marL="457200" lvl="1" indent="0">
              <a:buNone/>
            </a:pPr>
            <a:endParaRPr lang="en-AU" sz="2200" dirty="0" smtClean="0"/>
          </a:p>
          <a:p>
            <a:pPr marL="457200" lvl="1" indent="0">
              <a:buNone/>
            </a:pPr>
            <a:endParaRPr lang="en-AU" sz="2200" dirty="0"/>
          </a:p>
          <a:p>
            <a:pPr marL="457200" lvl="1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2200" dirty="0"/>
              <a:t>1 Blackman K et al,  Plasma alkalinization for tricyclic antidepressant toxicity: a systematic review. Emerg Med (Fremantle). 2001 Jun;13(2):204-10</a:t>
            </a:r>
          </a:p>
          <a:p>
            <a:pPr marL="0" indent="0">
              <a:buNone/>
            </a:pPr>
            <a:r>
              <a:rPr lang="en-AU" sz="2200" dirty="0"/>
              <a:t>2 Bradberry SM et al, Management of the cardiovascular complications of TCA poisoning : role of sodium bicarbonate. Toxicol Rev. 2005;24(3):195-204..</a:t>
            </a:r>
            <a:endParaRPr lang="en-AU" sz="2200" dirty="0" smtClean="0"/>
          </a:p>
          <a:p>
            <a:endParaRPr lang="en-AU" b="1" dirty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0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 ECG- post treatment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537"/>
          <a:stretch/>
        </p:blipFill>
        <p:spPr bwMode="auto">
          <a:xfrm>
            <a:off x="1748225" y="1690688"/>
            <a:ext cx="8461177" cy="437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Seizure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Present evidence does not support need for prophylactic therapy</a:t>
            </a:r>
            <a:r>
              <a:rPr lang="en-AU" baseline="30000" dirty="0" smtClean="0"/>
              <a:t>1</a:t>
            </a:r>
            <a:endParaRPr lang="en-AU" dirty="0" smtClean="0"/>
          </a:p>
          <a:p>
            <a:r>
              <a:rPr lang="en-AU" dirty="0" smtClean="0"/>
              <a:t>Titrated IV benzodiazepine</a:t>
            </a:r>
          </a:p>
          <a:p>
            <a:r>
              <a:rPr lang="en-AU" dirty="0" smtClean="0"/>
              <a:t>Avoid phenytoin </a:t>
            </a:r>
          </a:p>
          <a:p>
            <a:r>
              <a:rPr lang="en-AU" dirty="0" smtClean="0"/>
              <a:t>Depth of coma most accurate predictor of major seizure activity</a:t>
            </a:r>
            <a:r>
              <a:rPr lang="en-AU" baseline="30000" dirty="0" smtClean="0"/>
              <a:t>2</a:t>
            </a:r>
            <a:endParaRPr lang="en-AU" dirty="0" smtClean="0"/>
          </a:p>
          <a:p>
            <a:r>
              <a:rPr lang="en-AU" dirty="0" smtClean="0"/>
              <a:t>Beware respiratory depressant effects</a:t>
            </a:r>
          </a:p>
          <a:p>
            <a:pPr lvl="1"/>
            <a:r>
              <a:rPr lang="en-AU" dirty="0" smtClean="0"/>
              <a:t>Worsen acidosis and hypoxia-&gt; increase risk of arrhythmias</a:t>
            </a:r>
          </a:p>
          <a:p>
            <a:pPr lvl="1"/>
            <a:r>
              <a:rPr lang="en-AU" dirty="0" smtClean="0"/>
              <a:t>Oxygenate well</a:t>
            </a:r>
          </a:p>
          <a:p>
            <a:pPr lvl="1"/>
            <a:r>
              <a:rPr lang="en-AU" dirty="0" smtClean="0"/>
              <a:t>Acid base mx</a:t>
            </a:r>
          </a:p>
          <a:p>
            <a:pPr lvl="1"/>
            <a:r>
              <a:rPr lang="en-AU" dirty="0" smtClean="0"/>
              <a:t>Binding of TCA to plasma protein pH dependent-&gt;increase in acidity results in displacement of bound TCA and increased pharmacological effect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dirty="0"/>
              <a:t>1 Bateman ND. Tricyclic antidepressant poisoning: central nervous system effects and management. Toxicological Reviews 2005; 24(3): 181-186.</a:t>
            </a:r>
          </a:p>
          <a:p>
            <a:pPr marL="0" indent="0">
              <a:buNone/>
            </a:pPr>
            <a:r>
              <a:rPr lang="en-AU" sz="1200" dirty="0"/>
              <a:t>2  Emmerman CL et al, Level of consciousness as a predictor of complications following tricyclic overdose.  Ann Emerg Med. 1987 Mar;16(3):326-30</a:t>
            </a:r>
            <a:r>
              <a:rPr lang="en-AU" sz="1200" dirty="0" smtClean="0"/>
              <a:t>.</a:t>
            </a:r>
            <a:endParaRPr lang="en-AU" sz="1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53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GCS drops to 3</a:t>
            </a:r>
          </a:p>
          <a:p>
            <a:r>
              <a:rPr lang="en-AU" dirty="0" smtClean="0"/>
              <a:t>RSI fentanyl/midazolam/sux, 50mmol sodium bicarb peri-intubation</a:t>
            </a:r>
          </a:p>
          <a:p>
            <a:r>
              <a:rPr lang="en-AU" dirty="0" smtClean="0"/>
              <a:t>Vent settings SIMV-VC  TV 500ml PEEP 5 FiO2 60% RR 20</a:t>
            </a:r>
          </a:p>
          <a:p>
            <a:r>
              <a:rPr lang="en-AU" dirty="0" smtClean="0"/>
              <a:t>ETCO2 31 BP 93 HR 110</a:t>
            </a:r>
          </a:p>
          <a:p>
            <a:r>
              <a:rPr lang="en-AU" dirty="0" smtClean="0"/>
              <a:t>Bolus 100mmol sodium bicarbonate</a:t>
            </a:r>
          </a:p>
          <a:p>
            <a:r>
              <a:rPr lang="en-AU" dirty="0" smtClean="0"/>
              <a:t>50g AC via NGT</a:t>
            </a:r>
          </a:p>
          <a:p>
            <a:r>
              <a:rPr lang="en-AU" dirty="0" smtClean="0"/>
              <a:t>Midazolam and sodium bicarbonate infusion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7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53 F history of depression</a:t>
            </a:r>
          </a:p>
          <a:p>
            <a:r>
              <a:rPr lang="en-AU" dirty="0" smtClean="0"/>
              <a:t>Found at home by daughter in bed with empty pill boxes 30mins ago</a:t>
            </a:r>
          </a:p>
          <a:p>
            <a:r>
              <a:rPr lang="en-AU" dirty="0" smtClean="0"/>
              <a:t>Anniversary of husband’s death</a:t>
            </a:r>
          </a:p>
          <a:p>
            <a:r>
              <a:rPr lang="en-AU" dirty="0" smtClean="0"/>
              <a:t>GCS 14, confused, drowsy</a:t>
            </a:r>
          </a:p>
          <a:p>
            <a:r>
              <a:rPr lang="en-AU" dirty="0" smtClean="0"/>
              <a:t>BP 110, HR 120, sats 98% RA, T 36.4</a:t>
            </a:r>
          </a:p>
          <a:p>
            <a:r>
              <a:rPr lang="en-AU" dirty="0" smtClean="0"/>
              <a:t>AV called, family on their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11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ICU bed ready, but…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Patient has a GTC seizure, BP 60</a:t>
            </a:r>
          </a:p>
          <a:p>
            <a:r>
              <a:rPr lang="en-AU" dirty="0" smtClean="0"/>
              <a:t>VBG pH 7.55 CO2 20 bic 34</a:t>
            </a:r>
          </a:p>
          <a:p>
            <a:r>
              <a:rPr lang="en-AU" dirty="0" smtClean="0"/>
              <a:t>ECG shows wide complex brady</a:t>
            </a:r>
          </a:p>
          <a:p>
            <a:r>
              <a:rPr lang="en-AU" dirty="0" smtClean="0"/>
              <a:t>Options?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1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ICU bed ready, but…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Patient has a GTC seizure, BP 60</a:t>
            </a:r>
          </a:p>
          <a:p>
            <a:r>
              <a:rPr lang="en-AU" dirty="0" smtClean="0"/>
              <a:t>VBG pH 7.55 CO2 20 bic 34</a:t>
            </a:r>
          </a:p>
          <a:p>
            <a:r>
              <a:rPr lang="en-AU" dirty="0" smtClean="0"/>
              <a:t>ECG shows wide complex brady</a:t>
            </a:r>
          </a:p>
          <a:p>
            <a:r>
              <a:rPr lang="en-AU" dirty="0" smtClean="0"/>
              <a:t>Options?</a:t>
            </a:r>
          </a:p>
          <a:p>
            <a:endParaRPr lang="en-AU" dirty="0"/>
          </a:p>
          <a:p>
            <a:r>
              <a:rPr lang="en-AU" dirty="0" smtClean="0"/>
              <a:t>Check ventilator circuit/settings/EtCO2</a:t>
            </a:r>
          </a:p>
          <a:p>
            <a:r>
              <a:rPr lang="en-AU" dirty="0" smtClean="0"/>
              <a:t>Consider non-toxicologic causes of hypotension </a:t>
            </a:r>
          </a:p>
          <a:p>
            <a:r>
              <a:rPr lang="en-AU" dirty="0" smtClean="0"/>
              <a:t>Check electrolytes: </a:t>
            </a:r>
            <a:r>
              <a:rPr lang="en-AU" dirty="0" err="1" smtClean="0"/>
              <a:t>Ca</a:t>
            </a:r>
            <a:r>
              <a:rPr lang="en-AU" dirty="0" smtClean="0"/>
              <a:t>, K</a:t>
            </a:r>
          </a:p>
          <a:p>
            <a:r>
              <a:rPr lang="en-AU" dirty="0" smtClean="0"/>
              <a:t>Adjunct treatment for severe TCA toxicity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93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Adjunct treatment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5057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Hypertonic saline</a:t>
            </a:r>
          </a:p>
          <a:p>
            <a:pPr lvl="1"/>
            <a:r>
              <a:rPr lang="en-AU" dirty="0" smtClean="0"/>
              <a:t>Animal </a:t>
            </a:r>
            <a:r>
              <a:rPr lang="en-AU" dirty="0"/>
              <a:t>evidence to support </a:t>
            </a:r>
            <a:r>
              <a:rPr lang="en-AU" dirty="0" smtClean="0"/>
              <a:t>use </a:t>
            </a:r>
            <a:r>
              <a:rPr lang="en-AU" dirty="0"/>
              <a:t>of </a:t>
            </a:r>
            <a:r>
              <a:rPr lang="en-AU" dirty="0" smtClean="0"/>
              <a:t>HTS after </a:t>
            </a:r>
            <a:r>
              <a:rPr lang="en-AU" dirty="0"/>
              <a:t>other therapies have been </a:t>
            </a:r>
            <a:r>
              <a:rPr lang="en-AU" dirty="0" smtClean="0"/>
              <a:t>maximized</a:t>
            </a:r>
            <a:r>
              <a:rPr lang="en-AU" baseline="30000" dirty="0" smtClean="0"/>
              <a:t>1</a:t>
            </a:r>
            <a:endParaRPr lang="en-AU" dirty="0"/>
          </a:p>
          <a:p>
            <a:pPr lvl="1"/>
            <a:r>
              <a:rPr lang="en-AU" dirty="0"/>
              <a:t>Human evidence is limited to case reports</a:t>
            </a:r>
          </a:p>
          <a:p>
            <a:pPr lvl="1"/>
            <a:r>
              <a:rPr lang="en-AU" dirty="0"/>
              <a:t>Consider </a:t>
            </a:r>
            <a:r>
              <a:rPr lang="en-AU" dirty="0" smtClean="0"/>
              <a:t>HTS if NaHCO3 </a:t>
            </a:r>
            <a:r>
              <a:rPr lang="en-AU" dirty="0"/>
              <a:t>ineffective and pH of 7.50-7.55 has been </a:t>
            </a:r>
            <a:r>
              <a:rPr lang="en-AU" dirty="0" smtClean="0"/>
              <a:t>reached</a:t>
            </a:r>
          </a:p>
          <a:p>
            <a:r>
              <a:rPr lang="en-AU" dirty="0" smtClean="0"/>
              <a:t>Class IB agents: Lignocaine, Phenytoin</a:t>
            </a:r>
          </a:p>
          <a:p>
            <a:pPr lvl="1"/>
            <a:r>
              <a:rPr lang="en-AU" dirty="0" smtClean="0"/>
              <a:t>Recommended in refractory cardiotoxicity with severe alkalosis and hypernatremia</a:t>
            </a:r>
            <a:r>
              <a:rPr lang="en-AU" baseline="30000" dirty="0" smtClean="0"/>
              <a:t>2</a:t>
            </a:r>
            <a:endParaRPr lang="en-AU" dirty="0" smtClean="0"/>
          </a:p>
          <a:p>
            <a:pPr lvl="1"/>
            <a:r>
              <a:rPr lang="en-AU" dirty="0" smtClean="0"/>
              <a:t>Evidence for Lignocaine more convincing than phenytoin</a:t>
            </a:r>
          </a:p>
          <a:p>
            <a:pPr lvl="1"/>
            <a:r>
              <a:rPr lang="en-AU" dirty="0" smtClean="0"/>
              <a:t>Postulated mechanism: dissociate rapidly from cardiac NaC</a:t>
            </a:r>
            <a:r>
              <a:rPr lang="en-AU" dirty="0"/>
              <a:t> </a:t>
            </a:r>
            <a:endParaRPr lang="en-AU" dirty="0" smtClean="0"/>
          </a:p>
          <a:p>
            <a:r>
              <a:rPr lang="en-AU" i="1" dirty="0" smtClean="0"/>
              <a:t>Magnesium sulphate</a:t>
            </a:r>
          </a:p>
          <a:p>
            <a:pPr lvl="1"/>
            <a:r>
              <a:rPr lang="en-AU" dirty="0" smtClean="0"/>
              <a:t>May help, risk of torsade low in tachycardia</a:t>
            </a:r>
          </a:p>
          <a:p>
            <a:r>
              <a:rPr lang="en-AU" dirty="0" smtClean="0"/>
              <a:t>Lipid emulsion therapy</a:t>
            </a:r>
          </a:p>
          <a:p>
            <a:r>
              <a:rPr lang="en-AU" dirty="0" smtClean="0"/>
              <a:t>ECMO</a:t>
            </a:r>
          </a:p>
          <a:p>
            <a:r>
              <a:rPr lang="en-AU" i="1" dirty="0" smtClean="0"/>
              <a:t>Future research: TCA-Fab</a:t>
            </a:r>
          </a:p>
          <a:p>
            <a:pPr marL="0" indent="0">
              <a:buNone/>
            </a:pPr>
            <a:endParaRPr lang="en-AU" sz="2200" dirty="0" smtClean="0"/>
          </a:p>
          <a:p>
            <a:pPr marL="0" indent="0">
              <a:buNone/>
            </a:pPr>
            <a:r>
              <a:rPr lang="en-AU" sz="1900" dirty="0" smtClean="0"/>
              <a:t>1 McCabe et al, Experimental tricyclic antidepressant toxicity: a randomized, controlled comparison of hypertonic saline solution, sodium bicarbonate, and hyperventilation</a:t>
            </a:r>
            <a:r>
              <a:rPr lang="en-AU" sz="1900" dirty="0"/>
              <a:t>. Ann Emerg Med. 1998 Sep;32(3 Pt 1):329-33</a:t>
            </a:r>
            <a:r>
              <a:rPr lang="en-AU" sz="1900" dirty="0" smtClean="0"/>
              <a:t>.</a:t>
            </a:r>
          </a:p>
          <a:p>
            <a:pPr marL="0" indent="0">
              <a:buNone/>
            </a:pPr>
            <a:r>
              <a:rPr lang="en-AU" sz="1900" dirty="0" smtClean="0"/>
              <a:t>2 Foianini et al, What </a:t>
            </a:r>
            <a:r>
              <a:rPr lang="en-AU" sz="1900" dirty="0"/>
              <a:t>is the role of lidocaine or phenytoin in tricyclic antidepressant-induced cardiotoxicity? Clin Toxicol (Phila). 2010 May;48(4):325-30. doi: 10.3109/15563650.2010.487050</a:t>
            </a:r>
            <a:r>
              <a:rPr lang="en-AU" sz="1900" dirty="0" smtClean="0"/>
              <a:t>.</a:t>
            </a: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4079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 in ICU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Transferred to ICU, supportive management</a:t>
            </a:r>
          </a:p>
          <a:p>
            <a:r>
              <a:rPr lang="en-AU" dirty="0" smtClean="0"/>
              <a:t>QRS and haemodynamics improved</a:t>
            </a:r>
          </a:p>
          <a:p>
            <a:r>
              <a:rPr lang="en-AU" dirty="0" smtClean="0"/>
              <a:t>Extubated at 24hrs</a:t>
            </a:r>
          </a:p>
          <a:p>
            <a:r>
              <a:rPr lang="en-AU" dirty="0" smtClean="0"/>
              <a:t>SB CL psych, MH admit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5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1- ECG in ICU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7" r="8789" b="2976"/>
          <a:stretch/>
        </p:blipFill>
        <p:spPr bwMode="auto">
          <a:xfrm>
            <a:off x="1521594" y="1825625"/>
            <a:ext cx="8918377" cy="4585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6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TCA toxicity in 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TCA </a:t>
            </a:r>
            <a:r>
              <a:rPr lang="en-AU" dirty="0" smtClean="0"/>
              <a:t>mortality/morbidity</a:t>
            </a:r>
            <a:r>
              <a:rPr lang="en-AU" baseline="30000" dirty="0" smtClean="0"/>
              <a:t>1</a:t>
            </a:r>
            <a:endParaRPr lang="en-AU" dirty="0"/>
          </a:p>
          <a:p>
            <a:pPr lvl="1"/>
            <a:r>
              <a:rPr lang="en-AU" dirty="0" smtClean="0"/>
              <a:t>Cohort 256 antidepressant poisonings (TCA vs newer agents)</a:t>
            </a:r>
          </a:p>
          <a:p>
            <a:pPr lvl="1"/>
            <a:r>
              <a:rPr lang="en-AU" dirty="0" smtClean="0"/>
              <a:t>Longer median length of stay </a:t>
            </a:r>
          </a:p>
          <a:p>
            <a:pPr lvl="1"/>
            <a:r>
              <a:rPr lang="en-AU" dirty="0" smtClean="0"/>
              <a:t>Greater need for intubation</a:t>
            </a:r>
          </a:p>
          <a:p>
            <a:pPr lvl="1"/>
            <a:r>
              <a:rPr lang="en-AU" dirty="0" smtClean="0"/>
              <a:t>Higher incidence of seizures</a:t>
            </a:r>
          </a:p>
          <a:p>
            <a:r>
              <a:rPr lang="en-AU" dirty="0" smtClean="0"/>
              <a:t>Fex TCA= Expert level </a:t>
            </a:r>
          </a:p>
          <a:p>
            <a:r>
              <a:rPr lang="en-AU" dirty="0" smtClean="0"/>
              <a:t>ED management</a:t>
            </a:r>
          </a:p>
          <a:p>
            <a:pPr lvl="1"/>
            <a:r>
              <a:rPr lang="en-AU" dirty="0" smtClean="0"/>
              <a:t>Identify toxic doses- risk assessment</a:t>
            </a:r>
          </a:p>
          <a:p>
            <a:pPr lvl="1"/>
            <a:r>
              <a:rPr lang="en-AU" dirty="0" smtClean="0"/>
              <a:t>Rapid </a:t>
            </a:r>
            <a:r>
              <a:rPr lang="en-AU" dirty="0"/>
              <a:t>onset CVS/CNS toxicity</a:t>
            </a:r>
            <a:endParaRPr lang="en-AU" dirty="0" smtClean="0"/>
          </a:p>
          <a:p>
            <a:pPr lvl="1"/>
            <a:r>
              <a:rPr lang="en-AU" dirty="0" smtClean="0"/>
              <a:t>Prompt intubation, hyperventilation and NaHCO3 can be life saving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sz="1200" dirty="0" smtClean="0"/>
              <a:t>1 Bateman </a:t>
            </a:r>
            <a:r>
              <a:rPr lang="en-AU" sz="1200" dirty="0"/>
              <a:t>ND. Tricyclic antidepressant poisoning: central nervous system effects and management. Toxicological Reviews 2005; 24(3): 181-186.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9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17F, no past medical history</a:t>
            </a:r>
          </a:p>
          <a:p>
            <a:r>
              <a:rPr lang="en-AU" dirty="0" smtClean="0"/>
              <a:t>Lives with parents and grandmother</a:t>
            </a:r>
          </a:p>
          <a:p>
            <a:r>
              <a:rPr lang="en-AU" dirty="0" smtClean="0"/>
              <a:t>Fight with mum, storms out</a:t>
            </a:r>
          </a:p>
          <a:p>
            <a:r>
              <a:rPr lang="en-AU" dirty="0"/>
              <a:t>3</a:t>
            </a:r>
            <a:r>
              <a:rPr lang="en-AU" dirty="0" smtClean="0"/>
              <a:t> hours later, states she has taken ‘Gran’s pills’</a:t>
            </a:r>
          </a:p>
          <a:p>
            <a:r>
              <a:rPr lang="en-AU" dirty="0" smtClean="0"/>
              <a:t>Mum calls an ambulance</a:t>
            </a:r>
          </a:p>
          <a:p>
            <a:r>
              <a:rPr lang="en-AU" dirty="0" smtClean="0"/>
              <a:t>Present to ED with weakness and dizziness </a:t>
            </a:r>
          </a:p>
          <a:p>
            <a:r>
              <a:rPr lang="en-AU" dirty="0" smtClean="0"/>
              <a:t>Pale, diaphoretic, but awake, GCS 15</a:t>
            </a:r>
          </a:p>
          <a:p>
            <a:r>
              <a:rPr lang="en-AU" dirty="0" smtClean="0"/>
              <a:t>BP 90/60 HR 50 T 36.5</a:t>
            </a:r>
          </a:p>
          <a:p>
            <a:r>
              <a:rPr lang="en-AU" dirty="0" smtClean="0"/>
              <a:t>Physical exam otherwise NAD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3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ECG on arrival</a:t>
            </a:r>
            <a:endParaRPr lang="en-AU" dirty="0"/>
          </a:p>
        </p:txBody>
      </p:sp>
      <p:pic>
        <p:nvPicPr>
          <p:cNvPr id="8194" name="Picture 2" descr="http://cdn.lifeinthefastlane.com/wp-content/uploads/2012/01/SB-1H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96" y="1690688"/>
            <a:ext cx="7308112" cy="39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most likely </a:t>
            </a:r>
            <a:r>
              <a:rPr lang="en-AU" dirty="0" smtClean="0"/>
              <a:t>aetiology </a:t>
            </a:r>
            <a:r>
              <a:rPr lang="en-AU" dirty="0"/>
              <a:t>of </a:t>
            </a:r>
            <a:r>
              <a:rPr lang="en-AU" dirty="0" smtClean="0"/>
              <a:t>this </a:t>
            </a:r>
            <a:r>
              <a:rPr lang="en-AU" dirty="0"/>
              <a:t>toxicity?</a:t>
            </a:r>
            <a:endParaRPr lang="en-AU" dirty="0" smtClean="0"/>
          </a:p>
          <a:p>
            <a:r>
              <a:rPr lang="en-AU" dirty="0" smtClean="0"/>
              <a:t>A- Digoxin</a:t>
            </a:r>
          </a:p>
          <a:p>
            <a:r>
              <a:rPr lang="en-AU" dirty="0" smtClean="0"/>
              <a:t>B- Verapamil</a:t>
            </a:r>
          </a:p>
          <a:p>
            <a:r>
              <a:rPr lang="en-AU" dirty="0" smtClean="0"/>
              <a:t>C- Metoprolol</a:t>
            </a:r>
          </a:p>
          <a:p>
            <a:r>
              <a:rPr lang="en-AU" dirty="0" smtClean="0"/>
              <a:t>D- Clonidine</a:t>
            </a:r>
          </a:p>
          <a:p>
            <a:r>
              <a:rPr lang="en-AU" dirty="0" smtClean="0"/>
              <a:t>E- Amlodipine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71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Unsure at this stage, can be..</a:t>
            </a:r>
          </a:p>
          <a:p>
            <a:r>
              <a:rPr lang="en-AU" b="1" dirty="0" smtClean="0"/>
              <a:t>A- Digoxin</a:t>
            </a:r>
            <a:endParaRPr lang="en-AU" b="1" dirty="0"/>
          </a:p>
          <a:p>
            <a:r>
              <a:rPr lang="en-AU" b="1" dirty="0"/>
              <a:t>B- </a:t>
            </a:r>
            <a:r>
              <a:rPr lang="en-AU" b="1" dirty="0" smtClean="0"/>
              <a:t>Verapamil</a:t>
            </a:r>
            <a:endParaRPr lang="en-AU" b="1" dirty="0"/>
          </a:p>
          <a:p>
            <a:r>
              <a:rPr lang="en-AU" b="1" dirty="0"/>
              <a:t>C- </a:t>
            </a:r>
            <a:r>
              <a:rPr lang="en-AU" b="1" dirty="0" smtClean="0"/>
              <a:t>Metoprolol</a:t>
            </a:r>
            <a:endParaRPr lang="en-AU" b="1" dirty="0"/>
          </a:p>
          <a:p>
            <a:r>
              <a:rPr lang="en-AU" dirty="0"/>
              <a:t>D- </a:t>
            </a:r>
            <a:r>
              <a:rPr lang="en-AU" dirty="0" smtClean="0"/>
              <a:t>Clonidine</a:t>
            </a:r>
          </a:p>
          <a:p>
            <a:pPr lvl="1"/>
            <a:r>
              <a:rPr lang="en-AU" dirty="0"/>
              <a:t>S</a:t>
            </a:r>
            <a:r>
              <a:rPr lang="en-AU" dirty="0" smtClean="0"/>
              <a:t>edation</a:t>
            </a:r>
            <a:endParaRPr lang="en-AU" dirty="0"/>
          </a:p>
          <a:p>
            <a:r>
              <a:rPr lang="en-AU" dirty="0"/>
              <a:t>E- </a:t>
            </a:r>
            <a:r>
              <a:rPr lang="en-AU" dirty="0" smtClean="0"/>
              <a:t>Amlodipine</a:t>
            </a:r>
          </a:p>
          <a:p>
            <a:pPr lvl="1"/>
            <a:r>
              <a:rPr lang="en-AU" dirty="0" smtClean="0"/>
              <a:t>Reflex tachycardia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What’s next?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52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lab tests can help narrow the differential diagnosis?</a:t>
            </a:r>
          </a:p>
          <a:p>
            <a:r>
              <a:rPr lang="en-AU" dirty="0" smtClean="0"/>
              <a:t>A- Glucose</a:t>
            </a:r>
          </a:p>
          <a:p>
            <a:r>
              <a:rPr lang="en-AU" dirty="0" smtClean="0"/>
              <a:t>B- Sodium</a:t>
            </a:r>
          </a:p>
          <a:p>
            <a:r>
              <a:rPr lang="en-AU" dirty="0" smtClean="0"/>
              <a:t>C- Potassium</a:t>
            </a:r>
          </a:p>
          <a:p>
            <a:r>
              <a:rPr lang="en-AU" dirty="0" smtClean="0"/>
              <a:t>D- Calcium</a:t>
            </a:r>
          </a:p>
          <a:p>
            <a:r>
              <a:rPr lang="en-AU" dirty="0" smtClean="0"/>
              <a:t>E- Both A and C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3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lab tests can help narrow the differential diagnosis?</a:t>
            </a:r>
          </a:p>
          <a:p>
            <a:r>
              <a:rPr lang="en-AU" dirty="0"/>
              <a:t>A- Glucose</a:t>
            </a:r>
          </a:p>
          <a:p>
            <a:r>
              <a:rPr lang="en-AU" dirty="0"/>
              <a:t>B- Sodium</a:t>
            </a:r>
          </a:p>
          <a:p>
            <a:r>
              <a:rPr lang="en-AU" dirty="0"/>
              <a:t>C- Potassium</a:t>
            </a:r>
          </a:p>
          <a:p>
            <a:r>
              <a:rPr lang="en-AU" dirty="0"/>
              <a:t>D- Calcium</a:t>
            </a:r>
          </a:p>
          <a:p>
            <a:r>
              <a:rPr lang="en-AU" b="1" dirty="0"/>
              <a:t>E- Both A and C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3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Hyperglycaemia in CCB overdose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t="6395" r="1238" b="17598"/>
          <a:stretch/>
        </p:blipFill>
        <p:spPr bwMode="auto">
          <a:xfrm>
            <a:off x="838200" y="1825625"/>
            <a:ext cx="9656445" cy="417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 continues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ECG as shown previously</a:t>
            </a:r>
          </a:p>
          <a:p>
            <a:r>
              <a:rPr lang="en-AU" dirty="0" smtClean="0"/>
              <a:t>BSL 18mmol/L</a:t>
            </a:r>
          </a:p>
          <a:p>
            <a:r>
              <a:rPr lang="en-AU" dirty="0" smtClean="0"/>
              <a:t>Serum potassium 4.8 mmol/L</a:t>
            </a:r>
          </a:p>
          <a:p>
            <a:r>
              <a:rPr lang="en-AU" dirty="0" smtClean="0"/>
              <a:t>Confirms taking 20X 240 Verapamil SR 3 hrs ago</a:t>
            </a:r>
          </a:p>
          <a:p>
            <a:r>
              <a:rPr lang="en-AU" dirty="0" smtClean="0"/>
              <a:t>Risk assessment?</a:t>
            </a:r>
            <a:endParaRPr lang="en-AU" dirty="0"/>
          </a:p>
        </p:txBody>
      </p:sp>
      <p:pic>
        <p:nvPicPr>
          <p:cNvPr id="4" name="Picture 2" descr="Isoptin 80 m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72" y="16906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sed medical blister-p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95" y="362183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2- Risk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Potentially life-threatening overdose</a:t>
            </a:r>
          </a:p>
          <a:p>
            <a:r>
              <a:rPr lang="en-AU" dirty="0" smtClean="0"/>
              <a:t>Serious toxicity</a:t>
            </a:r>
          </a:p>
          <a:p>
            <a:pPr lvl="1"/>
            <a:r>
              <a:rPr lang="en-AU" dirty="0" smtClean="0"/>
              <a:t>&gt;10 tabs verapamil SR (160mg or 240mg SR capsules) or diltiazem (180mg, 240mg or 360mg SR capsules)</a:t>
            </a:r>
          </a:p>
          <a:p>
            <a:r>
              <a:rPr lang="en-AU" dirty="0" smtClean="0"/>
              <a:t>SR: Onset of symptoms can be delayed 12-16hrs, peak 24hrs</a:t>
            </a:r>
          </a:p>
          <a:p>
            <a:r>
              <a:rPr lang="en-AU" dirty="0" smtClean="0"/>
              <a:t>CVS toxicity: </a:t>
            </a:r>
          </a:p>
          <a:p>
            <a:pPr lvl="1"/>
            <a:r>
              <a:rPr lang="en-AU" dirty="0" smtClean="0"/>
              <a:t>bradycardia, 1</a:t>
            </a:r>
            <a:r>
              <a:rPr lang="en-AU" baseline="30000" dirty="0" smtClean="0"/>
              <a:t>st</a:t>
            </a:r>
            <a:r>
              <a:rPr lang="en-AU" dirty="0" smtClean="0"/>
              <a:t> degree heart block, hypotension </a:t>
            </a:r>
          </a:p>
          <a:p>
            <a:pPr lvl="1"/>
            <a:r>
              <a:rPr lang="en-AU" dirty="0" smtClean="0"/>
              <a:t>Can progress to refractory shock and death</a:t>
            </a:r>
          </a:p>
          <a:p>
            <a:pPr lvl="1"/>
            <a:r>
              <a:rPr lang="en-AU" dirty="0" smtClean="0"/>
              <a:t>Complications: AMI, stroke, mesenteric ischemia</a:t>
            </a:r>
          </a:p>
          <a:p>
            <a:r>
              <a:rPr lang="en-AU" dirty="0" smtClean="0"/>
              <a:t>Metabolic effects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72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Verapamil toxicity results from:</a:t>
            </a:r>
          </a:p>
          <a:p>
            <a:r>
              <a:rPr lang="en-AU" dirty="0"/>
              <a:t>A- systemic hypotension</a:t>
            </a:r>
          </a:p>
          <a:p>
            <a:r>
              <a:rPr lang="en-AU" dirty="0"/>
              <a:t>B- negative inotropy, chronotropy and dromotropy</a:t>
            </a:r>
          </a:p>
          <a:p>
            <a:r>
              <a:rPr lang="en-AU" dirty="0"/>
              <a:t>C- decreased afterload</a:t>
            </a:r>
          </a:p>
          <a:p>
            <a:r>
              <a:rPr lang="en-AU" dirty="0"/>
              <a:t>D- coronary vasodilation</a:t>
            </a:r>
          </a:p>
          <a:p>
            <a:r>
              <a:rPr lang="en-AU" dirty="0"/>
              <a:t>E-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42131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 4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Verapamil toxicity results from:</a:t>
            </a:r>
          </a:p>
          <a:p>
            <a:r>
              <a:rPr lang="en-AU" dirty="0"/>
              <a:t>A- systemic hypotension</a:t>
            </a:r>
          </a:p>
          <a:p>
            <a:r>
              <a:rPr lang="en-AU" dirty="0"/>
              <a:t>B- negative inotropy, chronotropy and dromotropy</a:t>
            </a:r>
          </a:p>
          <a:p>
            <a:r>
              <a:rPr lang="en-AU" dirty="0"/>
              <a:t>C- decreased afterload</a:t>
            </a:r>
          </a:p>
          <a:p>
            <a:r>
              <a:rPr lang="en-AU" dirty="0"/>
              <a:t>D- coronary vasodilation</a:t>
            </a:r>
          </a:p>
          <a:p>
            <a:r>
              <a:rPr lang="en-AU" b="1" dirty="0"/>
              <a:t>E- all of the </a:t>
            </a:r>
            <a:r>
              <a:rPr lang="en-AU" b="1" dirty="0" smtClean="0"/>
              <a:t>above</a:t>
            </a:r>
          </a:p>
          <a:p>
            <a:endParaRPr lang="en-AU" b="1" dirty="0"/>
          </a:p>
          <a:p>
            <a:r>
              <a:rPr lang="en-AU" dirty="0"/>
              <a:t>Inhibition L- type Calcium channels</a:t>
            </a:r>
          </a:p>
          <a:p>
            <a:pPr lvl="1"/>
            <a:r>
              <a:rPr lang="en-AU" dirty="0"/>
              <a:t>Myocardium -decreased force of contraction</a:t>
            </a:r>
          </a:p>
          <a:p>
            <a:pPr lvl="1"/>
            <a:r>
              <a:rPr lang="en-AU" dirty="0"/>
              <a:t>SA/AV nodal tissue- decreased heart rate and conduction</a:t>
            </a:r>
          </a:p>
          <a:p>
            <a:pPr lvl="1"/>
            <a:r>
              <a:rPr lang="en-AU" dirty="0"/>
              <a:t>Vascular smooth muscle- relaxation and vasodilation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15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 continues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Feels unwell</a:t>
            </a:r>
          </a:p>
          <a:p>
            <a:r>
              <a:rPr lang="en-AU" dirty="0" smtClean="0"/>
              <a:t>Fluid bolus given, 2L saline</a:t>
            </a:r>
          </a:p>
          <a:p>
            <a:r>
              <a:rPr lang="en-AU" dirty="0" smtClean="0"/>
              <a:t>Blood pressure 74/40 HR 45</a:t>
            </a:r>
          </a:p>
          <a:p>
            <a:r>
              <a:rPr lang="en-AU" dirty="0" smtClean="0"/>
              <a:t>What are you going to do next?</a:t>
            </a:r>
          </a:p>
          <a:p>
            <a:pPr lvl="1"/>
            <a:r>
              <a:rPr lang="en-AU" dirty="0" smtClean="0"/>
              <a:t>A- adrenaline</a:t>
            </a:r>
          </a:p>
          <a:p>
            <a:pPr lvl="1"/>
            <a:r>
              <a:rPr lang="en-AU" dirty="0" smtClean="0"/>
              <a:t>B- glucagon</a:t>
            </a:r>
          </a:p>
          <a:p>
            <a:pPr lvl="1"/>
            <a:r>
              <a:rPr lang="en-AU" dirty="0" smtClean="0"/>
              <a:t>C- calcium</a:t>
            </a:r>
          </a:p>
          <a:p>
            <a:pPr lvl="1"/>
            <a:r>
              <a:rPr lang="en-AU" dirty="0" smtClean="0"/>
              <a:t>D- high dose insulin</a:t>
            </a:r>
          </a:p>
          <a:p>
            <a:pPr lvl="1"/>
            <a:r>
              <a:rPr lang="en-AU" dirty="0" smtClean="0"/>
              <a:t>E- dopamine</a:t>
            </a:r>
          </a:p>
        </p:txBody>
      </p:sp>
    </p:spTree>
    <p:extLst>
      <p:ext uri="{BB962C8B-B14F-4D97-AF65-F5344CB8AC3E}">
        <p14:creationId xmlns:p14="http://schemas.microsoft.com/office/powerpoint/2010/main" val="7859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Answer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are you going to do next?</a:t>
            </a:r>
          </a:p>
          <a:p>
            <a:r>
              <a:rPr lang="en-AU" dirty="0"/>
              <a:t>A- </a:t>
            </a:r>
            <a:r>
              <a:rPr lang="en-AU" dirty="0" smtClean="0"/>
              <a:t>Adrenaline</a:t>
            </a:r>
            <a:endParaRPr lang="en-AU" dirty="0"/>
          </a:p>
          <a:p>
            <a:r>
              <a:rPr lang="en-AU" dirty="0"/>
              <a:t>B- </a:t>
            </a:r>
            <a:r>
              <a:rPr lang="en-AU" dirty="0" smtClean="0"/>
              <a:t>Glucagon</a:t>
            </a:r>
            <a:endParaRPr lang="en-AU" dirty="0"/>
          </a:p>
          <a:p>
            <a:r>
              <a:rPr lang="en-AU" b="1" dirty="0"/>
              <a:t>C- </a:t>
            </a:r>
            <a:r>
              <a:rPr lang="en-AU" b="1" dirty="0" smtClean="0"/>
              <a:t>Calcium</a:t>
            </a:r>
            <a:endParaRPr lang="en-AU" b="1" dirty="0"/>
          </a:p>
          <a:p>
            <a:r>
              <a:rPr lang="en-AU" b="1" dirty="0"/>
              <a:t>D- </a:t>
            </a:r>
            <a:r>
              <a:rPr lang="en-AU" b="1" dirty="0" smtClean="0"/>
              <a:t>High dose insulin</a:t>
            </a:r>
            <a:endParaRPr lang="en-AU" b="1" dirty="0"/>
          </a:p>
          <a:p>
            <a:r>
              <a:rPr lang="en-AU" dirty="0"/>
              <a:t>E- </a:t>
            </a:r>
            <a:r>
              <a:rPr lang="en-AU" dirty="0" smtClean="0"/>
              <a:t>Dobutamine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CCB toxicity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Early controlled intubation and ventilation if clinically indicated</a:t>
            </a:r>
          </a:p>
          <a:p>
            <a:r>
              <a:rPr lang="en-AU" dirty="0" smtClean="0"/>
              <a:t>Decontamination- MDAC/WBI</a:t>
            </a:r>
          </a:p>
          <a:p>
            <a:r>
              <a:rPr lang="en-AU" dirty="0" smtClean="0"/>
              <a:t>Graduated approach to hypotension:</a:t>
            </a:r>
          </a:p>
          <a:p>
            <a:pPr lvl="1"/>
            <a:r>
              <a:rPr lang="en-AU" dirty="0" smtClean="0"/>
              <a:t>Fluid resuscitation</a:t>
            </a:r>
          </a:p>
          <a:p>
            <a:pPr lvl="1"/>
            <a:r>
              <a:rPr lang="en-AU" dirty="0" smtClean="0"/>
              <a:t>Invasive BP monitoring and early echo </a:t>
            </a:r>
          </a:p>
          <a:p>
            <a:pPr lvl="1"/>
            <a:r>
              <a:rPr lang="en-AU" dirty="0" smtClean="0"/>
              <a:t>Calcium</a:t>
            </a:r>
          </a:p>
          <a:p>
            <a:pPr lvl="1"/>
            <a:r>
              <a:rPr lang="en-AU" dirty="0" smtClean="0"/>
              <a:t>HIET- start early</a:t>
            </a:r>
            <a:endParaRPr lang="en-AU" b="1" dirty="0" smtClean="0"/>
          </a:p>
          <a:p>
            <a:pPr lvl="1"/>
            <a:r>
              <a:rPr lang="en-AU" dirty="0" smtClean="0"/>
              <a:t>Atropine- limited efficacy in severe toxicity</a:t>
            </a:r>
          </a:p>
          <a:p>
            <a:pPr lvl="1"/>
            <a:r>
              <a:rPr lang="en-AU" dirty="0" smtClean="0"/>
              <a:t>Catecholamine infusion- numerous case reports success and failures of wide variety of agents</a:t>
            </a:r>
          </a:p>
          <a:p>
            <a:r>
              <a:rPr lang="en-AU" dirty="0" smtClean="0"/>
              <a:t>Cardiac pacing</a:t>
            </a:r>
          </a:p>
          <a:p>
            <a:pPr lvl="1"/>
            <a:r>
              <a:rPr lang="en-AU" dirty="0" smtClean="0"/>
              <a:t>Ventricular pacing to bypass AV block</a:t>
            </a:r>
          </a:p>
          <a:p>
            <a:r>
              <a:rPr lang="en-AU" dirty="0" smtClean="0"/>
              <a:t>Consider early ECLS or IABP if poor response to other measures</a:t>
            </a:r>
          </a:p>
          <a:p>
            <a:r>
              <a:rPr lang="en-AU" dirty="0" smtClean="0"/>
              <a:t>Lipid emulsion therapy- consider in refractory shock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7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ECG on arrival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35424" r="5010"/>
          <a:stretch/>
        </p:blipFill>
        <p:spPr bwMode="auto">
          <a:xfrm>
            <a:off x="2055303" y="1825625"/>
            <a:ext cx="8355435" cy="4301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5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 Dose Insulin Euglycemic Therapy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Multiple case reports : beneficial </a:t>
            </a:r>
            <a:r>
              <a:rPr lang="en-AU" dirty="0"/>
              <a:t>use of HIET in humans, with an overall survival rate of 85%. </a:t>
            </a:r>
            <a:endParaRPr lang="en-AU" dirty="0" smtClean="0"/>
          </a:p>
          <a:p>
            <a:r>
              <a:rPr lang="en-AU" dirty="0" smtClean="0"/>
              <a:t>No RCT to date</a:t>
            </a:r>
          </a:p>
          <a:p>
            <a:endParaRPr lang="en-AU" dirty="0"/>
          </a:p>
          <a:p>
            <a:r>
              <a:rPr lang="en-AU" dirty="0"/>
              <a:t>HIET may allow the heart to overcome the metabolic starvation that results from calcium channel blocker </a:t>
            </a:r>
            <a:r>
              <a:rPr lang="en-AU" dirty="0" smtClean="0"/>
              <a:t>toxicity, </a:t>
            </a:r>
            <a:r>
              <a:rPr lang="en-AU" dirty="0"/>
              <a:t>which compounds the direct cardiotoxic </a:t>
            </a:r>
            <a:r>
              <a:rPr lang="en-AU" dirty="0" smtClean="0"/>
              <a:t>effects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Multiple theories suggested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8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/>
              <a:t>Start with </a:t>
            </a:r>
            <a:r>
              <a:rPr lang="en-US" dirty="0" smtClean="0"/>
              <a:t>1unit /kg bolus short acting insulin </a:t>
            </a:r>
          </a:p>
          <a:p>
            <a:pPr marL="285750" indent="-285750"/>
            <a:r>
              <a:rPr lang="en-US" dirty="0" smtClean="0"/>
              <a:t>+ 25g Glucose (unless marked hyperglycemia)</a:t>
            </a:r>
            <a:endParaRPr lang="en-US" dirty="0"/>
          </a:p>
          <a:p>
            <a:pPr marL="285750" indent="-285750"/>
            <a:r>
              <a:rPr lang="en-US" dirty="0"/>
              <a:t>Infusion 1 unit/kg/hr titrated to effect up top 10 units/kg/hr </a:t>
            </a:r>
            <a:endParaRPr lang="en-US" dirty="0" smtClean="0"/>
          </a:p>
          <a:p>
            <a:pPr marL="285750" indent="-285750"/>
            <a:r>
              <a:rPr lang="en-US" dirty="0" smtClean="0"/>
              <a:t>START EARLY: 30-60 min lag to effect</a:t>
            </a:r>
            <a:endParaRPr lang="en-US" sz="1800" dirty="0"/>
          </a:p>
          <a:p>
            <a:pPr marL="285750" indent="-285750"/>
            <a:r>
              <a:rPr lang="en-US" dirty="0"/>
              <a:t>Monitor BSL and </a:t>
            </a:r>
            <a:r>
              <a:rPr lang="en-US" dirty="0" smtClean="0"/>
              <a:t>potassium</a:t>
            </a:r>
            <a:endParaRPr lang="en-US" sz="1800" dirty="0"/>
          </a:p>
          <a:p>
            <a:pPr marL="285750" indent="-285750"/>
            <a:r>
              <a:rPr lang="en-US" dirty="0"/>
              <a:t>Therapeutic endpoints: </a:t>
            </a:r>
            <a:endParaRPr lang="en-US" dirty="0" smtClean="0"/>
          </a:p>
          <a:p>
            <a:pPr marL="742950" lvl="1" indent="-285750"/>
            <a:r>
              <a:rPr lang="en-US" dirty="0" smtClean="0"/>
              <a:t>Improvement </a:t>
            </a:r>
            <a:r>
              <a:rPr lang="en-US" dirty="0"/>
              <a:t>in SBP &gt;90</a:t>
            </a:r>
          </a:p>
          <a:p>
            <a:pPr marL="742950" lvl="1" indent="-285750"/>
            <a:r>
              <a:rPr lang="en-US" dirty="0"/>
              <a:t>Adequate HR &gt;60</a:t>
            </a:r>
          </a:p>
          <a:p>
            <a:pPr marL="742950" lvl="1" indent="-285750"/>
            <a:r>
              <a:rPr lang="en-US" dirty="0"/>
              <a:t>Resolution of academia, adequate urine output, </a:t>
            </a:r>
            <a:r>
              <a:rPr lang="en-US" dirty="0" smtClean="0"/>
              <a:t>maintenance </a:t>
            </a:r>
            <a:r>
              <a:rPr lang="en-US" dirty="0"/>
              <a:t>of euglycemia</a:t>
            </a:r>
          </a:p>
          <a:p>
            <a:pPr marL="742950" lvl="1" indent="-285750"/>
            <a:r>
              <a:rPr lang="en-US" dirty="0"/>
              <a:t>Reversal of cardiac conduction abnormalities</a:t>
            </a:r>
          </a:p>
          <a:p>
            <a:pPr marL="742950" lvl="1" indent="-285750"/>
            <a:r>
              <a:rPr lang="en-US" dirty="0"/>
              <a:t>Improved mentation</a:t>
            </a:r>
          </a:p>
          <a:p>
            <a:endParaRPr lang="en-AU" dirty="0" smtClean="0"/>
          </a:p>
          <a:p>
            <a:r>
              <a:rPr lang="en-AU" sz="1500" u="sng" dirty="0">
                <a:hlinkClick r:id="rId2"/>
              </a:rPr>
              <a:t>Nickson </a:t>
            </a:r>
            <a:r>
              <a:rPr lang="en-AU" sz="1500" u="sng" dirty="0" smtClean="0">
                <a:hlinkClick r:id="rId2"/>
              </a:rPr>
              <a:t>CP</a:t>
            </a:r>
            <a:r>
              <a:rPr lang="en-AU" sz="1500" dirty="0" smtClean="0"/>
              <a:t>,</a:t>
            </a:r>
            <a:r>
              <a:rPr lang="en-AU" sz="1500" dirty="0"/>
              <a:t> </a:t>
            </a:r>
            <a:r>
              <a:rPr lang="en-AU" sz="1500" u="sng" dirty="0">
                <a:hlinkClick r:id="rId3"/>
              </a:rPr>
              <a:t>Little M</a:t>
            </a:r>
            <a:r>
              <a:rPr lang="en-AU" sz="1500" dirty="0" smtClean="0"/>
              <a:t>. </a:t>
            </a:r>
            <a:r>
              <a:rPr lang="en-AU" sz="1500" dirty="0"/>
              <a:t>Early use of high-dose insulin </a:t>
            </a:r>
            <a:r>
              <a:rPr lang="en-AU" sz="1500" dirty="0" smtClean="0"/>
              <a:t>Euglycemic </a:t>
            </a:r>
            <a:r>
              <a:rPr lang="en-AU" sz="1500" dirty="0"/>
              <a:t>therapy for verapamil </a:t>
            </a:r>
            <a:r>
              <a:rPr lang="en-AU" sz="1500" dirty="0" smtClean="0"/>
              <a:t>toxicity. </a:t>
            </a:r>
            <a:r>
              <a:rPr lang="en-AU" sz="1500" u="sng" dirty="0" smtClean="0">
                <a:hlinkClick r:id="rId4" tooltip="The Medical journal of Australia."/>
              </a:rPr>
              <a:t>Med </a:t>
            </a:r>
            <a:r>
              <a:rPr lang="en-AU" sz="1500" u="sng" dirty="0">
                <a:hlinkClick r:id="rId4" tooltip="The Medical journal of Australia."/>
              </a:rPr>
              <a:t>J Aust.</a:t>
            </a:r>
            <a:r>
              <a:rPr lang="en-AU" sz="1500" dirty="0"/>
              <a:t> 2009 Sep 21;191(6):350-2.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1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2- 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Art line BP 82/56</a:t>
            </a:r>
          </a:p>
          <a:p>
            <a:r>
              <a:rPr lang="en-AU" dirty="0" smtClean="0"/>
              <a:t>Started on HIET and NA</a:t>
            </a:r>
          </a:p>
          <a:p>
            <a:r>
              <a:rPr lang="en-AU" dirty="0" smtClean="0"/>
              <a:t>Transferred to ICU</a:t>
            </a:r>
          </a:p>
          <a:p>
            <a:r>
              <a:rPr lang="en-AU" dirty="0" smtClean="0"/>
              <a:t>Infusions maintained for 36 hours</a:t>
            </a:r>
          </a:p>
          <a:p>
            <a:r>
              <a:rPr lang="en-AU" dirty="0" smtClean="0"/>
              <a:t>Weaned off NA and HIET</a:t>
            </a:r>
          </a:p>
          <a:p>
            <a:r>
              <a:rPr lang="en-AU" dirty="0" smtClean="0"/>
              <a:t>CL psych review and counselling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22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Calcium Channel Blocker Toxicity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Potentially life-threatening: early Toxicology Consult</a:t>
            </a:r>
          </a:p>
          <a:p>
            <a:r>
              <a:rPr lang="en-AU" dirty="0" smtClean="0"/>
              <a:t>Verapamil and Diltiazem commonly ingested in SR preparation</a:t>
            </a:r>
          </a:p>
          <a:p>
            <a:r>
              <a:rPr lang="en-AU" dirty="0" smtClean="0"/>
              <a:t>Delayed CVS collapse (8-16h)</a:t>
            </a:r>
          </a:p>
          <a:p>
            <a:r>
              <a:rPr lang="en-AU" dirty="0" smtClean="0"/>
              <a:t>Management: </a:t>
            </a:r>
          </a:p>
          <a:p>
            <a:pPr lvl="1"/>
            <a:r>
              <a:rPr lang="en-AU" dirty="0" smtClean="0"/>
              <a:t>Airway management</a:t>
            </a:r>
          </a:p>
          <a:p>
            <a:pPr lvl="1"/>
            <a:r>
              <a:rPr lang="en-AU" dirty="0" smtClean="0"/>
              <a:t>Decontamination: AC, WBI in dw Toxicology</a:t>
            </a:r>
          </a:p>
          <a:p>
            <a:pPr lvl="1"/>
            <a:r>
              <a:rPr lang="en-AU" dirty="0" smtClean="0"/>
              <a:t>Urgent echo 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arly HIET</a:t>
            </a:r>
          </a:p>
          <a:p>
            <a:r>
              <a:rPr lang="en-AU" dirty="0" smtClean="0"/>
              <a:t>Extraordinary measures: ECMO, LIE, IABP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1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16F with history of BPD and ADHD</a:t>
            </a:r>
          </a:p>
          <a:p>
            <a:r>
              <a:rPr lang="en-AU" dirty="0" smtClean="0"/>
              <a:t>Meds: Quetiapine, Fluoxetine, Temazepam</a:t>
            </a:r>
          </a:p>
          <a:p>
            <a:r>
              <a:rPr lang="en-AU" dirty="0" smtClean="0"/>
              <a:t>Well known to Stepping Stones (and Toxicology)</a:t>
            </a:r>
          </a:p>
          <a:p>
            <a:r>
              <a:rPr lang="en-AU" dirty="0" smtClean="0"/>
              <a:t>Under 2:1 care at Wesley mission youth service (DHS)</a:t>
            </a:r>
          </a:p>
          <a:p>
            <a:r>
              <a:rPr lang="en-AU" dirty="0" smtClean="0"/>
              <a:t>History of holding up pharmacies and stealing drugs</a:t>
            </a:r>
          </a:p>
          <a:p>
            <a:r>
              <a:rPr lang="en-AU" dirty="0" smtClean="0"/>
              <a:t>Recent dc from adolescent psych after 4.5g Quetiapine OD</a:t>
            </a:r>
          </a:p>
          <a:p>
            <a:r>
              <a:rPr lang="en-AU" dirty="0" smtClean="0"/>
              <a:t>Represents 24hours after discharge with repeat Quetiapine OD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40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3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3745" cy="435133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2050 intentional OD Quetiapine XR</a:t>
            </a:r>
          </a:p>
          <a:p>
            <a:r>
              <a:rPr lang="en-AU" sz="2400" dirty="0" smtClean="0"/>
              <a:t>ED at 2200, drowsy, GCS 15, BP 110 HR 100 sats 99% ra T 37.5</a:t>
            </a:r>
          </a:p>
          <a:p>
            <a:r>
              <a:rPr lang="en-AU" sz="2400" dirty="0" smtClean="0"/>
              <a:t>ECG sinus tachycardia, QT 360ms, QRS 80ms</a:t>
            </a:r>
          </a:p>
          <a:p>
            <a:r>
              <a:rPr lang="en-AU" sz="2400" dirty="0" smtClean="0"/>
              <a:t>Monitored in A1, SSU ETOX at 0115</a:t>
            </a:r>
          </a:p>
          <a:p>
            <a:r>
              <a:rPr lang="en-AU" sz="2400" dirty="0" smtClean="0"/>
              <a:t>Hx confirmed: </a:t>
            </a:r>
            <a:r>
              <a:rPr lang="en-AU" sz="2400" dirty="0"/>
              <a:t>30 x 400mg Q</a:t>
            </a:r>
            <a:r>
              <a:rPr lang="en-AU" sz="2400" dirty="0" smtClean="0"/>
              <a:t>uetiapine XR</a:t>
            </a:r>
          </a:p>
          <a:p>
            <a:r>
              <a:rPr lang="en-AU" sz="2400" dirty="0" smtClean="0"/>
              <a:t>Risk assessment?</a:t>
            </a:r>
          </a:p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99" y="160424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Quetiapine toxicity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Tachycardia (common)</a:t>
            </a:r>
          </a:p>
          <a:p>
            <a:r>
              <a:rPr lang="en-AU" dirty="0" smtClean="0"/>
              <a:t>Reduced level of consciousness</a:t>
            </a:r>
          </a:p>
          <a:p>
            <a:r>
              <a:rPr lang="en-AU" dirty="0" smtClean="0"/>
              <a:t>Coma </a:t>
            </a:r>
          </a:p>
          <a:p>
            <a:pPr lvl="1"/>
            <a:r>
              <a:rPr lang="en-AU" dirty="0" smtClean="0"/>
              <a:t>Dose &gt;3g</a:t>
            </a:r>
          </a:p>
          <a:p>
            <a:r>
              <a:rPr lang="en-AU" dirty="0" smtClean="0"/>
              <a:t>Respiratory depression</a:t>
            </a:r>
          </a:p>
          <a:p>
            <a:r>
              <a:rPr lang="en-AU" dirty="0" smtClean="0"/>
              <a:t>Hypotension</a:t>
            </a:r>
          </a:p>
          <a:p>
            <a:r>
              <a:rPr lang="en-AU" dirty="0" smtClean="0"/>
              <a:t>ECG changes</a:t>
            </a:r>
          </a:p>
          <a:p>
            <a:pPr lvl="1"/>
            <a:r>
              <a:rPr lang="en-AU" dirty="0" smtClean="0"/>
              <a:t>Prolonged QT, low risk of TdP</a:t>
            </a:r>
          </a:p>
          <a:p>
            <a:r>
              <a:rPr lang="en-AU" dirty="0" smtClean="0"/>
              <a:t>Anticholinergic delirium</a:t>
            </a:r>
          </a:p>
          <a:p>
            <a:r>
              <a:rPr lang="en-AU" dirty="0" smtClean="0"/>
              <a:t>Delayed onset  and prolonged duration of symptoms with XR preparations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13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3 ECG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8" b="2420"/>
          <a:stretch/>
        </p:blipFill>
        <p:spPr bwMode="auto">
          <a:xfrm>
            <a:off x="1207135" y="1690688"/>
            <a:ext cx="9777730" cy="458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1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452" b="1" dirty="0">
                <a:latin typeface="Arial" panose="020B0604020202020204" pitchFamily="34" charset="0"/>
              </a:rPr>
              <a:t>QT Interval Nomogram for determining ‘at risk’ QT–HR pairs from a single 12-lead </a:t>
            </a:r>
            <a:r>
              <a:rPr lang="en-GB" sz="1452" b="1" dirty="0" smtClean="0">
                <a:latin typeface="Arial" panose="020B0604020202020204" pitchFamily="34" charset="0"/>
              </a:rPr>
              <a:t>ECG</a:t>
            </a:r>
            <a:endParaRPr lang="en-GB" sz="1452" b="1" dirty="0"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26" y="6283380"/>
            <a:ext cx="2534666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248612"/>
            <a:ext cx="7805619" cy="435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94631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089" b="1" dirty="0">
                <a:latin typeface="Arial" panose="020B0604020202020204" pitchFamily="34" charset="0"/>
              </a:rPr>
              <a:t>Chan A et al. QJM 2007;100:609-615</a:t>
            </a:r>
          </a:p>
        </p:txBody>
      </p:sp>
    </p:spTree>
    <p:extLst>
      <p:ext uri="{BB962C8B-B14F-4D97-AF65-F5344CB8AC3E}">
        <p14:creationId xmlns:p14="http://schemas.microsoft.com/office/powerpoint/2010/main" val="2743075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QT estimation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6"/>
          <a:stretch/>
        </p:blipFill>
        <p:spPr bwMode="auto">
          <a:xfrm>
            <a:off x="991004" y="1944370"/>
            <a:ext cx="9777730" cy="4113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3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ECG in TCA overdose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6557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Sinus tachycardia</a:t>
            </a:r>
          </a:p>
          <a:p>
            <a:r>
              <a:rPr lang="en-AU" dirty="0" smtClean="0"/>
              <a:t>QRS duration &gt;100ms</a:t>
            </a:r>
          </a:p>
          <a:p>
            <a:pPr lvl="1"/>
            <a:r>
              <a:rPr lang="en-AU" dirty="0" smtClean="0"/>
              <a:t>Absence does not exclude TCA toxicity</a:t>
            </a:r>
          </a:p>
          <a:p>
            <a:pPr lvl="1"/>
            <a:r>
              <a:rPr lang="en-AU" dirty="0" smtClean="0"/>
              <a:t>Prospective study of 49 patients</a:t>
            </a:r>
            <a:r>
              <a:rPr lang="en-AU" baseline="30000" dirty="0" smtClean="0"/>
              <a:t>1</a:t>
            </a:r>
            <a:endParaRPr lang="en-AU" dirty="0" smtClean="0"/>
          </a:p>
          <a:p>
            <a:pPr lvl="1"/>
            <a:r>
              <a:rPr lang="en-AU" dirty="0" smtClean="0"/>
              <a:t>QRS &lt;100ms- no seizures</a:t>
            </a:r>
          </a:p>
          <a:p>
            <a:pPr lvl="1"/>
            <a:r>
              <a:rPr lang="en-AU" dirty="0" smtClean="0"/>
              <a:t>QRS &gt;100ms- 34% seizures</a:t>
            </a:r>
          </a:p>
          <a:p>
            <a:pPr lvl="1"/>
            <a:r>
              <a:rPr lang="en-AU" dirty="0" smtClean="0"/>
              <a:t>QRS &gt;160ms- 50% ventricular dysrhythmias</a:t>
            </a:r>
          </a:p>
          <a:p>
            <a:r>
              <a:rPr lang="en-AU" dirty="0" smtClean="0"/>
              <a:t>R wave in AVR </a:t>
            </a:r>
          </a:p>
          <a:p>
            <a:pPr lvl="1"/>
            <a:r>
              <a:rPr lang="en-AU" dirty="0"/>
              <a:t>R</a:t>
            </a:r>
            <a:r>
              <a:rPr lang="en-AU" dirty="0" smtClean="0"/>
              <a:t>ightward </a:t>
            </a:r>
            <a:r>
              <a:rPr lang="en-AU" dirty="0"/>
              <a:t>terminal 40-ms frontal plane QRS </a:t>
            </a:r>
            <a:r>
              <a:rPr lang="en-AU" dirty="0" smtClean="0"/>
              <a:t>vector</a:t>
            </a:r>
            <a:r>
              <a:rPr lang="en-AU" baseline="30000" dirty="0" smtClean="0"/>
              <a:t>2</a:t>
            </a:r>
            <a:endParaRPr lang="en-AU" dirty="0" smtClean="0"/>
          </a:p>
          <a:p>
            <a:pPr lvl="1"/>
            <a:r>
              <a:rPr lang="en-AU" dirty="0" smtClean="0"/>
              <a:t>R wave &gt;3mm or R/S ratio &gt; 0.7</a:t>
            </a:r>
            <a:r>
              <a:rPr lang="en-AU" baseline="30000" dirty="0" smtClean="0"/>
              <a:t>3</a:t>
            </a:r>
            <a:endParaRPr lang="en-AU" dirty="0" smtClean="0"/>
          </a:p>
          <a:p>
            <a:pPr lvl="1"/>
            <a:r>
              <a:rPr lang="en-AU" dirty="0" smtClean="0"/>
              <a:t>Absence of this makes diagnosis less likely</a:t>
            </a:r>
          </a:p>
          <a:p>
            <a:pPr lvl="1"/>
            <a:r>
              <a:rPr lang="en-AU" dirty="0" smtClean="0"/>
              <a:t>Consider other causes of rightward axis shift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1800" dirty="0" smtClean="0"/>
              <a:t>1 Boehnert et al, </a:t>
            </a:r>
            <a:r>
              <a:rPr lang="en-AU" sz="1800" dirty="0"/>
              <a:t>Value of the QRS duration versus the serum drug level in predicting seizures and ventricular arrhythmias after an acute overdose of tricyclic </a:t>
            </a:r>
            <a:r>
              <a:rPr lang="en-AU" sz="1800" dirty="0" smtClean="0"/>
              <a:t>antidepressants </a:t>
            </a:r>
            <a:r>
              <a:rPr lang="en-AU" sz="1800" u="sng" dirty="0">
                <a:hlinkClick r:id="rId3" tooltip="The New England journal of medicine."/>
              </a:rPr>
              <a:t>N Engl J Med.</a:t>
            </a:r>
            <a:r>
              <a:rPr lang="en-AU" sz="1800" dirty="0"/>
              <a:t> 1985 Aug 22;313(8):474-9</a:t>
            </a:r>
          </a:p>
          <a:p>
            <a:pPr marL="0" indent="0">
              <a:buNone/>
            </a:pPr>
            <a:r>
              <a:rPr lang="en-AU" sz="1800" dirty="0" smtClean="0"/>
              <a:t>2 </a:t>
            </a:r>
            <a:r>
              <a:rPr lang="en-AU" sz="1800" dirty="0" smtClean="0">
                <a:hlinkClick r:id="rId4"/>
              </a:rPr>
              <a:t>Niemann JT</a:t>
            </a:r>
            <a:r>
              <a:rPr lang="en-AU" sz="1800" dirty="0"/>
              <a:t> </a:t>
            </a:r>
            <a:r>
              <a:rPr lang="en-AU" sz="1800" dirty="0" smtClean="0"/>
              <a:t>et al, </a:t>
            </a:r>
            <a:r>
              <a:rPr lang="en-AU" sz="1800" dirty="0"/>
              <a:t>Electrocardiographic criteria for tricyclic antidepressant </a:t>
            </a:r>
            <a:r>
              <a:rPr lang="en-AU" sz="1800" dirty="0" smtClean="0"/>
              <a:t>cardiotoxicity. </a:t>
            </a:r>
            <a:r>
              <a:rPr lang="en-AU" sz="1800" dirty="0" smtClean="0">
                <a:hlinkClick r:id="rId5" tooltip="The American journal of cardiology."/>
              </a:rPr>
              <a:t>Am </a:t>
            </a:r>
            <a:r>
              <a:rPr lang="en-AU" sz="1800" dirty="0">
                <a:hlinkClick r:id="rId5" tooltip="The American journal of cardiology."/>
              </a:rPr>
              <a:t>J Cardiol.</a:t>
            </a:r>
            <a:r>
              <a:rPr lang="en-AU" sz="1800" dirty="0"/>
              <a:t> 1986 May 1;57(13):1154-9</a:t>
            </a:r>
            <a:r>
              <a:rPr lang="en-AU" sz="1800" dirty="0" smtClean="0"/>
              <a:t>.</a:t>
            </a:r>
          </a:p>
          <a:p>
            <a:pPr marL="0" indent="0">
              <a:buNone/>
            </a:pPr>
            <a:r>
              <a:rPr lang="en-AU" sz="1800" dirty="0" smtClean="0"/>
              <a:t>3 Liebelt et al,  ECG </a:t>
            </a:r>
            <a:r>
              <a:rPr lang="en-AU" sz="1800" dirty="0"/>
              <a:t>lead aVR versus QRS interval in predicting seizures and arrhythmias in acute </a:t>
            </a:r>
            <a:r>
              <a:rPr lang="en-AU" sz="1800" dirty="0" smtClean="0"/>
              <a:t>TCA toxicity. </a:t>
            </a:r>
            <a:r>
              <a:rPr lang="en-AU" sz="1800" u="sng" dirty="0" smtClean="0">
                <a:hlinkClick r:id="rId6" tooltip="Annals of emergency medicine."/>
              </a:rPr>
              <a:t>Ann </a:t>
            </a:r>
            <a:r>
              <a:rPr lang="en-AU" sz="1800" u="sng" dirty="0">
                <a:hlinkClick r:id="rId6" tooltip="Annals of emergency medicine."/>
              </a:rPr>
              <a:t>Emerg Med.</a:t>
            </a:r>
            <a:r>
              <a:rPr lang="en-AU" sz="1800" dirty="0"/>
              <a:t> 1995 Aug;26(2):195-201</a:t>
            </a:r>
            <a:r>
              <a:rPr lang="en-AU" sz="1800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1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3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12 hours after ingestion, decreased GCS</a:t>
            </a:r>
          </a:p>
          <a:p>
            <a:r>
              <a:rPr lang="en-AU" dirty="0" smtClean="0"/>
              <a:t>TF to ICU in view of airway issues</a:t>
            </a:r>
          </a:p>
          <a:p>
            <a:r>
              <a:rPr lang="en-AU" dirty="0" smtClean="0"/>
              <a:t>Remained tachycardic and drowsy for 72 hours</a:t>
            </a:r>
          </a:p>
          <a:p>
            <a:r>
              <a:rPr lang="en-AU" dirty="0" smtClean="0"/>
              <a:t>Transferred to Adolescent Psychiatry at MMC, dc 2 days later</a:t>
            </a:r>
          </a:p>
          <a:p>
            <a:r>
              <a:rPr lang="en-AU" dirty="0" smtClean="0"/>
              <a:t>Represented 12 hours after discharge with 16g Quetiapine XR OD…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38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Quetiapine Toxicity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 generation atypical antipsychotic</a:t>
            </a:r>
          </a:p>
          <a:p>
            <a:r>
              <a:rPr lang="en-AU" dirty="0" smtClean="0"/>
              <a:t>Emerging as one of leading causes of toxic coma in Australia</a:t>
            </a:r>
          </a:p>
          <a:p>
            <a:r>
              <a:rPr lang="en-AU" dirty="0" smtClean="0"/>
              <a:t>Dose dependent sedation, tachycardia and hypotension</a:t>
            </a:r>
          </a:p>
          <a:p>
            <a:r>
              <a:rPr lang="en-AU" dirty="0" smtClean="0"/>
              <a:t>Toxicity</a:t>
            </a:r>
          </a:p>
          <a:p>
            <a:pPr lvl="1"/>
            <a:r>
              <a:rPr lang="en-AU" dirty="0" smtClean="0"/>
              <a:t>&lt;3g generally benign</a:t>
            </a:r>
          </a:p>
          <a:p>
            <a:pPr lvl="1"/>
            <a:r>
              <a:rPr lang="en-AU" dirty="0" smtClean="0"/>
              <a:t>&gt;3g sedation, tachycardia, hypotension</a:t>
            </a:r>
          </a:p>
          <a:p>
            <a:pPr lvl="1"/>
            <a:r>
              <a:rPr lang="en-AU" dirty="0" smtClean="0"/>
              <a:t>Onset 2-4hrs, coma lasts up to 48hr</a:t>
            </a:r>
          </a:p>
          <a:p>
            <a:pPr lvl="1"/>
            <a:r>
              <a:rPr lang="en-AU" dirty="0" smtClean="0"/>
              <a:t>Delayed onset and prolonged symptom duration with XR preparations</a:t>
            </a:r>
          </a:p>
          <a:p>
            <a:r>
              <a:rPr lang="en-AU" dirty="0" smtClean="0"/>
              <a:t>Management</a:t>
            </a:r>
          </a:p>
          <a:p>
            <a:pPr lvl="1"/>
            <a:r>
              <a:rPr lang="en-AU" dirty="0" smtClean="0"/>
              <a:t>Airway, AC, hypotension- fluid, pressors if refractory</a:t>
            </a:r>
          </a:p>
        </p:txBody>
      </p:sp>
    </p:spTree>
    <p:extLst>
      <p:ext uri="{BB962C8B-B14F-4D97-AF65-F5344CB8AC3E}">
        <p14:creationId xmlns:p14="http://schemas.microsoft.com/office/powerpoint/2010/main" val="17961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Tox ACLS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204" t="6029" r="23730" b="11562"/>
          <a:stretch/>
        </p:blipFill>
        <p:spPr bwMode="auto">
          <a:xfrm>
            <a:off x="2895500" y="1825625"/>
            <a:ext cx="5284470" cy="453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Management of cardiac arrest following poisoning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Toxic cardiac arrest or shock</a:t>
            </a:r>
          </a:p>
          <a:p>
            <a:r>
              <a:rPr lang="en-AU" dirty="0" smtClean="0"/>
              <a:t>ABC and ACLS protocols</a:t>
            </a:r>
          </a:p>
          <a:p>
            <a:r>
              <a:rPr lang="en-AU" dirty="0" smtClean="0"/>
              <a:t>Large bore iv access</a:t>
            </a:r>
          </a:p>
          <a:p>
            <a:r>
              <a:rPr lang="en-AU" dirty="0" smtClean="0"/>
              <a:t>Crystalloid fluid bolus/cathecolamines</a:t>
            </a:r>
          </a:p>
          <a:p>
            <a:r>
              <a:rPr lang="en-AU" dirty="0" smtClean="0"/>
              <a:t>Early echo- pump vs. vasoplegia</a:t>
            </a:r>
          </a:p>
          <a:p>
            <a:r>
              <a:rPr lang="en-AU" dirty="0" smtClean="0"/>
              <a:t>Toxicology Consult </a:t>
            </a:r>
          </a:p>
          <a:p>
            <a:r>
              <a:rPr lang="en-AU" dirty="0" smtClean="0"/>
              <a:t>Specific antidotal therapy</a:t>
            </a:r>
          </a:p>
          <a:p>
            <a:r>
              <a:rPr lang="en-AU" dirty="0" smtClean="0"/>
              <a:t>Consider: other inotropes, ECMO, HD, IABP, cardiac pacing, ILE</a:t>
            </a:r>
          </a:p>
          <a:p>
            <a:r>
              <a:rPr lang="en-AU" dirty="0" smtClean="0"/>
              <a:t>All patients: optimise electrolytes, maintain euglycemia, consider prolonged resuscitation, maintain communication with Toxicologist</a:t>
            </a:r>
          </a:p>
          <a:p>
            <a:endParaRPr lang="en-AU" dirty="0"/>
          </a:p>
          <a:p>
            <a:r>
              <a:rPr lang="en-AU" sz="1800" dirty="0" smtClean="0"/>
              <a:t>Source: </a:t>
            </a:r>
            <a:r>
              <a:rPr lang="en-AU" sz="1800" u="sng" dirty="0">
                <a:hlinkClick r:id="rId2"/>
              </a:rPr>
              <a:t>Gunja </a:t>
            </a:r>
            <a:r>
              <a:rPr lang="en-AU" sz="1800" u="sng" dirty="0" smtClean="0">
                <a:hlinkClick r:id="rId2"/>
              </a:rPr>
              <a:t>N</a:t>
            </a:r>
            <a:r>
              <a:rPr lang="en-AU" sz="1800" dirty="0" smtClean="0"/>
              <a:t>,</a:t>
            </a:r>
            <a:r>
              <a:rPr lang="en-AU" sz="1800" dirty="0"/>
              <a:t> </a:t>
            </a:r>
            <a:r>
              <a:rPr lang="en-AU" sz="1800" u="sng" dirty="0">
                <a:hlinkClick r:id="rId3"/>
              </a:rPr>
              <a:t>Graudins </a:t>
            </a:r>
            <a:r>
              <a:rPr lang="en-AU" sz="1800" u="sng" dirty="0" smtClean="0">
                <a:hlinkClick r:id="rId3"/>
              </a:rPr>
              <a:t>A</a:t>
            </a:r>
            <a:r>
              <a:rPr lang="en-AU" sz="1800" dirty="0" smtClean="0"/>
              <a:t>. </a:t>
            </a:r>
            <a:r>
              <a:rPr lang="en-AU" sz="1800" dirty="0"/>
              <a:t>Management of cardiac arrest following poisoning. </a:t>
            </a:r>
            <a:r>
              <a:rPr lang="en-AU" sz="1800" u="sng" dirty="0" smtClean="0">
                <a:hlinkClick r:id="rId4" tooltip="Emergency medicine Australasia : EMA."/>
              </a:rPr>
              <a:t>Emerg </a:t>
            </a:r>
            <a:r>
              <a:rPr lang="en-AU" sz="1800" u="sng" dirty="0">
                <a:hlinkClick r:id="rId4" tooltip="Emergency medicine Australasia : EMA."/>
              </a:rPr>
              <a:t>Med </a:t>
            </a:r>
            <a:r>
              <a:rPr lang="en-AU" sz="1800" u="sng" dirty="0" smtClean="0">
                <a:hlinkClick r:id="rId4" tooltip="Emergency medicine Australasia : EMA."/>
              </a:rPr>
              <a:t>Australasia.</a:t>
            </a:r>
            <a:r>
              <a:rPr lang="en-AU" sz="1800" dirty="0"/>
              <a:t> 2011 Feb;23(1):</a:t>
            </a:r>
            <a:r>
              <a:rPr lang="en-AU" sz="1800" dirty="0" smtClean="0"/>
              <a:t>16-22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42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+mn-lt"/>
              </a:rPr>
              <a:t>Effects of Na-channel blockade on the cardiac action potential and ECG tracing</a:t>
            </a:r>
            <a:br>
              <a:rPr lang="en-AU" sz="2400" dirty="0">
                <a:latin typeface="+mn-lt"/>
              </a:rPr>
            </a:br>
            <a:r>
              <a:rPr lang="en-AU" sz="2400" dirty="0">
                <a:latin typeface="+mn-lt"/>
              </a:rPr>
              <a:t/>
            </a:r>
            <a:br>
              <a:rPr lang="en-AU" sz="2400" dirty="0">
                <a:latin typeface="+mn-lt"/>
              </a:rPr>
            </a:br>
            <a:endParaRPr lang="en-AU" sz="2400" dirty="0">
              <a:latin typeface="+mn-lt"/>
            </a:endParaRPr>
          </a:p>
        </p:txBody>
      </p:sp>
      <p:pic>
        <p:nvPicPr>
          <p:cNvPr id="3074" name="Picture 2" descr="http://cdn.lifeinthefastlane.com/wp-content/uploads/2011/11/action-potenti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79" y="1463040"/>
            <a:ext cx="4902214" cy="37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0279" y="5208302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>
                <a:solidFill>
                  <a:srgbClr val="222222"/>
                </a:solidFill>
                <a:latin typeface="Roboto"/>
              </a:rPr>
              <a:t>Sodium-channel blockade causes prolongation of phase zero of the cardiac action potential with resultant widening of the QRS complex. </a:t>
            </a:r>
            <a:endParaRPr lang="en-AU" b="1" dirty="0" smtClean="0">
              <a:solidFill>
                <a:srgbClr val="222222"/>
              </a:solidFill>
              <a:latin typeface="Roboto"/>
            </a:endParaRPr>
          </a:p>
          <a:p>
            <a:r>
              <a:rPr lang="en-AU" sz="1400" dirty="0"/>
              <a:t>Holstege CP, Eldridge DL, Rowden AK. ECG manifestations: the poisoned patient. Emerg Med Clin North Am. 2006 Feb;24(1):</a:t>
            </a:r>
            <a:r>
              <a:rPr lang="en-AU" sz="1400" dirty="0" smtClean="0"/>
              <a:t>159-77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646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Dominant R wave in aVR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218" name="Picture 2" descr="Fast sodium channel blockad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5" y="2064619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Meanwhile, back in R1…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More agitated</a:t>
            </a:r>
          </a:p>
          <a:p>
            <a:r>
              <a:rPr lang="en-AU" dirty="0" smtClean="0"/>
              <a:t>HR 160</a:t>
            </a:r>
          </a:p>
          <a:p>
            <a:r>
              <a:rPr lang="en-AU" dirty="0" smtClean="0"/>
              <a:t>VBG pH 7.25 CO2 45 bic 24</a:t>
            </a:r>
          </a:p>
          <a:p>
            <a:r>
              <a:rPr lang="en-AU" dirty="0" smtClean="0"/>
              <a:t>Family confirms: </a:t>
            </a:r>
            <a:r>
              <a:rPr lang="en-AU" dirty="0"/>
              <a:t>5</a:t>
            </a:r>
            <a:r>
              <a:rPr lang="en-AU" dirty="0" smtClean="0"/>
              <a:t>0 x 50mg Amitriptyline </a:t>
            </a:r>
          </a:p>
          <a:p>
            <a:pPr marL="0" indent="0">
              <a:buNone/>
            </a:pPr>
            <a:r>
              <a:rPr lang="en-AU" dirty="0" smtClean="0"/>
              <a:t>	and 20 x 10mg Diazepam</a:t>
            </a:r>
          </a:p>
          <a:p>
            <a:r>
              <a:rPr lang="en-AU" dirty="0" smtClean="0"/>
              <a:t>Risk assessment? </a:t>
            </a:r>
          </a:p>
          <a:p>
            <a:endParaRPr lang="en-AU" dirty="0"/>
          </a:p>
        </p:txBody>
      </p:sp>
      <p:pic>
        <p:nvPicPr>
          <p:cNvPr id="6" name="Picture 2" descr="http://www.bad-drug.net/wp-content/uploads/2012/09/xEndep-50mg.jpg.pagespeed.ic.oHNGpMq3K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17654" r="6091" b="13063"/>
          <a:stretch/>
        </p:blipFill>
        <p:spPr bwMode="auto">
          <a:xfrm rot="-60000">
            <a:off x="7660018" y="2839454"/>
            <a:ext cx="3753853" cy="19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1- risk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6931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&gt;10mg/kg potential for hypotension, arrhythmias, coma, seizures within 2-4 hrs</a:t>
            </a:r>
          </a:p>
          <a:p>
            <a:r>
              <a:rPr lang="en-AU" dirty="0" smtClean="0"/>
              <a:t>&gt; 30mg/kg expected to result in severe life-threatening toxicity</a:t>
            </a:r>
          </a:p>
          <a:p>
            <a:pPr lvl="1"/>
            <a:r>
              <a:rPr lang="en-AU" dirty="0" smtClean="0"/>
              <a:t>pH dependent cardiotoxicity and neurotoxicity</a:t>
            </a:r>
          </a:p>
          <a:p>
            <a:pPr lvl="1"/>
            <a:r>
              <a:rPr lang="en-AU" dirty="0" smtClean="0"/>
              <a:t>Coma lasting &gt;24hrs</a:t>
            </a:r>
          </a:p>
          <a:p>
            <a:r>
              <a:rPr lang="en-AU" dirty="0"/>
              <a:t>Cardiac and CNS toxicity closely </a:t>
            </a:r>
            <a:r>
              <a:rPr lang="en-AU" dirty="0" smtClean="0"/>
              <a:t>related</a:t>
            </a:r>
            <a:r>
              <a:rPr lang="en-AU" baseline="30000" dirty="0" smtClean="0"/>
              <a:t>1</a:t>
            </a:r>
            <a:endParaRPr lang="en-AU" dirty="0"/>
          </a:p>
          <a:p>
            <a:pPr lvl="1"/>
            <a:r>
              <a:rPr lang="en-AU" dirty="0"/>
              <a:t>Broadening QRS, hypotension, SBP &lt;80 prior to seizure</a:t>
            </a:r>
          </a:p>
          <a:p>
            <a:pPr lvl="1"/>
            <a:r>
              <a:rPr lang="en-AU" dirty="0"/>
              <a:t>Seizures aggravate CVS instability- acidosis, increases free TCA</a:t>
            </a:r>
          </a:p>
          <a:p>
            <a:endParaRPr lang="en-AU" dirty="0" smtClean="0"/>
          </a:p>
          <a:p>
            <a:r>
              <a:rPr lang="en-AU" dirty="0" smtClean="0"/>
              <a:t>Expected clinical manifestation of 35mg/kg amitriptyline</a:t>
            </a:r>
          </a:p>
          <a:p>
            <a:pPr lvl="1"/>
            <a:r>
              <a:rPr lang="en-AU" dirty="0" smtClean="0"/>
              <a:t>Rapid deterioration within 1-2 hours of ingestion</a:t>
            </a:r>
          </a:p>
          <a:p>
            <a:pPr lvl="1"/>
            <a:r>
              <a:rPr lang="en-AU" dirty="0"/>
              <a:t>CNS: </a:t>
            </a:r>
            <a:r>
              <a:rPr lang="en-AU" dirty="0" smtClean="0"/>
              <a:t>impaired consciousness level, seizures</a:t>
            </a:r>
          </a:p>
          <a:p>
            <a:pPr lvl="1"/>
            <a:r>
              <a:rPr lang="en-AU" dirty="0" smtClean="0"/>
              <a:t>CVS effects: tachycardia, hypotension, arrhythmias </a:t>
            </a:r>
          </a:p>
          <a:p>
            <a:pPr lvl="1"/>
            <a:r>
              <a:rPr lang="en-AU" dirty="0"/>
              <a:t>Anticholinergic toxidrome- including prolonged </a:t>
            </a:r>
            <a:r>
              <a:rPr lang="en-AU" dirty="0" smtClean="0"/>
              <a:t>delirium </a:t>
            </a:r>
            <a:r>
              <a:rPr lang="en-AU" dirty="0"/>
              <a:t>in recovery </a:t>
            </a:r>
            <a:r>
              <a:rPr lang="en-AU" dirty="0" smtClean="0"/>
              <a:t>phase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100" dirty="0"/>
              <a:t>1 Taboulet P, Michard F, Muszynski J, </a:t>
            </a:r>
            <a:r>
              <a:rPr lang="en-AU" sz="2100" i="1" dirty="0"/>
              <a:t>et al</a:t>
            </a:r>
            <a:r>
              <a:rPr lang="en-AU" sz="2100" dirty="0"/>
              <a:t>. Cardiovascular repercussions of seizures during cyclic antidepressant poisoning. </a:t>
            </a:r>
            <a:r>
              <a:rPr lang="en-AU" sz="2100" i="1" dirty="0"/>
              <a:t>J Toxicol Clin Toxicol </a:t>
            </a:r>
            <a:r>
              <a:rPr lang="en-AU" sz="2100" dirty="0"/>
              <a:t>1995;33:205–11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375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16389</TotalTime>
  <Words>2338</Words>
  <Application>Microsoft Office PowerPoint</Application>
  <PresentationFormat>Widescreen</PresentationFormat>
  <Paragraphs>431</Paragraphs>
  <Slides>53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msgothic</vt:lpstr>
      <vt:lpstr>Roboto</vt:lpstr>
      <vt:lpstr>Wingdings</vt:lpstr>
      <vt:lpstr>Office Theme</vt:lpstr>
      <vt:lpstr>Recent Adventures in Toxicology </vt:lpstr>
      <vt:lpstr>Case 1</vt:lpstr>
      <vt:lpstr>Case 1</vt:lpstr>
      <vt:lpstr>ECG on arrival</vt:lpstr>
      <vt:lpstr>The ECG in TCA overdose</vt:lpstr>
      <vt:lpstr>Effects of Na-channel blockade on the cardiac action potential and ECG tracing  </vt:lpstr>
      <vt:lpstr>Dominant R wave in aVR</vt:lpstr>
      <vt:lpstr>Meanwhile, back in R1…</vt:lpstr>
      <vt:lpstr>Case 1- risk assessment</vt:lpstr>
      <vt:lpstr>Pharmacologic Effects of TCAs</vt:lpstr>
      <vt:lpstr>Toxicokinetics and Toxicodynamics</vt:lpstr>
      <vt:lpstr>Principles of management of acute TCA toxicity </vt:lpstr>
      <vt:lpstr>Management of Acute TCA toxicity </vt:lpstr>
      <vt:lpstr>Sodium Bicarbonate</vt:lpstr>
      <vt:lpstr>Sodium Bicarbonate</vt:lpstr>
      <vt:lpstr>Role of sodium bicarbonate in reversing cardiotoxicity</vt:lpstr>
      <vt:lpstr>Case 1 ECG- post treatment</vt:lpstr>
      <vt:lpstr>Seizure management</vt:lpstr>
      <vt:lpstr>Case 1 continued</vt:lpstr>
      <vt:lpstr>ICU bed ready, but…</vt:lpstr>
      <vt:lpstr>ICU bed ready, but…</vt:lpstr>
      <vt:lpstr>Adjunct treatment</vt:lpstr>
      <vt:lpstr>Case 1 in ICU</vt:lpstr>
      <vt:lpstr>Case 1- ECG in ICU</vt:lpstr>
      <vt:lpstr>TCA toxicity in ED</vt:lpstr>
      <vt:lpstr>Case 2</vt:lpstr>
      <vt:lpstr>ECG on arrival</vt:lpstr>
      <vt:lpstr>Question 1</vt:lpstr>
      <vt:lpstr>Answer 1</vt:lpstr>
      <vt:lpstr>Question 2</vt:lpstr>
      <vt:lpstr>Answer 2</vt:lpstr>
      <vt:lpstr>Hyperglycaemia in CCB overdose</vt:lpstr>
      <vt:lpstr>Case 2 continues</vt:lpstr>
      <vt:lpstr>Case 2- Risk Assessment</vt:lpstr>
      <vt:lpstr>Question 4</vt:lpstr>
      <vt:lpstr>Answer 4 </vt:lpstr>
      <vt:lpstr>Case 2 continues</vt:lpstr>
      <vt:lpstr>Answer </vt:lpstr>
      <vt:lpstr>CCB toxicity management</vt:lpstr>
      <vt:lpstr>High Dose Insulin Euglycemic Therapy</vt:lpstr>
      <vt:lpstr>HIET</vt:lpstr>
      <vt:lpstr>Case 2- progress</vt:lpstr>
      <vt:lpstr>Calcium Channel Blocker Toxicity</vt:lpstr>
      <vt:lpstr>Case 3</vt:lpstr>
      <vt:lpstr>Case 3 </vt:lpstr>
      <vt:lpstr>Quetiapine toxicity </vt:lpstr>
      <vt:lpstr>Case 3 ECG</vt:lpstr>
      <vt:lpstr>PowerPoint Presentation</vt:lpstr>
      <vt:lpstr>QT estimation</vt:lpstr>
      <vt:lpstr>Case 3 continued</vt:lpstr>
      <vt:lpstr>Quetiapine Toxicity </vt:lpstr>
      <vt:lpstr>Tox ACLS</vt:lpstr>
      <vt:lpstr>Management of cardiac arrest following poisoning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Adventures in Toxicology</dc:title>
  <dc:creator>Varuna</dc:creator>
  <cp:lastModifiedBy>Varuna</cp:lastModifiedBy>
  <cp:revision>159</cp:revision>
  <dcterms:created xsi:type="dcterms:W3CDTF">2014-04-04T08:02:57Z</dcterms:created>
  <dcterms:modified xsi:type="dcterms:W3CDTF">2014-04-28T00:01:26Z</dcterms:modified>
</cp:coreProperties>
</file>