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58" r:id="rId4"/>
    <p:sldId id="259" r:id="rId5"/>
    <p:sldId id="260" r:id="rId6"/>
    <p:sldId id="261" r:id="rId7"/>
    <p:sldId id="262" r:id="rId8"/>
    <p:sldId id="263" r:id="rId9"/>
    <p:sldId id="264" r:id="rId10"/>
    <p:sldId id="267" r:id="rId11"/>
    <p:sldId id="269" r:id="rId12"/>
    <p:sldId id="270" r:id="rId13"/>
    <p:sldId id="271" r:id="rId14"/>
    <p:sldId id="272"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9" d="100"/>
          <a:sy n="89" d="100"/>
        </p:scale>
        <p:origin x="-123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28E950B-03C1-43EC-829E-DA0622CC9B0A}" type="datetimeFigureOut">
              <a:rPr lang="en-AU" smtClean="0"/>
              <a:t>16/07/2014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330815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8E950B-03C1-43EC-829E-DA0622CC9B0A}" type="datetimeFigureOut">
              <a:rPr lang="en-AU" smtClean="0"/>
              <a:t>16/07/2014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450767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8E950B-03C1-43EC-829E-DA0622CC9B0A}" type="datetimeFigureOut">
              <a:rPr lang="en-AU" smtClean="0"/>
              <a:t>16/07/2014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686364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93675" y="228600"/>
            <a:ext cx="8802688" cy="1219200"/>
          </a:xfrm>
        </p:spPr>
        <p:txBody>
          <a:bodyPr/>
          <a:lstStyle/>
          <a:p>
            <a:r>
              <a:rPr lang="en-US" smtClean="0"/>
              <a:t>Click to edit Master title style</a:t>
            </a:r>
            <a:endParaRPr lang="en-AU"/>
          </a:p>
        </p:txBody>
      </p:sp>
      <p:sp>
        <p:nvSpPr>
          <p:cNvPr id="3" name="Content Placeholder 2"/>
          <p:cNvSpPr>
            <a:spLocks noGrp="1"/>
          </p:cNvSpPr>
          <p:nvPr>
            <p:ph sz="half" idx="1"/>
          </p:nvPr>
        </p:nvSpPr>
        <p:spPr>
          <a:xfrm>
            <a:off x="182563" y="1524000"/>
            <a:ext cx="8813800" cy="2252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182563" y="3929063"/>
            <a:ext cx="8813800" cy="2252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01982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93675" y="228600"/>
            <a:ext cx="8802688" cy="1219200"/>
          </a:xfrm>
        </p:spPr>
        <p:txBody>
          <a:bodyPr/>
          <a:lstStyle/>
          <a:p>
            <a:r>
              <a:rPr lang="en-US" smtClean="0"/>
              <a:t>Click to edit Master title style</a:t>
            </a:r>
            <a:endParaRPr lang="en-AU"/>
          </a:p>
        </p:txBody>
      </p:sp>
      <p:sp>
        <p:nvSpPr>
          <p:cNvPr id="3" name="Text Placeholder 2"/>
          <p:cNvSpPr>
            <a:spLocks noGrp="1"/>
          </p:cNvSpPr>
          <p:nvPr>
            <p:ph type="body" sz="half" idx="1"/>
          </p:nvPr>
        </p:nvSpPr>
        <p:spPr>
          <a:xfrm>
            <a:off x="182563" y="1524000"/>
            <a:ext cx="8813800" cy="2252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182563" y="3929063"/>
            <a:ext cx="8813800" cy="2252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65305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563" y="228600"/>
            <a:ext cx="8813800" cy="5953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4961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28E950B-03C1-43EC-829E-DA0622CC9B0A}" type="datetimeFigureOut">
              <a:rPr lang="en-AU" smtClean="0"/>
              <a:t>16/07/2014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24410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8E950B-03C1-43EC-829E-DA0622CC9B0A}" type="datetimeFigureOut">
              <a:rPr lang="en-AU" smtClean="0"/>
              <a:t>16/07/2014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329696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28E950B-03C1-43EC-829E-DA0622CC9B0A}" type="datetimeFigureOut">
              <a:rPr lang="en-AU" smtClean="0"/>
              <a:t>16/07/2014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59896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28E950B-03C1-43EC-829E-DA0622CC9B0A}" type="datetimeFigureOut">
              <a:rPr lang="en-AU" smtClean="0"/>
              <a:t>16/07/2014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830221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28E950B-03C1-43EC-829E-DA0622CC9B0A}" type="datetimeFigureOut">
              <a:rPr lang="en-AU" smtClean="0"/>
              <a:t>16/07/2014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301646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E950B-03C1-43EC-829E-DA0622CC9B0A}" type="datetimeFigureOut">
              <a:rPr lang="en-AU" smtClean="0"/>
              <a:t>16/07/2014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2592851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E950B-03C1-43EC-829E-DA0622CC9B0A}" type="datetimeFigureOut">
              <a:rPr lang="en-AU" smtClean="0"/>
              <a:t>16/07/2014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3475256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E950B-03C1-43EC-829E-DA0622CC9B0A}" type="datetimeFigureOut">
              <a:rPr lang="en-AU" smtClean="0"/>
              <a:t>16/07/2014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CDA7D1-5C43-4283-BFF0-1FC7796B85ED}" type="slidenum">
              <a:rPr lang="en-AU" smtClean="0"/>
              <a:t>‹#›</a:t>
            </a:fld>
            <a:endParaRPr lang="en-AU"/>
          </a:p>
        </p:txBody>
      </p:sp>
    </p:spTree>
    <p:extLst>
      <p:ext uri="{BB962C8B-B14F-4D97-AF65-F5344CB8AC3E}">
        <p14:creationId xmlns:p14="http://schemas.microsoft.com/office/powerpoint/2010/main" val="4881685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E950B-03C1-43EC-829E-DA0622CC9B0A}" type="datetimeFigureOut">
              <a:rPr lang="en-AU" smtClean="0"/>
              <a:t>16/07/2014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CDA7D1-5C43-4283-BFF0-1FC7796B85ED}" type="slidenum">
              <a:rPr lang="en-AU" smtClean="0"/>
              <a:t>‹#›</a:t>
            </a:fld>
            <a:endParaRPr lang="en-AU"/>
          </a:p>
        </p:txBody>
      </p:sp>
    </p:spTree>
    <p:extLst>
      <p:ext uri="{BB962C8B-B14F-4D97-AF65-F5344CB8AC3E}">
        <p14:creationId xmlns:p14="http://schemas.microsoft.com/office/powerpoint/2010/main" val="324991612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The limping child</a:t>
            </a:r>
            <a:endParaRPr lang="en-AU" dirty="0"/>
          </a:p>
        </p:txBody>
      </p:sp>
      <p:sp>
        <p:nvSpPr>
          <p:cNvPr id="3" name="Subtitle 2"/>
          <p:cNvSpPr>
            <a:spLocks noGrp="1"/>
          </p:cNvSpPr>
          <p:nvPr>
            <p:ph type="subTitle" idx="1"/>
          </p:nvPr>
        </p:nvSpPr>
        <p:spPr/>
        <p:txBody>
          <a:bodyPr/>
          <a:lstStyle/>
          <a:p>
            <a:r>
              <a:rPr lang="en-AU" dirty="0" smtClean="0"/>
              <a:t>Some illustrative cases</a:t>
            </a:r>
            <a:endParaRPr lang="en-AU" dirty="0"/>
          </a:p>
        </p:txBody>
      </p:sp>
    </p:spTree>
    <p:extLst>
      <p:ext uri="{BB962C8B-B14F-4D97-AF65-F5344CB8AC3E}">
        <p14:creationId xmlns:p14="http://schemas.microsoft.com/office/powerpoint/2010/main" val="39806725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AU" dirty="0" smtClean="0"/>
              <a:t>Other pathology</a:t>
            </a:r>
            <a:endParaRPr lang="en-AU" dirty="0"/>
          </a:p>
        </p:txBody>
      </p:sp>
      <p:sp>
        <p:nvSpPr>
          <p:cNvPr id="4" name="Subtitle 3"/>
          <p:cNvSpPr>
            <a:spLocks noGrp="1"/>
          </p:cNvSpPr>
          <p:nvPr>
            <p:ph type="subTitle" idx="1"/>
          </p:nvPr>
        </p:nvSpPr>
        <p:spPr/>
        <p:txBody>
          <a:bodyPr/>
          <a:lstStyle/>
          <a:p>
            <a:endParaRPr lang="en-AU"/>
          </a:p>
        </p:txBody>
      </p:sp>
    </p:spTree>
    <p:extLst>
      <p:ext uri="{BB962C8B-B14F-4D97-AF65-F5344CB8AC3E}">
        <p14:creationId xmlns:p14="http://schemas.microsoft.com/office/powerpoint/2010/main" val="27623217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
          <p:cNvSpPr>
            <a:spLocks noGrp="1" noChangeArrowheads="1"/>
          </p:cNvSpPr>
          <p:nvPr>
            <p:ph/>
          </p:nvPr>
        </p:nvSpPr>
        <p:spPr/>
        <p:txBody>
          <a:bodyPr/>
          <a:lstStyle/>
          <a:p>
            <a:pPr eaLnBrk="1" hangingPunct="1"/>
            <a:endParaRPr lang="en-US" smtClean="0"/>
          </a:p>
        </p:txBody>
      </p:sp>
      <p:pic>
        <p:nvPicPr>
          <p:cNvPr id="88067" name="Picture 6" descr="OGSKn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674688"/>
            <a:ext cx="9648826" cy="776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8068" name="Text Box 7"/>
          <p:cNvSpPr txBox="1">
            <a:spLocks noChangeArrowheads="1"/>
          </p:cNvSpPr>
          <p:nvPr/>
        </p:nvSpPr>
        <p:spPr bwMode="auto">
          <a:xfrm>
            <a:off x="4716463" y="6165850"/>
            <a:ext cx="1479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AU" dirty="0"/>
              <a:t>Osteosarcoma</a:t>
            </a:r>
          </a:p>
        </p:txBody>
      </p:sp>
    </p:spTree>
    <p:extLst>
      <p:ext uri="{BB962C8B-B14F-4D97-AF65-F5344CB8AC3E}">
        <p14:creationId xmlns:p14="http://schemas.microsoft.com/office/powerpoint/2010/main" val="410313072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endParaRPr lang="en-US" smtClean="0"/>
          </a:p>
        </p:txBody>
      </p:sp>
      <p:sp>
        <p:nvSpPr>
          <p:cNvPr id="89091" name="Rectangle 3"/>
          <p:cNvSpPr>
            <a:spLocks noGrp="1" noChangeArrowheads="1"/>
          </p:cNvSpPr>
          <p:nvPr>
            <p:ph type="body" idx="1"/>
          </p:nvPr>
        </p:nvSpPr>
        <p:spPr/>
        <p:txBody>
          <a:bodyPr/>
          <a:lstStyle/>
          <a:p>
            <a:pPr eaLnBrk="1" hangingPunct="1"/>
            <a:endParaRPr lang="en-US" smtClean="0"/>
          </a:p>
        </p:txBody>
      </p:sp>
      <p:pic>
        <p:nvPicPr>
          <p:cNvPr id="89092" name="Picture 5" descr="456-3281-36403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0"/>
            <a:ext cx="4351338" cy="724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093" name="Text Box 6"/>
          <p:cNvSpPr txBox="1">
            <a:spLocks noChangeArrowheads="1"/>
          </p:cNvSpPr>
          <p:nvPr/>
        </p:nvSpPr>
        <p:spPr bwMode="auto">
          <a:xfrm>
            <a:off x="1187624" y="692696"/>
            <a:ext cx="84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AU" dirty="0"/>
              <a:t>Ewing </a:t>
            </a:r>
          </a:p>
          <a:p>
            <a:pPr eaLnBrk="1" hangingPunct="1"/>
            <a:r>
              <a:rPr lang="en-AU" dirty="0"/>
              <a:t>tumour</a:t>
            </a:r>
          </a:p>
        </p:txBody>
      </p:sp>
    </p:spTree>
    <p:extLst>
      <p:ext uri="{BB962C8B-B14F-4D97-AF65-F5344CB8AC3E}">
        <p14:creationId xmlns:p14="http://schemas.microsoft.com/office/powerpoint/2010/main" val="32428392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endParaRPr lang="en-US" smtClean="0"/>
          </a:p>
        </p:txBody>
      </p:sp>
      <p:sp>
        <p:nvSpPr>
          <p:cNvPr id="90115" name="Rectangle 3"/>
          <p:cNvSpPr>
            <a:spLocks noGrp="1" noChangeArrowheads="1"/>
          </p:cNvSpPr>
          <p:nvPr>
            <p:ph type="body" idx="1"/>
          </p:nvPr>
        </p:nvSpPr>
        <p:spPr/>
        <p:txBody>
          <a:bodyPr/>
          <a:lstStyle/>
          <a:p>
            <a:pPr eaLnBrk="1" hangingPunct="1"/>
            <a:endParaRPr lang="en-US" smtClean="0"/>
          </a:p>
        </p:txBody>
      </p:sp>
      <p:pic>
        <p:nvPicPr>
          <p:cNvPr id="90116" name="Picture 5" descr="455-3122-32403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38"/>
            <a:ext cx="9396413" cy="745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17" name="Text Box 6"/>
          <p:cNvSpPr txBox="1">
            <a:spLocks noChangeArrowheads="1"/>
          </p:cNvSpPr>
          <p:nvPr/>
        </p:nvSpPr>
        <p:spPr bwMode="auto">
          <a:xfrm>
            <a:off x="3708400" y="5876925"/>
            <a:ext cx="9525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AU" dirty="0"/>
              <a:t>Osteoid </a:t>
            </a:r>
          </a:p>
          <a:p>
            <a:pPr eaLnBrk="1" hangingPunct="1"/>
            <a:r>
              <a:rPr lang="en-AU" dirty="0" err="1"/>
              <a:t>osteoma</a:t>
            </a:r>
            <a:endParaRPr lang="en-AU" dirty="0"/>
          </a:p>
        </p:txBody>
      </p:sp>
    </p:spTree>
    <p:extLst>
      <p:ext uri="{BB962C8B-B14F-4D97-AF65-F5344CB8AC3E}">
        <p14:creationId xmlns:p14="http://schemas.microsoft.com/office/powerpoint/2010/main" val="3335014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endParaRPr lang="en-US" smtClean="0"/>
          </a:p>
        </p:txBody>
      </p:sp>
      <p:sp>
        <p:nvSpPr>
          <p:cNvPr id="91139" name="Rectangle 3"/>
          <p:cNvSpPr>
            <a:spLocks noGrp="1" noChangeArrowheads="1"/>
          </p:cNvSpPr>
          <p:nvPr>
            <p:ph type="body" idx="1"/>
          </p:nvPr>
        </p:nvSpPr>
        <p:spPr/>
        <p:txBody>
          <a:bodyPr/>
          <a:lstStyle/>
          <a:p>
            <a:pPr eaLnBrk="1" hangingPunct="1"/>
            <a:endParaRPr lang="en-US" smtClean="0"/>
          </a:p>
        </p:txBody>
      </p:sp>
      <p:pic>
        <p:nvPicPr>
          <p:cNvPr id="91140" name="Picture 5" descr="443-3181-26404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038"/>
            <a:ext cx="9685338" cy="712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1" name="Text Box 6"/>
          <p:cNvSpPr txBox="1">
            <a:spLocks noChangeArrowheads="1"/>
          </p:cNvSpPr>
          <p:nvPr/>
        </p:nvSpPr>
        <p:spPr bwMode="auto">
          <a:xfrm>
            <a:off x="4335463" y="5826125"/>
            <a:ext cx="1092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r>
              <a:rPr lang="en-AU" dirty="0"/>
              <a:t>Bone cyst</a:t>
            </a:r>
          </a:p>
        </p:txBody>
      </p:sp>
    </p:spTree>
    <p:extLst>
      <p:ext uri="{BB962C8B-B14F-4D97-AF65-F5344CB8AC3E}">
        <p14:creationId xmlns:p14="http://schemas.microsoft.com/office/powerpoint/2010/main" val="3841215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AU" dirty="0" smtClean="0"/>
              <a:t>1 		Septic hip</a:t>
            </a:r>
          </a:p>
          <a:p>
            <a:endParaRPr lang="en-AU" dirty="0"/>
          </a:p>
          <a:p>
            <a:r>
              <a:rPr lang="en-AU" dirty="0" smtClean="0"/>
              <a:t>2,3,4	</a:t>
            </a:r>
            <a:r>
              <a:rPr lang="en-AU" dirty="0" err="1" smtClean="0"/>
              <a:t>Perthes</a:t>
            </a:r>
            <a:endParaRPr lang="en-AU" dirty="0" smtClean="0"/>
          </a:p>
          <a:p>
            <a:endParaRPr lang="en-AU" dirty="0"/>
          </a:p>
          <a:p>
            <a:r>
              <a:rPr lang="en-AU" dirty="0" smtClean="0"/>
              <a:t>5,6		SUFE</a:t>
            </a:r>
          </a:p>
          <a:p>
            <a:endParaRPr lang="en-AU" dirty="0"/>
          </a:p>
          <a:p>
            <a:r>
              <a:rPr lang="en-AU" dirty="0" smtClean="0"/>
              <a:t>Other cases - malignancy</a:t>
            </a:r>
            <a:endParaRPr lang="en-AU" dirty="0"/>
          </a:p>
        </p:txBody>
      </p:sp>
    </p:spTree>
    <p:extLst>
      <p:ext uri="{BB962C8B-B14F-4D97-AF65-F5344CB8AC3E}">
        <p14:creationId xmlns:p14="http://schemas.microsoft.com/office/powerpoint/2010/main" val="23002900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
          <p:cNvSpPr>
            <a:spLocks noGrp="1" noChangeArrowheads="1"/>
          </p:cNvSpPr>
          <p:nvPr>
            <p:ph type="title"/>
          </p:nvPr>
        </p:nvSpPr>
        <p:spPr/>
        <p:txBody>
          <a:bodyPr/>
          <a:lstStyle/>
          <a:p>
            <a:pPr eaLnBrk="1" hangingPunct="1"/>
            <a:r>
              <a:rPr lang="en-AU" dirty="0" smtClean="0"/>
              <a:t>Case #1</a:t>
            </a:r>
          </a:p>
        </p:txBody>
      </p:sp>
      <p:sp>
        <p:nvSpPr>
          <p:cNvPr id="11267" name="Rectangle 9"/>
          <p:cNvSpPr>
            <a:spLocks noGrp="1" noChangeArrowheads="1"/>
          </p:cNvSpPr>
          <p:nvPr>
            <p:ph sz="half" idx="1"/>
          </p:nvPr>
        </p:nvSpPr>
        <p:spPr/>
        <p:txBody>
          <a:bodyPr/>
          <a:lstStyle/>
          <a:p>
            <a:pPr eaLnBrk="1" hangingPunct="1"/>
            <a:endParaRPr lang="en-US" sz="2800" smtClean="0"/>
          </a:p>
        </p:txBody>
      </p:sp>
      <p:sp>
        <p:nvSpPr>
          <p:cNvPr id="11268" name="Rectangle 8"/>
          <p:cNvSpPr>
            <a:spLocks noGrp="1" noChangeArrowheads="1"/>
          </p:cNvSpPr>
          <p:nvPr>
            <p:ph type="body" sz="half" idx="2"/>
          </p:nvPr>
        </p:nvSpPr>
        <p:spPr>
          <a:xfrm>
            <a:off x="323850" y="5013325"/>
            <a:ext cx="8424863" cy="1484313"/>
          </a:xfrm>
        </p:spPr>
        <p:txBody>
          <a:bodyPr/>
          <a:lstStyle/>
          <a:p>
            <a:pPr eaLnBrk="1" hangingPunct="1">
              <a:lnSpc>
                <a:spcPct val="90000"/>
              </a:lnSpc>
            </a:pPr>
            <a:endParaRPr lang="en-AU" sz="2400" dirty="0" smtClean="0"/>
          </a:p>
        </p:txBody>
      </p:sp>
      <p:pic>
        <p:nvPicPr>
          <p:cNvPr id="11269" name="Picture 5" descr="v4c1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8538" y="1484313"/>
            <a:ext cx="4392612" cy="317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94489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p:txBody>
          <a:bodyPr/>
          <a:lstStyle/>
          <a:p>
            <a:pPr eaLnBrk="1" hangingPunct="1"/>
            <a:endParaRPr lang="en-US" smtClean="0"/>
          </a:p>
        </p:txBody>
      </p:sp>
      <p:pic>
        <p:nvPicPr>
          <p:cNvPr id="63492" name="Picture 5" descr="v4c1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88640"/>
            <a:ext cx="7705725" cy="620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0" name="Rectangle 2"/>
          <p:cNvSpPr>
            <a:spLocks noGrp="1" noChangeArrowheads="1"/>
          </p:cNvSpPr>
          <p:nvPr>
            <p:ph type="title"/>
          </p:nvPr>
        </p:nvSpPr>
        <p:spPr>
          <a:xfrm>
            <a:off x="0" y="260648"/>
            <a:ext cx="1594520" cy="1143000"/>
          </a:xfrm>
        </p:spPr>
        <p:txBody>
          <a:bodyPr>
            <a:normAutofit fontScale="90000"/>
          </a:bodyPr>
          <a:lstStyle/>
          <a:p>
            <a:pPr eaLnBrk="1" hangingPunct="1"/>
            <a:r>
              <a:rPr lang="en-AU" dirty="0" smtClean="0"/>
              <a:t>Case 2</a:t>
            </a:r>
          </a:p>
        </p:txBody>
      </p:sp>
    </p:spTree>
    <p:extLst>
      <p:ext uri="{BB962C8B-B14F-4D97-AF65-F5344CB8AC3E}">
        <p14:creationId xmlns:p14="http://schemas.microsoft.com/office/powerpoint/2010/main" val="275046001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endParaRPr lang="en-US" smtClean="0"/>
          </a:p>
        </p:txBody>
      </p:sp>
      <p:sp>
        <p:nvSpPr>
          <p:cNvPr id="64515" name="Rectangle 3"/>
          <p:cNvSpPr>
            <a:spLocks noGrp="1" noChangeArrowheads="1"/>
          </p:cNvSpPr>
          <p:nvPr>
            <p:ph type="body" idx="1"/>
          </p:nvPr>
        </p:nvSpPr>
        <p:spPr/>
        <p:txBody>
          <a:bodyPr/>
          <a:lstStyle/>
          <a:p>
            <a:pPr eaLnBrk="1" hangingPunct="1"/>
            <a:endParaRPr lang="en-US" smtClean="0"/>
          </a:p>
        </p:txBody>
      </p:sp>
      <p:pic>
        <p:nvPicPr>
          <p:cNvPr id="64516" name="Picture 5" descr="Pelvic x-ray showing Perthe's disease of the right h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476250"/>
            <a:ext cx="8064500" cy="581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0" y="260648"/>
            <a:ext cx="159452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dirty="0" smtClean="0"/>
              <a:t>Case 3</a:t>
            </a:r>
            <a:endParaRPr lang="en-AU" dirty="0"/>
          </a:p>
        </p:txBody>
      </p:sp>
    </p:spTree>
    <p:extLst>
      <p:ext uri="{BB962C8B-B14F-4D97-AF65-F5344CB8AC3E}">
        <p14:creationId xmlns:p14="http://schemas.microsoft.com/office/powerpoint/2010/main" val="29148003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endParaRPr lang="en-US" smtClean="0"/>
          </a:p>
        </p:txBody>
      </p:sp>
      <p:pic>
        <p:nvPicPr>
          <p:cNvPr id="65539" name="Picture 9" descr="leggsap"/>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68313" y="476250"/>
            <a:ext cx="8207375" cy="5759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txBox="1">
            <a:spLocks noChangeArrowheads="1"/>
          </p:cNvSpPr>
          <p:nvPr/>
        </p:nvSpPr>
        <p:spPr>
          <a:xfrm>
            <a:off x="0" y="260648"/>
            <a:ext cx="159452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dirty="0" smtClean="0"/>
              <a:t>Case 4</a:t>
            </a:r>
            <a:endParaRPr lang="en-AU" dirty="0"/>
          </a:p>
        </p:txBody>
      </p:sp>
    </p:spTree>
    <p:extLst>
      <p:ext uri="{BB962C8B-B14F-4D97-AF65-F5344CB8AC3E}">
        <p14:creationId xmlns:p14="http://schemas.microsoft.com/office/powerpoint/2010/main" val="17833892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AU" dirty="0" smtClean="0"/>
              <a:t>Case 5 - Which side is abnormal?</a:t>
            </a:r>
          </a:p>
        </p:txBody>
      </p:sp>
      <p:sp>
        <p:nvSpPr>
          <p:cNvPr id="76803" name="Rectangle 3"/>
          <p:cNvSpPr>
            <a:spLocks noGrp="1" noChangeArrowheads="1"/>
          </p:cNvSpPr>
          <p:nvPr>
            <p:ph type="body" idx="1"/>
          </p:nvPr>
        </p:nvSpPr>
        <p:spPr/>
        <p:txBody>
          <a:bodyPr/>
          <a:lstStyle/>
          <a:p>
            <a:pPr eaLnBrk="1" hangingPunct="1"/>
            <a:endParaRPr lang="en-US" smtClean="0"/>
          </a:p>
        </p:txBody>
      </p:sp>
      <p:pic>
        <p:nvPicPr>
          <p:cNvPr id="76804" name="Picture 5" descr="v2c10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263" y="1514475"/>
            <a:ext cx="8642350" cy="457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74185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9"/>
          <p:cNvSpPr>
            <a:spLocks noGrp="1" noChangeArrowheads="1"/>
          </p:cNvSpPr>
          <p:nvPr>
            <p:ph type="body" sz="half" idx="1"/>
          </p:nvPr>
        </p:nvSpPr>
        <p:spPr>
          <a:xfrm>
            <a:off x="250825" y="0"/>
            <a:ext cx="8893175" cy="3068638"/>
          </a:xfrm>
        </p:spPr>
        <p:txBody>
          <a:bodyPr/>
          <a:lstStyle/>
          <a:p>
            <a:pPr eaLnBrk="1" hangingPunct="1">
              <a:lnSpc>
                <a:spcPct val="80000"/>
              </a:lnSpc>
            </a:pPr>
            <a:r>
              <a:rPr lang="en-AU" sz="2400" smtClean="0"/>
              <a:t>The lines drawn along the superior border of the proximal femur metaphysis (the Klein line) should intersect part of the proximal femoral epiphysis. </a:t>
            </a:r>
          </a:p>
          <a:p>
            <a:pPr eaLnBrk="1" hangingPunct="1">
              <a:lnSpc>
                <a:spcPct val="80000"/>
              </a:lnSpc>
            </a:pPr>
            <a:r>
              <a:rPr lang="en-AU" sz="2400" smtClean="0"/>
              <a:t>The patient's right hip (left on the screen) shows the line just touching the lateral margin of the epiphysis. This is abnormal, indicating that the femoral capital epiphysis has slipped inferiorly and medially. </a:t>
            </a:r>
          </a:p>
          <a:p>
            <a:pPr eaLnBrk="1" hangingPunct="1">
              <a:lnSpc>
                <a:spcPct val="80000"/>
              </a:lnSpc>
            </a:pPr>
            <a:r>
              <a:rPr lang="en-AU" sz="2400" smtClean="0"/>
              <a:t>The patient's normal left hip (right on the screen) shows the line intersecting the lateral part of the femoral epiphysis. This is normal. </a:t>
            </a:r>
          </a:p>
        </p:txBody>
      </p:sp>
      <p:sp>
        <p:nvSpPr>
          <p:cNvPr id="77827" name="Rectangle 11"/>
          <p:cNvSpPr>
            <a:spLocks noGrp="1" noChangeArrowheads="1"/>
          </p:cNvSpPr>
          <p:nvPr>
            <p:ph sz="half" idx="2"/>
          </p:nvPr>
        </p:nvSpPr>
        <p:spPr/>
        <p:txBody>
          <a:bodyPr/>
          <a:lstStyle/>
          <a:p>
            <a:pPr eaLnBrk="1" hangingPunct="1"/>
            <a:endParaRPr lang="en-US" sz="2800" smtClean="0"/>
          </a:p>
        </p:txBody>
      </p:sp>
      <p:pic>
        <p:nvPicPr>
          <p:cNvPr id="77828" name="Picture 5" descr="v2c10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2981325"/>
            <a:ext cx="56515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36243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fontScale="90000"/>
          </a:bodyPr>
          <a:lstStyle/>
          <a:p>
            <a:pPr eaLnBrk="1" hangingPunct="1"/>
            <a:r>
              <a:rPr lang="en-AU" sz="4000" smtClean="0"/>
              <a:t>Sufe</a:t>
            </a:r>
            <a:br>
              <a:rPr lang="en-AU" sz="4000" smtClean="0"/>
            </a:br>
            <a:endParaRPr lang="en-AU" sz="4000" smtClean="0"/>
          </a:p>
        </p:txBody>
      </p:sp>
      <p:sp>
        <p:nvSpPr>
          <p:cNvPr id="78851" name="Rectangle 3"/>
          <p:cNvSpPr>
            <a:spLocks noGrp="1" noChangeArrowheads="1"/>
          </p:cNvSpPr>
          <p:nvPr>
            <p:ph type="body" idx="1"/>
          </p:nvPr>
        </p:nvSpPr>
        <p:spPr/>
        <p:txBody>
          <a:bodyPr/>
          <a:lstStyle/>
          <a:p>
            <a:pPr eaLnBrk="1" hangingPunct="1"/>
            <a:endParaRPr lang="en-US" smtClean="0"/>
          </a:p>
        </p:txBody>
      </p:sp>
      <p:pic>
        <p:nvPicPr>
          <p:cNvPr id="78852" name="Picture 5" descr="Slipped upper femoral epiphys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138" y="254000"/>
            <a:ext cx="7885112" cy="663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0" y="260648"/>
            <a:ext cx="159452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dirty="0" smtClean="0"/>
              <a:t>Case 6</a:t>
            </a:r>
            <a:endParaRPr lang="en-AU" dirty="0"/>
          </a:p>
        </p:txBody>
      </p:sp>
    </p:spTree>
    <p:extLst>
      <p:ext uri="{BB962C8B-B14F-4D97-AF65-F5344CB8AC3E}">
        <p14:creationId xmlns:p14="http://schemas.microsoft.com/office/powerpoint/2010/main" val="22294608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5" descr="sufe1"/>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82563" y="811213"/>
            <a:ext cx="8813800" cy="47879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0" y="260648"/>
            <a:ext cx="1594520" cy="1143000"/>
          </a:xfrm>
          <a:prstGeom prst="rect">
            <a:avLst/>
          </a:prstGeom>
        </p:spPr>
        <p:txBody>
          <a:bodyPr vert="horz" lIns="91440" tIns="45720" rIns="91440" bIns="45720" rtlCol="0">
            <a:normAutofit fontScale="97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AU" dirty="0" smtClean="0"/>
              <a:t>Case 6</a:t>
            </a:r>
            <a:endParaRPr lang="en-AU" dirty="0"/>
          </a:p>
        </p:txBody>
      </p:sp>
    </p:spTree>
    <p:extLst>
      <p:ext uri="{BB962C8B-B14F-4D97-AF65-F5344CB8AC3E}">
        <p14:creationId xmlns:p14="http://schemas.microsoft.com/office/powerpoint/2010/main" val="10506793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129</Words>
  <Application>Microsoft Macintosh PowerPoint</Application>
  <PresentationFormat>On-screen Show (4:3)</PresentationFormat>
  <Paragraphs>27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The limping child</vt:lpstr>
      <vt:lpstr>Case #1</vt:lpstr>
      <vt:lpstr>Case 2</vt:lpstr>
      <vt:lpstr>PowerPoint Presentation</vt:lpstr>
      <vt:lpstr>PowerPoint Presentation</vt:lpstr>
      <vt:lpstr>Case 5 - Which side is abnormal?</vt:lpstr>
      <vt:lpstr>PowerPoint Presentation</vt:lpstr>
      <vt:lpstr>Sufe </vt:lpstr>
      <vt:lpstr>PowerPoint Presentation</vt:lpstr>
      <vt:lpstr>Other pathology</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limping child</dc:title>
  <dc:creator>Simon</dc:creator>
  <cp:lastModifiedBy>Julia Fisher</cp:lastModifiedBy>
  <cp:revision>1</cp:revision>
  <dcterms:created xsi:type="dcterms:W3CDTF">2012-05-24T10:58:58Z</dcterms:created>
  <dcterms:modified xsi:type="dcterms:W3CDTF">2014-07-16T07:07:50Z</dcterms:modified>
</cp:coreProperties>
</file>