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  <p:sldId id="257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82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3780C-E3AB-804F-B6BE-327007106DFA}" type="datetimeFigureOut">
              <a:rPr lang="en-US" smtClean="0"/>
              <a:t>6/20/17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B6429-54FA-F745-A40A-82357C47D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220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3780C-E3AB-804F-B6BE-327007106DFA}" type="datetimeFigureOut">
              <a:rPr lang="en-US" smtClean="0"/>
              <a:t>6/20/17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B6429-54FA-F745-A40A-82357C47D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879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3780C-E3AB-804F-B6BE-327007106DFA}" type="datetimeFigureOut">
              <a:rPr lang="en-US" smtClean="0"/>
              <a:t>6/20/17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B6429-54FA-F745-A40A-82357C47D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919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3780C-E3AB-804F-B6BE-327007106DFA}" type="datetimeFigureOut">
              <a:rPr lang="en-US" smtClean="0"/>
              <a:t>6/20/17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B6429-54FA-F745-A40A-82357C47D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800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3780C-E3AB-804F-B6BE-327007106DFA}" type="datetimeFigureOut">
              <a:rPr lang="en-US" smtClean="0"/>
              <a:t>6/20/17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B6429-54FA-F745-A40A-82357C47D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716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3780C-E3AB-804F-B6BE-327007106DFA}" type="datetimeFigureOut">
              <a:rPr lang="en-US" smtClean="0"/>
              <a:t>6/20/17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B6429-54FA-F745-A40A-82357C47D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859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3780C-E3AB-804F-B6BE-327007106DFA}" type="datetimeFigureOut">
              <a:rPr lang="en-US" smtClean="0"/>
              <a:t>6/20/17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B6429-54FA-F745-A40A-82357C47D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154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3780C-E3AB-804F-B6BE-327007106DFA}" type="datetimeFigureOut">
              <a:rPr lang="en-US" smtClean="0"/>
              <a:t>6/20/17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B6429-54FA-F745-A40A-82357C47D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966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3780C-E3AB-804F-B6BE-327007106DFA}" type="datetimeFigureOut">
              <a:rPr lang="en-US" smtClean="0"/>
              <a:t>6/20/17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B6429-54FA-F745-A40A-82357C47D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143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3780C-E3AB-804F-B6BE-327007106DFA}" type="datetimeFigureOut">
              <a:rPr lang="en-US" smtClean="0"/>
              <a:t>6/20/17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B6429-54FA-F745-A40A-82357C47D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992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3780C-E3AB-804F-B6BE-327007106DFA}" type="datetimeFigureOut">
              <a:rPr lang="en-US" smtClean="0"/>
              <a:t>6/20/17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B6429-54FA-F745-A40A-82357C47D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020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3780C-E3AB-804F-B6BE-327007106DFA}" type="datetimeFigureOut">
              <a:rPr lang="en-US" smtClean="0"/>
              <a:t>6/20/17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B6429-54FA-F745-A40A-82357C47D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122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SAQ exam marking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49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marking scheme is as follows: 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84935" y="1600200"/>
            <a:ext cx="8871735" cy="4525963"/>
          </a:xfrm>
        </p:spPr>
        <p:txBody>
          <a:bodyPr>
            <a:normAutofit fontScale="62500" lnSpcReduction="20000"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• Each question will have a set number of required responses, which are clearly indicated on the paper. </a:t>
            </a:r>
          </a:p>
          <a:p>
            <a:pPr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• </a:t>
            </a:r>
            <a:r>
              <a:rPr lang="en-US" dirty="0"/>
              <a:t>Each response has a single mark allocated to it. A correct or appropriately similar response scores the mark. An incorrect or substandard response scores zero. </a:t>
            </a:r>
            <a:r>
              <a:rPr lang="en-US" b="1" dirty="0"/>
              <a:t>Half marks are not to be allocated</a:t>
            </a:r>
            <a:r>
              <a:rPr lang="en-US" dirty="0"/>
              <a:t>. </a:t>
            </a:r>
            <a:endParaRPr lang="en-US" dirty="0" smtClean="0"/>
          </a:p>
          <a:p>
            <a:pPr>
              <a:buFont typeface="Arial" charset="0"/>
              <a:buChar char="•"/>
            </a:pP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 smtClean="0"/>
              <a:t>• If the instructions for a sub-question ask for a specific number of responses, then only that number of answers should be marked. For example, if a question asks a candidate to list 5 points, but they list more than 5, then only the </a:t>
            </a:r>
            <a:r>
              <a:rPr lang="en-US" b="1" dirty="0" smtClean="0"/>
              <a:t>first </a:t>
            </a:r>
            <a:r>
              <a:rPr lang="en-US" dirty="0" smtClean="0"/>
              <a:t>5 listed will be marked. All other responses will be </a:t>
            </a:r>
            <a:r>
              <a:rPr lang="en-US" b="1" dirty="0" smtClean="0"/>
              <a:t>ignored </a:t>
            </a:r>
            <a:r>
              <a:rPr lang="en-US" dirty="0" smtClean="0"/>
              <a:t>(even if they contain the most important answer or a serious error/dangerous response). </a:t>
            </a:r>
          </a:p>
          <a:p>
            <a:pPr>
              <a:buFont typeface="Arial" charset="0"/>
              <a:buChar char="•"/>
            </a:pP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 smtClean="0"/>
              <a:t>Each line should contain one response, all additional responses on this line even if correct will be </a:t>
            </a:r>
            <a:r>
              <a:rPr lang="en-US" b="1" dirty="0"/>
              <a:t>ignored </a:t>
            </a:r>
            <a:r>
              <a:rPr lang="en-US" dirty="0"/>
              <a:t>(even if they contain the most important answer or a serious error/dangerous response).</a:t>
            </a:r>
            <a:endParaRPr lang="en-US" dirty="0" smtClean="0"/>
          </a:p>
          <a:p>
            <a:pPr>
              <a:buFont typeface="Arial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87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387"/>
            <a:ext cx="8229600" cy="632887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In </a:t>
            </a:r>
            <a:r>
              <a:rPr lang="en-US" dirty="0"/>
              <a:t>some questions, the candidate will be asked to provide a justification for one of their answers.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tests the competencies of decision making, found in the </a:t>
            </a:r>
            <a:r>
              <a:rPr lang="en-US" dirty="0" err="1"/>
              <a:t>prioritisation</a:t>
            </a:r>
            <a:r>
              <a:rPr lang="en-US" dirty="0"/>
              <a:t> and decision making domain of the curriculum framework, and </a:t>
            </a:r>
            <a:r>
              <a:rPr lang="en-US" dirty="0" smtClean="0"/>
              <a:t>is testing </a:t>
            </a:r>
            <a:r>
              <a:rPr lang="en-US" dirty="0"/>
              <a:t>consultant level thinking. </a:t>
            </a:r>
            <a:endParaRPr lang="en-US" dirty="0" smtClean="0"/>
          </a:p>
          <a:p>
            <a:r>
              <a:rPr lang="en-US" dirty="0" smtClean="0"/>
              <a:t>When </a:t>
            </a:r>
            <a:r>
              <a:rPr lang="en-US" dirty="0"/>
              <a:t>a justification is required, </a:t>
            </a:r>
            <a:r>
              <a:rPr lang="en-US" dirty="0" smtClean="0"/>
              <a:t>the mark is awarded </a:t>
            </a:r>
            <a:r>
              <a:rPr lang="en-US" dirty="0"/>
              <a:t>if it is a consultant level answer. For example, if asked to list an investigation and justify it, </a:t>
            </a:r>
            <a:r>
              <a:rPr lang="en-US" dirty="0" smtClean="0"/>
              <a:t>no </a:t>
            </a:r>
            <a:r>
              <a:rPr lang="en-US" dirty="0"/>
              <a:t>mark will be allocated for a correct </a:t>
            </a:r>
            <a:r>
              <a:rPr lang="en-US" dirty="0" smtClean="0"/>
              <a:t>investigation if the justification </a:t>
            </a:r>
            <a:r>
              <a:rPr lang="en-US" dirty="0"/>
              <a:t>was </a:t>
            </a:r>
            <a:r>
              <a:rPr lang="en-US" b="1" dirty="0" smtClean="0"/>
              <a:t>NOT</a:t>
            </a:r>
            <a:r>
              <a:rPr lang="en-US" dirty="0" smtClean="0"/>
              <a:t> of </a:t>
            </a:r>
            <a:r>
              <a:rPr lang="en-US" dirty="0"/>
              <a:t>an appropriate standard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1865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0966"/>
            <a:ext cx="8229600" cy="5715197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Priority/Essential </a:t>
            </a:r>
            <a:r>
              <a:rPr lang="en-US" dirty="0"/>
              <a:t>items – some responses may be considered </a:t>
            </a:r>
            <a:r>
              <a:rPr lang="en-US" dirty="0" smtClean="0"/>
              <a:t> so much </a:t>
            </a:r>
            <a:r>
              <a:rPr lang="en-US" dirty="0"/>
              <a:t>more important than others that they are considered essential. This tests the </a:t>
            </a:r>
            <a:r>
              <a:rPr lang="en-US" dirty="0" err="1"/>
              <a:t>prioritisation</a:t>
            </a:r>
            <a:r>
              <a:rPr lang="en-US" dirty="0"/>
              <a:t> competencies found in the </a:t>
            </a:r>
            <a:r>
              <a:rPr lang="en-US" dirty="0" err="1"/>
              <a:t>prioritisation</a:t>
            </a:r>
            <a:r>
              <a:rPr lang="en-US" dirty="0"/>
              <a:t> and decision making domain of the curriculum framework, and is also a part of consultant level thinking. All sub-questions that have this </a:t>
            </a:r>
            <a:r>
              <a:rPr lang="en-US" dirty="0" smtClean="0"/>
              <a:t>will have </a:t>
            </a:r>
            <a:r>
              <a:rPr lang="en-US" dirty="0"/>
              <a:t>the words </a:t>
            </a:r>
            <a:r>
              <a:rPr lang="en-US" b="1" dirty="0"/>
              <a:t>MOST </a:t>
            </a:r>
            <a:r>
              <a:rPr lang="en-US" dirty="0"/>
              <a:t>LIKELY, or </a:t>
            </a:r>
            <a:r>
              <a:rPr lang="en-US" b="1" dirty="0"/>
              <a:t>MOST </a:t>
            </a:r>
            <a:r>
              <a:rPr lang="en-US" dirty="0"/>
              <a:t>IMPORTANT, or something similar in the </a:t>
            </a:r>
            <a:r>
              <a:rPr lang="en-US" dirty="0" smtClean="0"/>
              <a:t>wording. 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candidate MUST include these items in order to score full marks for the subsection. E.g. If a question asks for 5 responses (5 marks) but 2 are considered essential, then both must be mentioned along with any three other correct responses to score 5/5. If only one is mentioned the maximum score will be 4/5, and if neither is mentioned the maximum score will be 3/5, even if 5 other correct answers are supplied.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032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ED </a:t>
            </a:r>
            <a:r>
              <a:rPr lang="en-US" dirty="0"/>
              <a:t>Location- unless </a:t>
            </a:r>
            <a:r>
              <a:rPr lang="en-US" i="1" dirty="0"/>
              <a:t>explicitly </a:t>
            </a:r>
            <a:r>
              <a:rPr lang="en-US" dirty="0"/>
              <a:t>stated otherwise in the question, the emergency department referred to is that of a tertiary hospital with appropriate personnel, equipment and skills mix to perform all necessary and appropriate procedures. 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76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C</a:t>
            </a:r>
            <a:r>
              <a:rPr lang="en-US" sz="2000" dirty="0" smtClean="0"/>
              <a:t>ommon </a:t>
            </a:r>
            <a:r>
              <a:rPr lang="en-US" sz="2000" dirty="0"/>
              <a:t>factors contribute to a candidate scoring </a:t>
            </a:r>
            <a:r>
              <a:rPr lang="en-US" sz="2000" dirty="0" smtClean="0"/>
              <a:t>poorly in </a:t>
            </a:r>
            <a:r>
              <a:rPr lang="en-US" sz="2000" dirty="0"/>
              <a:t>SAQs. </a:t>
            </a:r>
            <a:endParaRPr lang="en-US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2266767"/>
              </p:ext>
            </p:extLst>
          </p:nvPr>
        </p:nvGraphicFramePr>
        <p:xfrm>
          <a:off x="457199" y="1253446"/>
          <a:ext cx="7823771" cy="4392815"/>
        </p:xfrm>
        <a:graphic>
          <a:graphicData uri="http://schemas.openxmlformats.org/drawingml/2006/table">
            <a:tbl>
              <a:tblPr/>
              <a:tblGrid>
                <a:gridCol w="1504211"/>
                <a:gridCol w="6319560"/>
              </a:tblGrid>
              <a:tr h="675818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  <a:latin typeface="Calibri" charset="0"/>
                        </a:rPr>
                        <a:t>Factor 1 </a:t>
                      </a: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Calibri" charset="0"/>
                        </a:rPr>
                        <a:t>Whole sub-questions of the SAQ had no answer. </a:t>
                      </a: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13726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  <a:latin typeface="Calibri" charset="0"/>
                        </a:rPr>
                        <a:t>Factor 2 </a:t>
                      </a: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Calibri" charset="0"/>
                        </a:rPr>
                        <a:t>A significant number of incorrect or irrelevant answers were provided, leaving no space for the required correct answers. </a:t>
                      </a: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5818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Calibri" charset="0"/>
                        </a:rPr>
                        <a:t>Factor 3 </a:t>
                      </a: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Calibri" charset="0"/>
                        </a:rPr>
                        <a:t>The answer used vague or non-consultant level terminology. </a:t>
                      </a: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13726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Calibri" charset="0"/>
                        </a:rPr>
                        <a:t>Factor 4 </a:t>
                      </a: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Calibri" charset="0"/>
                        </a:rPr>
                        <a:t>Some of the mandatory (bolded) answers were missing, meaning the candidate cannot demonstrate prioritisation. </a:t>
                      </a: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5818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Calibri" charset="0"/>
                        </a:rPr>
                        <a:t>Factor 5 </a:t>
                      </a: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Calibri" charset="0"/>
                        </a:rPr>
                        <a:t>The handwriting was illegible to the point it cost the candidate marks. </a:t>
                      </a: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7909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Calibri" charset="0"/>
                        </a:rPr>
                        <a:t>Factor 6 </a:t>
                      </a: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  <a:latin typeface="Calibri" charset="0"/>
                        </a:rPr>
                        <a:t>The zero score rule was activated. </a:t>
                      </a:r>
                    </a:p>
                  </a:txBody>
                  <a:tcPr marL="63500" marR="635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644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When is the zero score rule is activated. 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9622"/>
            <a:ext cx="8229600" cy="4266541"/>
          </a:xfrm>
        </p:spPr>
        <p:txBody>
          <a:bodyPr>
            <a:normAutofit/>
          </a:bodyPr>
          <a:lstStyle/>
          <a:p>
            <a:r>
              <a:rPr lang="en-US" dirty="0" smtClean="0"/>
              <a:t>This </a:t>
            </a:r>
            <a:r>
              <a:rPr lang="en-US" dirty="0"/>
              <a:t>rule is activated If the candidate makes an error of commission (performs a dangerous treatment or action) or omission (fails to provide an important treatment or action) that could cause serious harm to the patient (or failure of a process, for non-clinical question topics). 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3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32</TotalTime>
  <Words>478</Words>
  <Application>Microsoft Macintosh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Calibri</vt:lpstr>
      <vt:lpstr>Arial</vt:lpstr>
      <vt:lpstr>Default Theme</vt:lpstr>
      <vt:lpstr>SAQ exam marking</vt:lpstr>
      <vt:lpstr>The marking scheme is as follows:  </vt:lpstr>
      <vt:lpstr>PowerPoint Presentation</vt:lpstr>
      <vt:lpstr>PowerPoint Presentation</vt:lpstr>
      <vt:lpstr>PowerPoint Presentation</vt:lpstr>
      <vt:lpstr>Common factors contribute to a candidate scoring poorly in SAQs. </vt:lpstr>
      <vt:lpstr>When is the zero score rule is activated.  </vt:lpstr>
    </vt:vector>
  </TitlesOfParts>
  <Company/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Fergus Kerr</dc:creator>
  <cp:lastModifiedBy>Fergus Kerr</cp:lastModifiedBy>
  <cp:revision>4</cp:revision>
  <dcterms:created xsi:type="dcterms:W3CDTF">2017-06-20T06:39:23Z</dcterms:created>
  <dcterms:modified xsi:type="dcterms:W3CDTF">2017-06-20T07:12:21Z</dcterms:modified>
</cp:coreProperties>
</file>