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56" d="100"/>
          <a:sy n="56" d="100"/>
        </p:scale>
        <p:origin x="4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4C848C-C141-4686-842D-6375BA69D80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8BFAEEB-E349-4CEF-9C12-30E5A05E7DE5}">
      <dgm:prSet/>
      <dgm:spPr/>
      <dgm:t>
        <a:bodyPr/>
        <a:lstStyle/>
        <a:p>
          <a:r>
            <a:rPr lang="en-US"/>
            <a:t>Average mark 8.44</a:t>
          </a:r>
        </a:p>
      </dgm:t>
    </dgm:pt>
    <dgm:pt modelId="{94C82BEC-59EC-46D9-BFA6-7FDF45E70EC1}" type="parTrans" cxnId="{530E346C-3DD0-4AA7-B9E4-F93EF398EA17}">
      <dgm:prSet/>
      <dgm:spPr/>
      <dgm:t>
        <a:bodyPr/>
        <a:lstStyle/>
        <a:p>
          <a:endParaRPr lang="en-US"/>
        </a:p>
      </dgm:t>
    </dgm:pt>
    <dgm:pt modelId="{8FD61751-076B-4666-8265-090824B79E5E}" type="sibTrans" cxnId="{530E346C-3DD0-4AA7-B9E4-F93EF398EA17}">
      <dgm:prSet/>
      <dgm:spPr/>
      <dgm:t>
        <a:bodyPr/>
        <a:lstStyle/>
        <a:p>
          <a:endParaRPr lang="en-US"/>
        </a:p>
      </dgm:t>
    </dgm:pt>
    <dgm:pt modelId="{8B37ECBA-28AD-4D2B-8CD8-F765804807CD}">
      <dgm:prSet/>
      <dgm:spPr/>
      <dgm:t>
        <a:bodyPr/>
        <a:lstStyle/>
        <a:p>
          <a:r>
            <a:rPr lang="en-US"/>
            <a:t>Pass 8.0</a:t>
          </a:r>
        </a:p>
      </dgm:t>
    </dgm:pt>
    <dgm:pt modelId="{7C8C08E2-F30C-4F72-9CBF-C8E100DA7369}" type="parTrans" cxnId="{3A702224-F9FB-4C9D-A601-9E44BAD1DEEA}">
      <dgm:prSet/>
      <dgm:spPr/>
      <dgm:t>
        <a:bodyPr/>
        <a:lstStyle/>
        <a:p>
          <a:endParaRPr lang="en-US"/>
        </a:p>
      </dgm:t>
    </dgm:pt>
    <dgm:pt modelId="{BFCF5194-6149-489C-B7A5-05EE05ECA620}" type="sibTrans" cxnId="{3A702224-F9FB-4C9D-A601-9E44BAD1DEEA}">
      <dgm:prSet/>
      <dgm:spPr/>
      <dgm:t>
        <a:bodyPr/>
        <a:lstStyle/>
        <a:p>
          <a:endParaRPr lang="en-US"/>
        </a:p>
      </dgm:t>
    </dgm:pt>
    <dgm:pt modelId="{71A3918B-FE63-4544-87C3-244C74F8CFAE}">
      <dgm:prSet/>
      <dgm:spPr/>
      <dgm:t>
        <a:bodyPr/>
        <a:lstStyle/>
        <a:p>
          <a:r>
            <a:rPr lang="en-US"/>
            <a:t>67% pass rate</a:t>
          </a:r>
        </a:p>
      </dgm:t>
    </dgm:pt>
    <dgm:pt modelId="{A15A5BE3-38F9-49B1-8D2F-9DFF6C42A008}" type="parTrans" cxnId="{992AA4E0-E058-4051-BC1A-9FB2FA75C665}">
      <dgm:prSet/>
      <dgm:spPr/>
      <dgm:t>
        <a:bodyPr/>
        <a:lstStyle/>
        <a:p>
          <a:endParaRPr lang="en-US"/>
        </a:p>
      </dgm:t>
    </dgm:pt>
    <dgm:pt modelId="{F928F56C-2A5F-498B-8A06-A4A5041BAD35}" type="sibTrans" cxnId="{992AA4E0-E058-4051-BC1A-9FB2FA75C665}">
      <dgm:prSet/>
      <dgm:spPr/>
      <dgm:t>
        <a:bodyPr/>
        <a:lstStyle/>
        <a:p>
          <a:endParaRPr lang="en-US"/>
        </a:p>
      </dgm:t>
    </dgm:pt>
    <dgm:pt modelId="{E16BDB66-273C-43D2-B1E4-5593E2DE2AF0}">
      <dgm:prSet/>
      <dgm:spPr/>
      <dgm:t>
        <a:bodyPr/>
        <a:lstStyle/>
        <a:p>
          <a:r>
            <a:rPr lang="en-US"/>
            <a:t>30% 12</a:t>
          </a:r>
        </a:p>
      </dgm:t>
    </dgm:pt>
    <dgm:pt modelId="{7AA1F906-8350-486B-ACE1-D4B8C4624B7C}" type="parTrans" cxnId="{BE08FA98-1144-4BCE-B7C9-F4DB83632150}">
      <dgm:prSet/>
      <dgm:spPr/>
      <dgm:t>
        <a:bodyPr/>
        <a:lstStyle/>
        <a:p>
          <a:endParaRPr lang="en-US"/>
        </a:p>
      </dgm:t>
    </dgm:pt>
    <dgm:pt modelId="{BF8B4C62-1811-48AA-A378-0350B7E524FD}" type="sibTrans" cxnId="{BE08FA98-1144-4BCE-B7C9-F4DB83632150}">
      <dgm:prSet/>
      <dgm:spPr/>
      <dgm:t>
        <a:bodyPr/>
        <a:lstStyle/>
        <a:p>
          <a:endParaRPr lang="en-US"/>
        </a:p>
      </dgm:t>
    </dgm:pt>
    <dgm:pt modelId="{FBA98B34-D393-4E90-840F-CB719D08A2BB}" type="pres">
      <dgm:prSet presAssocID="{4A4C848C-C141-4686-842D-6375BA69D80F}" presName="vert0" presStyleCnt="0">
        <dgm:presLayoutVars>
          <dgm:dir/>
          <dgm:animOne val="branch"/>
          <dgm:animLvl val="lvl"/>
        </dgm:presLayoutVars>
      </dgm:prSet>
      <dgm:spPr/>
    </dgm:pt>
    <dgm:pt modelId="{377EC355-3EB9-4244-8512-DF3DF4014EAE}" type="pres">
      <dgm:prSet presAssocID="{F8BFAEEB-E349-4CEF-9C12-30E5A05E7DE5}" presName="thickLine" presStyleLbl="alignNode1" presStyleIdx="0" presStyleCnt="4"/>
      <dgm:spPr/>
    </dgm:pt>
    <dgm:pt modelId="{924D67E0-90CD-4161-9125-41020C8BE75A}" type="pres">
      <dgm:prSet presAssocID="{F8BFAEEB-E349-4CEF-9C12-30E5A05E7DE5}" presName="horz1" presStyleCnt="0"/>
      <dgm:spPr/>
    </dgm:pt>
    <dgm:pt modelId="{913E1233-2F1A-4AF9-A67B-25CEECBE77C0}" type="pres">
      <dgm:prSet presAssocID="{F8BFAEEB-E349-4CEF-9C12-30E5A05E7DE5}" presName="tx1" presStyleLbl="revTx" presStyleIdx="0" presStyleCnt="4"/>
      <dgm:spPr/>
    </dgm:pt>
    <dgm:pt modelId="{328811B6-E6E7-4083-9B53-4C2A6BE4D0BB}" type="pres">
      <dgm:prSet presAssocID="{F8BFAEEB-E349-4CEF-9C12-30E5A05E7DE5}" presName="vert1" presStyleCnt="0"/>
      <dgm:spPr/>
    </dgm:pt>
    <dgm:pt modelId="{88723C47-E5EF-41D1-9B97-158C96534B93}" type="pres">
      <dgm:prSet presAssocID="{8B37ECBA-28AD-4D2B-8CD8-F765804807CD}" presName="thickLine" presStyleLbl="alignNode1" presStyleIdx="1" presStyleCnt="4"/>
      <dgm:spPr/>
    </dgm:pt>
    <dgm:pt modelId="{BDF698D9-811D-4354-92EA-1982771D5A3E}" type="pres">
      <dgm:prSet presAssocID="{8B37ECBA-28AD-4D2B-8CD8-F765804807CD}" presName="horz1" presStyleCnt="0"/>
      <dgm:spPr/>
    </dgm:pt>
    <dgm:pt modelId="{5FADB336-753F-4116-9655-980DFF692CC5}" type="pres">
      <dgm:prSet presAssocID="{8B37ECBA-28AD-4D2B-8CD8-F765804807CD}" presName="tx1" presStyleLbl="revTx" presStyleIdx="1" presStyleCnt="4"/>
      <dgm:spPr/>
    </dgm:pt>
    <dgm:pt modelId="{201DAA0D-216B-4D75-A97A-B5A77D796831}" type="pres">
      <dgm:prSet presAssocID="{8B37ECBA-28AD-4D2B-8CD8-F765804807CD}" presName="vert1" presStyleCnt="0"/>
      <dgm:spPr/>
    </dgm:pt>
    <dgm:pt modelId="{11B30C7F-8F12-4FA4-A20D-683EFCA5200A}" type="pres">
      <dgm:prSet presAssocID="{71A3918B-FE63-4544-87C3-244C74F8CFAE}" presName="thickLine" presStyleLbl="alignNode1" presStyleIdx="2" presStyleCnt="4"/>
      <dgm:spPr/>
    </dgm:pt>
    <dgm:pt modelId="{3D615546-8E39-45A7-BC84-D8345D549349}" type="pres">
      <dgm:prSet presAssocID="{71A3918B-FE63-4544-87C3-244C74F8CFAE}" presName="horz1" presStyleCnt="0"/>
      <dgm:spPr/>
    </dgm:pt>
    <dgm:pt modelId="{94F92680-1ADD-4AFB-964D-3B81318A3AD1}" type="pres">
      <dgm:prSet presAssocID="{71A3918B-FE63-4544-87C3-244C74F8CFAE}" presName="tx1" presStyleLbl="revTx" presStyleIdx="2" presStyleCnt="4"/>
      <dgm:spPr/>
    </dgm:pt>
    <dgm:pt modelId="{033A756E-6B66-4477-9883-8198BC8DD1D3}" type="pres">
      <dgm:prSet presAssocID="{71A3918B-FE63-4544-87C3-244C74F8CFAE}" presName="vert1" presStyleCnt="0"/>
      <dgm:spPr/>
    </dgm:pt>
    <dgm:pt modelId="{B214E4CE-7EFE-417B-AC5A-EF7F9C3FD852}" type="pres">
      <dgm:prSet presAssocID="{E16BDB66-273C-43D2-B1E4-5593E2DE2AF0}" presName="thickLine" presStyleLbl="alignNode1" presStyleIdx="3" presStyleCnt="4"/>
      <dgm:spPr/>
    </dgm:pt>
    <dgm:pt modelId="{76331B5A-997E-4762-A299-B84EF8A806E7}" type="pres">
      <dgm:prSet presAssocID="{E16BDB66-273C-43D2-B1E4-5593E2DE2AF0}" presName="horz1" presStyleCnt="0"/>
      <dgm:spPr/>
    </dgm:pt>
    <dgm:pt modelId="{783701B7-72BB-4426-AEF4-8B17A557F50D}" type="pres">
      <dgm:prSet presAssocID="{E16BDB66-273C-43D2-B1E4-5593E2DE2AF0}" presName="tx1" presStyleLbl="revTx" presStyleIdx="3" presStyleCnt="4"/>
      <dgm:spPr/>
    </dgm:pt>
    <dgm:pt modelId="{AF0BAD7A-6C44-4F3A-8F02-220763F8FD01}" type="pres">
      <dgm:prSet presAssocID="{E16BDB66-273C-43D2-B1E4-5593E2DE2AF0}" presName="vert1" presStyleCnt="0"/>
      <dgm:spPr/>
    </dgm:pt>
  </dgm:ptLst>
  <dgm:cxnLst>
    <dgm:cxn modelId="{C4655108-17CF-4F44-B868-679797C0AF1C}" type="presOf" srcId="{4A4C848C-C141-4686-842D-6375BA69D80F}" destId="{FBA98B34-D393-4E90-840F-CB719D08A2BB}" srcOrd="0" destOrd="0" presId="urn:microsoft.com/office/officeart/2008/layout/LinedList"/>
    <dgm:cxn modelId="{3A702224-F9FB-4C9D-A601-9E44BAD1DEEA}" srcId="{4A4C848C-C141-4686-842D-6375BA69D80F}" destId="{8B37ECBA-28AD-4D2B-8CD8-F765804807CD}" srcOrd="1" destOrd="0" parTransId="{7C8C08E2-F30C-4F72-9CBF-C8E100DA7369}" sibTransId="{BFCF5194-6149-489C-B7A5-05EE05ECA620}"/>
    <dgm:cxn modelId="{530E346C-3DD0-4AA7-B9E4-F93EF398EA17}" srcId="{4A4C848C-C141-4686-842D-6375BA69D80F}" destId="{F8BFAEEB-E349-4CEF-9C12-30E5A05E7DE5}" srcOrd="0" destOrd="0" parTransId="{94C82BEC-59EC-46D9-BFA6-7FDF45E70EC1}" sibTransId="{8FD61751-076B-4666-8265-090824B79E5E}"/>
    <dgm:cxn modelId="{A6170252-21FC-468E-B287-3B747911D492}" type="presOf" srcId="{F8BFAEEB-E349-4CEF-9C12-30E5A05E7DE5}" destId="{913E1233-2F1A-4AF9-A67B-25CEECBE77C0}" srcOrd="0" destOrd="0" presId="urn:microsoft.com/office/officeart/2008/layout/LinedList"/>
    <dgm:cxn modelId="{8F686377-12F3-4E51-9511-5E5FD9A44E18}" type="presOf" srcId="{8B37ECBA-28AD-4D2B-8CD8-F765804807CD}" destId="{5FADB336-753F-4116-9655-980DFF692CC5}" srcOrd="0" destOrd="0" presId="urn:microsoft.com/office/officeart/2008/layout/LinedList"/>
    <dgm:cxn modelId="{BE08FA98-1144-4BCE-B7C9-F4DB83632150}" srcId="{4A4C848C-C141-4686-842D-6375BA69D80F}" destId="{E16BDB66-273C-43D2-B1E4-5593E2DE2AF0}" srcOrd="3" destOrd="0" parTransId="{7AA1F906-8350-486B-ACE1-D4B8C4624B7C}" sibTransId="{BF8B4C62-1811-48AA-A378-0350B7E524FD}"/>
    <dgm:cxn modelId="{013A45B3-3292-48CD-A423-E39546D5538E}" type="presOf" srcId="{E16BDB66-273C-43D2-B1E4-5593E2DE2AF0}" destId="{783701B7-72BB-4426-AEF4-8B17A557F50D}" srcOrd="0" destOrd="0" presId="urn:microsoft.com/office/officeart/2008/layout/LinedList"/>
    <dgm:cxn modelId="{992AA4E0-E058-4051-BC1A-9FB2FA75C665}" srcId="{4A4C848C-C141-4686-842D-6375BA69D80F}" destId="{71A3918B-FE63-4544-87C3-244C74F8CFAE}" srcOrd="2" destOrd="0" parTransId="{A15A5BE3-38F9-49B1-8D2F-9DFF6C42A008}" sibTransId="{F928F56C-2A5F-498B-8A06-A4A5041BAD35}"/>
    <dgm:cxn modelId="{85B67AF6-F0B0-49F1-B7A9-0F9ACD50E231}" type="presOf" srcId="{71A3918B-FE63-4544-87C3-244C74F8CFAE}" destId="{94F92680-1ADD-4AFB-964D-3B81318A3AD1}" srcOrd="0" destOrd="0" presId="urn:microsoft.com/office/officeart/2008/layout/LinedList"/>
    <dgm:cxn modelId="{E9F2A41B-F2A2-407D-9F0B-1EF7C0C7C7BE}" type="presParOf" srcId="{FBA98B34-D393-4E90-840F-CB719D08A2BB}" destId="{377EC355-3EB9-4244-8512-DF3DF4014EAE}" srcOrd="0" destOrd="0" presId="urn:microsoft.com/office/officeart/2008/layout/LinedList"/>
    <dgm:cxn modelId="{E98FBF58-5DD2-4D23-AD95-0643077908A5}" type="presParOf" srcId="{FBA98B34-D393-4E90-840F-CB719D08A2BB}" destId="{924D67E0-90CD-4161-9125-41020C8BE75A}" srcOrd="1" destOrd="0" presId="urn:microsoft.com/office/officeart/2008/layout/LinedList"/>
    <dgm:cxn modelId="{01894696-EF36-4980-AC38-3586B276D835}" type="presParOf" srcId="{924D67E0-90CD-4161-9125-41020C8BE75A}" destId="{913E1233-2F1A-4AF9-A67B-25CEECBE77C0}" srcOrd="0" destOrd="0" presId="urn:microsoft.com/office/officeart/2008/layout/LinedList"/>
    <dgm:cxn modelId="{CB38DCD8-7422-4A16-9706-1F9961E6C40F}" type="presParOf" srcId="{924D67E0-90CD-4161-9125-41020C8BE75A}" destId="{328811B6-E6E7-4083-9B53-4C2A6BE4D0BB}" srcOrd="1" destOrd="0" presId="urn:microsoft.com/office/officeart/2008/layout/LinedList"/>
    <dgm:cxn modelId="{5D1C521A-F5D9-4BFC-9D77-F045F3BF9FC7}" type="presParOf" srcId="{FBA98B34-D393-4E90-840F-CB719D08A2BB}" destId="{88723C47-E5EF-41D1-9B97-158C96534B93}" srcOrd="2" destOrd="0" presId="urn:microsoft.com/office/officeart/2008/layout/LinedList"/>
    <dgm:cxn modelId="{19B9B6D2-2AB9-44BA-9C8C-548C1C97D8D5}" type="presParOf" srcId="{FBA98B34-D393-4E90-840F-CB719D08A2BB}" destId="{BDF698D9-811D-4354-92EA-1982771D5A3E}" srcOrd="3" destOrd="0" presId="urn:microsoft.com/office/officeart/2008/layout/LinedList"/>
    <dgm:cxn modelId="{DC0E9EED-B979-4007-970D-56CECDCC7E9B}" type="presParOf" srcId="{BDF698D9-811D-4354-92EA-1982771D5A3E}" destId="{5FADB336-753F-4116-9655-980DFF692CC5}" srcOrd="0" destOrd="0" presId="urn:microsoft.com/office/officeart/2008/layout/LinedList"/>
    <dgm:cxn modelId="{4131B330-D14F-430C-B9B4-D23CCDF62560}" type="presParOf" srcId="{BDF698D9-811D-4354-92EA-1982771D5A3E}" destId="{201DAA0D-216B-4D75-A97A-B5A77D796831}" srcOrd="1" destOrd="0" presId="urn:microsoft.com/office/officeart/2008/layout/LinedList"/>
    <dgm:cxn modelId="{8E9E10CA-8923-46D1-A855-5CD84169254C}" type="presParOf" srcId="{FBA98B34-D393-4E90-840F-CB719D08A2BB}" destId="{11B30C7F-8F12-4FA4-A20D-683EFCA5200A}" srcOrd="4" destOrd="0" presId="urn:microsoft.com/office/officeart/2008/layout/LinedList"/>
    <dgm:cxn modelId="{AA55EBC2-DB6E-405E-A7D0-F1A05B4B6906}" type="presParOf" srcId="{FBA98B34-D393-4E90-840F-CB719D08A2BB}" destId="{3D615546-8E39-45A7-BC84-D8345D549349}" srcOrd="5" destOrd="0" presId="urn:microsoft.com/office/officeart/2008/layout/LinedList"/>
    <dgm:cxn modelId="{77F92936-0FE9-463B-8D31-628F4BC1C4FE}" type="presParOf" srcId="{3D615546-8E39-45A7-BC84-D8345D549349}" destId="{94F92680-1ADD-4AFB-964D-3B81318A3AD1}" srcOrd="0" destOrd="0" presId="urn:microsoft.com/office/officeart/2008/layout/LinedList"/>
    <dgm:cxn modelId="{3E17BC78-5DA2-4DE8-8252-D961FA39B2C0}" type="presParOf" srcId="{3D615546-8E39-45A7-BC84-D8345D549349}" destId="{033A756E-6B66-4477-9883-8198BC8DD1D3}" srcOrd="1" destOrd="0" presId="urn:microsoft.com/office/officeart/2008/layout/LinedList"/>
    <dgm:cxn modelId="{AA2BB575-F5D1-4FCF-88C6-0ABC24DDD8F1}" type="presParOf" srcId="{FBA98B34-D393-4E90-840F-CB719D08A2BB}" destId="{B214E4CE-7EFE-417B-AC5A-EF7F9C3FD852}" srcOrd="6" destOrd="0" presId="urn:microsoft.com/office/officeart/2008/layout/LinedList"/>
    <dgm:cxn modelId="{CE2ACB0D-96DE-4AF5-98ED-2CA22F2F50BA}" type="presParOf" srcId="{FBA98B34-D393-4E90-840F-CB719D08A2BB}" destId="{76331B5A-997E-4762-A299-B84EF8A806E7}" srcOrd="7" destOrd="0" presId="urn:microsoft.com/office/officeart/2008/layout/LinedList"/>
    <dgm:cxn modelId="{03A83303-A1E9-4BA7-8A21-92EC608D9492}" type="presParOf" srcId="{76331B5A-997E-4762-A299-B84EF8A806E7}" destId="{783701B7-72BB-4426-AEF4-8B17A557F50D}" srcOrd="0" destOrd="0" presId="urn:microsoft.com/office/officeart/2008/layout/LinedList"/>
    <dgm:cxn modelId="{2A017845-4B90-44E5-8481-CC81349BE383}" type="presParOf" srcId="{76331B5A-997E-4762-A299-B84EF8A806E7}" destId="{AF0BAD7A-6C44-4F3A-8F02-220763F8FD0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EC355-3EB9-4244-8512-DF3DF4014EAE}">
      <dsp:nvSpPr>
        <dsp:cNvPr id="0" name=""/>
        <dsp:cNvSpPr/>
      </dsp:nvSpPr>
      <dsp:spPr>
        <a:xfrm>
          <a:off x="0" y="0"/>
          <a:ext cx="65892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3E1233-2F1A-4AF9-A67B-25CEECBE77C0}">
      <dsp:nvSpPr>
        <dsp:cNvPr id="0" name=""/>
        <dsp:cNvSpPr/>
      </dsp:nvSpPr>
      <dsp:spPr>
        <a:xfrm>
          <a:off x="0" y="0"/>
          <a:ext cx="6589260" cy="1310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t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/>
            <a:t>Average mark 8.44</a:t>
          </a:r>
        </a:p>
      </dsp:txBody>
      <dsp:txXfrm>
        <a:off x="0" y="0"/>
        <a:ext cx="6589260" cy="1310998"/>
      </dsp:txXfrm>
    </dsp:sp>
    <dsp:sp modelId="{88723C47-E5EF-41D1-9B97-158C96534B93}">
      <dsp:nvSpPr>
        <dsp:cNvPr id="0" name=""/>
        <dsp:cNvSpPr/>
      </dsp:nvSpPr>
      <dsp:spPr>
        <a:xfrm>
          <a:off x="0" y="1310998"/>
          <a:ext cx="6589260" cy="0"/>
        </a:xfrm>
        <a:prstGeom prst="line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accent2">
              <a:hueOff val="2147871"/>
              <a:satOff val="-6164"/>
              <a:lumOff val="-987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ADB336-753F-4116-9655-980DFF692CC5}">
      <dsp:nvSpPr>
        <dsp:cNvPr id="0" name=""/>
        <dsp:cNvSpPr/>
      </dsp:nvSpPr>
      <dsp:spPr>
        <a:xfrm>
          <a:off x="0" y="1310998"/>
          <a:ext cx="6589260" cy="1310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t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/>
            <a:t>Pass 8.0</a:t>
          </a:r>
        </a:p>
      </dsp:txBody>
      <dsp:txXfrm>
        <a:off x="0" y="1310998"/>
        <a:ext cx="6589260" cy="1310998"/>
      </dsp:txXfrm>
    </dsp:sp>
    <dsp:sp modelId="{11B30C7F-8F12-4FA4-A20D-683EFCA5200A}">
      <dsp:nvSpPr>
        <dsp:cNvPr id="0" name=""/>
        <dsp:cNvSpPr/>
      </dsp:nvSpPr>
      <dsp:spPr>
        <a:xfrm>
          <a:off x="0" y="2621996"/>
          <a:ext cx="6589260" cy="0"/>
        </a:xfrm>
        <a:prstGeom prst="line">
          <a:avLst/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accent2">
              <a:hueOff val="4295743"/>
              <a:satOff val="-12329"/>
              <a:lumOff val="-197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F92680-1ADD-4AFB-964D-3B81318A3AD1}">
      <dsp:nvSpPr>
        <dsp:cNvPr id="0" name=""/>
        <dsp:cNvSpPr/>
      </dsp:nvSpPr>
      <dsp:spPr>
        <a:xfrm>
          <a:off x="0" y="2621996"/>
          <a:ext cx="6589260" cy="1310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t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/>
            <a:t>67% pass rate</a:t>
          </a:r>
        </a:p>
      </dsp:txBody>
      <dsp:txXfrm>
        <a:off x="0" y="2621996"/>
        <a:ext cx="6589260" cy="1310998"/>
      </dsp:txXfrm>
    </dsp:sp>
    <dsp:sp modelId="{B214E4CE-7EFE-417B-AC5A-EF7F9C3FD852}">
      <dsp:nvSpPr>
        <dsp:cNvPr id="0" name=""/>
        <dsp:cNvSpPr/>
      </dsp:nvSpPr>
      <dsp:spPr>
        <a:xfrm>
          <a:off x="0" y="3932994"/>
          <a:ext cx="6589260" cy="0"/>
        </a:xfrm>
        <a:prstGeom prst="lin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3701B7-72BB-4426-AEF4-8B17A557F50D}">
      <dsp:nvSpPr>
        <dsp:cNvPr id="0" name=""/>
        <dsp:cNvSpPr/>
      </dsp:nvSpPr>
      <dsp:spPr>
        <a:xfrm>
          <a:off x="0" y="3932994"/>
          <a:ext cx="6589260" cy="1310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t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/>
            <a:t>30% 12</a:t>
          </a:r>
        </a:p>
      </dsp:txBody>
      <dsp:txXfrm>
        <a:off x="0" y="3932994"/>
        <a:ext cx="6589260" cy="1310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895B2-721A-BDE8-4C72-6CEC642DA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550F94-F824-9C5B-A325-82440B298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506B0-2119-13B4-FBBE-AACEF7DA0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66D4-E429-401A-BD4A-039C68FD7D6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4308B-A563-7B11-1D66-B4A3D6D6F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2780C-B1D0-E06E-71D0-A390B840B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9990C-8756-467E-9F92-F5BE914CA6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772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2E535-2FF1-A63C-3FCE-6FC388DED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CE51F0-A5E1-D5BC-360D-450FF6D5C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B19AA-7AE8-7A21-4824-13202B205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66D4-E429-401A-BD4A-039C68FD7D6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944FC-8C9A-D9C0-514E-0D7BA52D8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1A643-88F8-04A9-1D01-4B9B0F007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9990C-8756-467E-9F92-F5BE914CA6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205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4B30E1-1524-0B81-7949-37BFE07434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FF057A-7CA2-72FB-0304-7EE0F7287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03052-1FC6-7A0D-5707-568053FBB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66D4-E429-401A-BD4A-039C68FD7D6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D901A-C6D0-1433-2CE5-68F6A8EE3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337A1-6EF5-FF16-08C6-60365AC60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9990C-8756-467E-9F92-F5BE914CA6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072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662EE-CD91-6BC7-7E97-E3B5EC7E8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6DCE8-BF98-3C8F-0343-C556AA88C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5AF66-F8C0-B011-F51E-CA5C79A1D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66D4-E429-401A-BD4A-039C68FD7D6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2FA2E-797C-CAE3-CCD4-001024247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E6B7D-21D8-1C3B-AC02-F5CB0B23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9990C-8756-467E-9F92-F5BE914CA6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711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96999-CD9B-FC03-470C-E68B4D747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A5F26-4D73-F2A5-7D91-675F03D48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CD64B-1170-2863-6D8F-EC01B132B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66D4-E429-401A-BD4A-039C68FD7D6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7DDE4-1074-6DCD-5751-D4700F2AA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82D77-195B-9025-8EBB-727C8BB55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9990C-8756-467E-9F92-F5BE914CA6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798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89A40-E4F3-C7E4-F2C9-AB22AD08C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0874C-26D8-66CC-7F10-05B8AF1EE2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6D324-0434-B5BB-0175-F6F647DC4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6602F5-2D6F-8E08-725D-1E9C8C8B2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66D4-E429-401A-BD4A-039C68FD7D6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FFA3A3-CCBF-2437-0BDD-B02A31468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6A3D5-F36F-4FAE-B93E-E357FC43C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9990C-8756-467E-9F92-F5BE914CA6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8721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09166-986C-9B26-7214-D9D8E743B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4739A-795D-E86F-1F35-9EC104F93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78E10-D971-BD44-A0BC-A1747D084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753232-EF15-B99F-A996-FB5B5B380E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1E2601-98B0-8CCF-4F20-7BD8B0425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ECAE63-E778-C69E-C44C-CF69DBB14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66D4-E429-401A-BD4A-039C68FD7D6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8A8681-6FCE-0ACC-2D2E-FC2F9FF4A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EA788F-F1DD-9D15-EF4D-F5BEFA9C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9990C-8756-467E-9F92-F5BE914CA6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246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1ED00-19DC-2932-8FCF-5F8C2BE5C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FE156F-60DF-3828-405F-1A8258812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66D4-E429-401A-BD4A-039C68FD7D6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BFE6D0-3F85-FBDE-E9F5-BF1A7B798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14CE0-3798-7B17-646C-693DA25AC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9990C-8756-467E-9F92-F5BE914CA6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152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21F4F3-32A2-B6AD-E1FF-C13F4BC04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66D4-E429-401A-BD4A-039C68FD7D6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835B9C-AFCB-F607-4DA8-4BD1AF87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C4B10D-D6F9-0C96-81E0-977ACB281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9990C-8756-467E-9F92-F5BE914CA6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399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52561-950B-8C07-1BD5-73D62B6CE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A0F08-421A-4ED5-97AE-D6DF6C102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039D0-262F-8D7B-779E-D59973A97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86DB7-D637-F1E7-22D7-212CAB195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66D4-E429-401A-BD4A-039C68FD7D6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A83C31-8EDC-B2CE-9904-BC6E887C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7A997-B090-0B34-B9B1-F523D1CEC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9990C-8756-467E-9F92-F5BE914CA6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24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27A76-0CEB-5A1E-92F8-82F103F5A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929832-AC48-917B-0024-74E41E2CB8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00AC9D-B784-79C6-26EA-B3CF02723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29C82-3495-7BE0-8231-D2C558962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66D4-E429-401A-BD4A-039C68FD7D6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D9B21-5DEB-A934-C1CD-4A36ADA4F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B7112-5CC0-26A5-4952-D894B4E7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9990C-8756-467E-9F92-F5BE914CA6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226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F641FE-BE10-704D-B7F1-D2C0AA753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915B1-4041-B169-19B7-C21D85372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89AD5-8F82-3DC1-68C6-A456D5BC7C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9566D4-E429-401A-BD4A-039C68FD7D6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DED3A-5398-4E63-B681-EBE790FC38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98907-0643-F268-3024-B27E0748B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49990C-8756-467E-9F92-F5BE914CA6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396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FDBA5-9516-A3CE-5E25-1EB005F565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 24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801A2D-A8AA-936D-6BA0-27D4C12097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admin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010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70434-F598-A130-1C13-8454BF110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878" y="741391"/>
            <a:ext cx="4491821" cy="1616203"/>
          </a:xfrm>
        </p:spPr>
        <p:txBody>
          <a:bodyPr anchor="b">
            <a:normAutofit/>
          </a:bodyPr>
          <a:lstStyle/>
          <a:p>
            <a:r>
              <a:rPr lang="en-US" sz="3200" dirty="0"/>
              <a:t>Q 24</a:t>
            </a:r>
            <a:endParaRPr lang="en-AU" sz="3200" dirty="0"/>
          </a:p>
        </p:txBody>
      </p:sp>
      <p:pic>
        <p:nvPicPr>
          <p:cNvPr id="5" name="Picture 4" descr="Classroom sticker progress chart">
            <a:extLst>
              <a:ext uri="{FF2B5EF4-FFF2-40B4-BE49-F238E27FC236}">
                <a16:creationId xmlns:a16="http://schemas.microsoft.com/office/drawing/2014/main" id="{FC9BC241-C43B-10C1-034A-EDE64272A7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33"/>
          <a:stretch/>
        </p:blipFill>
        <p:spPr>
          <a:xfrm>
            <a:off x="20" y="10"/>
            <a:ext cx="6095980" cy="685799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5EFBDE31-BB3E-6CFC-23CD-B5976DA38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3362" cy="6858000"/>
            <a:chOff x="12068638" y="0"/>
            <a:chExt cx="123362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80A60EC-72BB-121F-556A-E2837FD99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91A2FAE-D41C-FF5D-B0A0-7808248ED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4139706"/>
              <a:ext cx="123362" cy="2718294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54A6D-610F-E689-D7D8-BF429B202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225338"/>
            <a:ext cx="5219698" cy="3632662"/>
          </a:xfrm>
        </p:spPr>
        <p:txBody>
          <a:bodyPr anchor="t">
            <a:normAutofit/>
          </a:bodyPr>
          <a:lstStyle/>
          <a:p>
            <a:r>
              <a:rPr lang="en-US" sz="2000" b="0" i="0" dirty="0"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Complete the table by listing examples of four (4) performance metrics or indicators used to assess and monitor the quality of care in the Emergency Department. </a:t>
            </a:r>
          </a:p>
          <a:p>
            <a:r>
              <a:rPr lang="en-US" sz="2000" b="0" i="0" dirty="0"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For each metric, list two (2)  strategies to improve the quality of care.</a:t>
            </a:r>
          </a:p>
          <a:p>
            <a:endParaRPr lang="en-AU" sz="2000" dirty="0"/>
          </a:p>
          <a:p>
            <a:pPr marL="0" indent="0"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4245818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64D65D3-B4A2-59DB-8F57-70CE51A219A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2137100"/>
              </p:ext>
            </p:extLst>
          </p:nvPr>
        </p:nvGraphicFramePr>
        <p:xfrm>
          <a:off x="432262" y="365125"/>
          <a:ext cx="11760574" cy="6102178"/>
        </p:xfrm>
        <a:graphic>
          <a:graphicData uri="http://schemas.openxmlformats.org/drawingml/2006/table">
            <a:tbl>
              <a:tblPr/>
              <a:tblGrid>
                <a:gridCol w="1401372">
                  <a:extLst>
                    <a:ext uri="{9D8B030D-6E8A-4147-A177-3AD203B41FA5}">
                      <a16:colId xmlns:a16="http://schemas.microsoft.com/office/drawing/2014/main" val="1197905828"/>
                    </a:ext>
                  </a:extLst>
                </a:gridCol>
                <a:gridCol w="4478915">
                  <a:extLst>
                    <a:ext uri="{9D8B030D-6E8A-4147-A177-3AD203B41FA5}">
                      <a16:colId xmlns:a16="http://schemas.microsoft.com/office/drawing/2014/main" val="3746103668"/>
                    </a:ext>
                  </a:extLst>
                </a:gridCol>
                <a:gridCol w="1401372">
                  <a:extLst>
                    <a:ext uri="{9D8B030D-6E8A-4147-A177-3AD203B41FA5}">
                      <a16:colId xmlns:a16="http://schemas.microsoft.com/office/drawing/2014/main" val="3173752249"/>
                    </a:ext>
                  </a:extLst>
                </a:gridCol>
                <a:gridCol w="4478915">
                  <a:extLst>
                    <a:ext uri="{9D8B030D-6E8A-4147-A177-3AD203B41FA5}">
                      <a16:colId xmlns:a16="http://schemas.microsoft.com/office/drawing/2014/main" val="1507424465"/>
                    </a:ext>
                  </a:extLst>
                </a:gridCol>
              </a:tblGrid>
              <a:tr h="775429">
                <a:tc gridSpan="2">
                  <a:txBody>
                    <a:bodyPr/>
                    <a:lstStyle/>
                    <a:p>
                      <a:pPr algn="ctr"/>
                      <a:r>
                        <a:rPr lang="en-AU" sz="800">
                          <a:effectLst/>
                          <a:highlight>
                            <a:srgbClr val="F2F2F2"/>
                          </a:highlight>
                        </a:rPr>
                        <a:t>Performance metric or indicator</a:t>
                      </a:r>
                      <a:br>
                        <a:rPr lang="en-AU" sz="800">
                          <a:effectLst/>
                          <a:highlight>
                            <a:srgbClr val="F2F2F2"/>
                          </a:highlight>
                        </a:rPr>
                      </a:br>
                      <a:endParaRPr lang="en-AU" sz="800">
                        <a:effectLst/>
                        <a:highlight>
                          <a:srgbClr val="F2F2F2"/>
                        </a:highlight>
                      </a:endParaRPr>
                    </a:p>
                  </a:txBody>
                  <a:tcPr marL="22137" marR="22137" marT="22137" marB="22137" anchor="ctr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800">
                          <a:effectLst/>
                          <a:highlight>
                            <a:srgbClr val="F2F2F2"/>
                          </a:highlight>
                        </a:rPr>
                        <a:t>Strategies</a:t>
                      </a:r>
                    </a:p>
                  </a:txBody>
                  <a:tcPr marL="22137" marR="22137" marT="22137" marB="22137" anchor="ctr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332317"/>
                  </a:ext>
                </a:extLst>
              </a:tr>
              <a:tr h="11321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>
                          <a:effectLst/>
                          <a:highlight>
                            <a:srgbClr val="F2F2F2"/>
                          </a:highlight>
                        </a:rPr>
                        <a:t>1</a:t>
                      </a:r>
                    </a:p>
                  </a:txBody>
                  <a:tcPr marL="22137" marR="22137" marT="22137" marB="22137" anchor="ctr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AU" sz="800" dirty="0">
                        <a:effectLst/>
                      </a:endParaRPr>
                    </a:p>
                  </a:txBody>
                  <a:tcPr marL="22137" marR="22137" marT="22137" marB="2213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>
                          <a:effectLst/>
                          <a:highlight>
                            <a:srgbClr val="F2F2F2"/>
                          </a:highlight>
                        </a:rPr>
                        <a:t>1</a:t>
                      </a:r>
                    </a:p>
                  </a:txBody>
                  <a:tcPr marL="22137" marR="22137" marT="22137" marB="22137" anchor="ctr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</a:endParaRPr>
                    </a:p>
                  </a:txBody>
                  <a:tcPr marL="22137" marR="22137" marT="22137" marB="2213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8170314"/>
                  </a:ext>
                </a:extLst>
              </a:tr>
              <a:tr h="43386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>
                          <a:effectLst/>
                          <a:highlight>
                            <a:srgbClr val="F2F2F2"/>
                          </a:highlight>
                        </a:rPr>
                        <a:t>2</a:t>
                      </a:r>
                    </a:p>
                  </a:txBody>
                  <a:tcPr marL="22137" marR="22137" marT="22137" marB="22137" anchor="ctr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800" dirty="0">
                        <a:effectLst/>
                      </a:endParaRPr>
                    </a:p>
                  </a:txBody>
                  <a:tcPr marL="22137" marR="22137" marT="22137" marB="2213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1391486"/>
                  </a:ext>
                </a:extLst>
              </a:tr>
              <a:tr h="953802">
                <a:tc rowSpan="2">
                  <a:txBody>
                    <a:bodyPr/>
                    <a:lstStyle/>
                    <a:p>
                      <a:pPr algn="ctr" fontAlgn="ctr"/>
                      <a:endParaRPr lang="en-AU" sz="800" dirty="0">
                        <a:effectLst/>
                        <a:highlight>
                          <a:srgbClr val="F2F2F2"/>
                        </a:highlight>
                      </a:endParaRPr>
                    </a:p>
                  </a:txBody>
                  <a:tcPr marL="22137" marR="22137" marT="22137" marB="22137" anchor="ctr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AU" sz="800">
                        <a:effectLst/>
                      </a:endParaRPr>
                    </a:p>
                  </a:txBody>
                  <a:tcPr marL="22137" marR="22137" marT="22137" marB="2213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AU" sz="800">
                        <a:effectLst/>
                        <a:highlight>
                          <a:srgbClr val="F2F2F2"/>
                        </a:highlight>
                      </a:endParaRPr>
                    </a:p>
                  </a:txBody>
                  <a:tcPr marL="22137" marR="22137" marT="22137" marB="22137" anchor="ctr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</a:endParaRPr>
                    </a:p>
                  </a:txBody>
                  <a:tcPr marL="22137" marR="22137" marT="22137" marB="2213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0127717"/>
                  </a:ext>
                </a:extLst>
              </a:tr>
              <a:tr h="113217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>
                          <a:effectLst/>
                          <a:highlight>
                            <a:srgbClr val="F2F2F2"/>
                          </a:highlight>
                        </a:rPr>
                        <a:t>2</a:t>
                      </a:r>
                    </a:p>
                  </a:txBody>
                  <a:tcPr marL="22137" marR="22137" marT="22137" marB="22137" anchor="ctr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effectLst/>
                      </a:endParaRPr>
                    </a:p>
                  </a:txBody>
                  <a:tcPr marL="22137" marR="22137" marT="22137" marB="2213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3736491"/>
                  </a:ext>
                </a:extLst>
              </a:tr>
              <a:tr h="418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>
                          <a:effectLst/>
                          <a:highlight>
                            <a:srgbClr val="F2F2F2"/>
                          </a:highlight>
                        </a:rPr>
                        <a:t>3</a:t>
                      </a:r>
                    </a:p>
                  </a:txBody>
                  <a:tcPr marL="22137" marR="22137" marT="22137" marB="22137" anchor="ctr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br>
                        <a:rPr lang="en-AU" sz="800">
                          <a:effectLst/>
                        </a:rPr>
                      </a:br>
                      <a:endParaRPr lang="en-AU" sz="800">
                        <a:effectLst/>
                      </a:endParaRPr>
                    </a:p>
                  </a:txBody>
                  <a:tcPr marL="22137" marR="22137" marT="22137" marB="2213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>
                          <a:effectLst/>
                          <a:highlight>
                            <a:srgbClr val="F2F2F2"/>
                          </a:highlight>
                        </a:rPr>
                        <a:t>1</a:t>
                      </a:r>
                    </a:p>
                  </a:txBody>
                  <a:tcPr marL="22137" marR="22137" marT="22137" marB="22137" anchor="ctr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en-AU" sz="800">
                          <a:effectLst/>
                        </a:rPr>
                      </a:br>
                      <a:endParaRPr lang="en-AU" sz="800">
                        <a:effectLst/>
                      </a:endParaRPr>
                    </a:p>
                  </a:txBody>
                  <a:tcPr marL="22137" marR="22137" marT="22137" marB="2213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282466"/>
                  </a:ext>
                </a:extLst>
              </a:tr>
              <a:tr h="41868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>
                          <a:effectLst/>
                          <a:highlight>
                            <a:srgbClr val="F2F2F2"/>
                          </a:highlight>
                        </a:rPr>
                        <a:t>2</a:t>
                      </a:r>
                    </a:p>
                  </a:txBody>
                  <a:tcPr marL="22137" marR="22137" marT="22137" marB="22137" anchor="ctr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en-AU" sz="800">
                          <a:effectLst/>
                        </a:rPr>
                      </a:br>
                      <a:endParaRPr lang="en-AU" sz="800">
                        <a:effectLst/>
                      </a:endParaRPr>
                    </a:p>
                  </a:txBody>
                  <a:tcPr marL="22137" marR="22137" marT="22137" marB="2213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5863943"/>
                  </a:ext>
                </a:extLst>
              </a:tr>
              <a:tr h="418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AU" sz="800">
                          <a:effectLst/>
                          <a:highlight>
                            <a:srgbClr val="F2F2F2"/>
                          </a:highlight>
                        </a:rPr>
                        <a:t>4</a:t>
                      </a:r>
                    </a:p>
                  </a:txBody>
                  <a:tcPr marL="22137" marR="22137" marT="22137" marB="22137" anchor="ctr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br>
                        <a:rPr lang="en-AU" sz="800">
                          <a:effectLst/>
                        </a:rPr>
                      </a:br>
                      <a:endParaRPr lang="en-AU" sz="800">
                        <a:effectLst/>
                      </a:endParaRPr>
                    </a:p>
                  </a:txBody>
                  <a:tcPr marL="22137" marR="22137" marT="22137" marB="2213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>
                          <a:effectLst/>
                          <a:highlight>
                            <a:srgbClr val="F2F2F2"/>
                          </a:highlight>
                        </a:rPr>
                        <a:t>1</a:t>
                      </a:r>
                    </a:p>
                  </a:txBody>
                  <a:tcPr marL="22137" marR="22137" marT="22137" marB="22137" anchor="ctr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en-AU" sz="800">
                          <a:effectLst/>
                        </a:rPr>
                      </a:br>
                      <a:endParaRPr lang="en-AU" sz="800">
                        <a:effectLst/>
                      </a:endParaRPr>
                    </a:p>
                  </a:txBody>
                  <a:tcPr marL="22137" marR="22137" marT="22137" marB="2213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756694"/>
                  </a:ext>
                </a:extLst>
              </a:tr>
              <a:tr h="41868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800">
                          <a:effectLst/>
                          <a:highlight>
                            <a:srgbClr val="F2F2F2"/>
                          </a:highlight>
                        </a:rPr>
                        <a:t>2</a:t>
                      </a:r>
                    </a:p>
                  </a:txBody>
                  <a:tcPr marL="22137" marR="22137" marT="22137" marB="22137" anchor="ctr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en-AU" sz="800" dirty="0">
                          <a:effectLst/>
                        </a:rPr>
                      </a:br>
                      <a:endParaRPr lang="en-AU" sz="800" dirty="0">
                        <a:effectLst/>
                      </a:endParaRPr>
                    </a:p>
                  </a:txBody>
                  <a:tcPr marL="22137" marR="22137" marT="22137" marB="22137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1591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733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278130-DFE0-457B-8698-88DF69019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9531B-1681-4D6E-BECB-18325B33A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344094-430A-400B-804B-910E696A1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709375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3C67DF-7782-4E57-AB9B-F1B4811AD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543451" y="1248213"/>
            <a:ext cx="5413238" cy="432633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6FFE5E-2365-CE8E-AC74-465B9F303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67" y="675564"/>
            <a:ext cx="3609833" cy="5204085"/>
          </a:xfrm>
        </p:spPr>
        <p:txBody>
          <a:bodyPr>
            <a:normAutofit/>
          </a:bodyPr>
          <a:lstStyle/>
          <a:p>
            <a:r>
              <a:rPr lang="en-US" dirty="0"/>
              <a:t>results</a:t>
            </a:r>
            <a:endParaRPr lang="en-AU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3A5AE3-BD30-455C-842B-7626C8BE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BECAA5-1F2D-470D-875C-8F2C2CA3E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3BD5A8-7D04-C3C9-AF2C-1E5C4D1481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386248"/>
              </p:ext>
            </p:extLst>
          </p:nvPr>
        </p:nvGraphicFramePr>
        <p:xfrm>
          <a:off x="4776730" y="819369"/>
          <a:ext cx="6589260" cy="524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9539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089AA4-2216-B3E1-24C0-4F2172C2E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5400"/>
              <a:t>Australian standards</a:t>
            </a:r>
            <a:endParaRPr lang="en-AU" sz="5400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4C9FD-D0BD-E556-6468-5D3CD5E64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en-US" sz="2200" dirty="0"/>
              <a:t>Safe</a:t>
            </a:r>
          </a:p>
          <a:p>
            <a:r>
              <a:rPr lang="en-US" sz="2200" dirty="0"/>
              <a:t>Effective</a:t>
            </a:r>
          </a:p>
          <a:p>
            <a:r>
              <a:rPr lang="en-US" sz="2200" dirty="0"/>
              <a:t>Patient centered</a:t>
            </a:r>
          </a:p>
          <a:p>
            <a:r>
              <a:rPr lang="en-US" sz="2200" dirty="0"/>
              <a:t>Timely</a:t>
            </a:r>
          </a:p>
          <a:p>
            <a:r>
              <a:rPr lang="en-US" sz="2200" dirty="0"/>
              <a:t>Efficient</a:t>
            </a:r>
          </a:p>
          <a:p>
            <a:r>
              <a:rPr lang="en-US" sz="2200" dirty="0"/>
              <a:t>equitable</a:t>
            </a:r>
            <a:endParaRPr lang="en-AU" sz="2200" dirty="0"/>
          </a:p>
        </p:txBody>
      </p:sp>
      <p:pic>
        <p:nvPicPr>
          <p:cNvPr id="5" name="Picture 4" descr="A diagram of dimensions of quality&#10;&#10;Description automatically generated">
            <a:extLst>
              <a:ext uri="{FF2B5EF4-FFF2-40B4-BE49-F238E27FC236}">
                <a16:creationId xmlns:a16="http://schemas.microsoft.com/office/drawing/2014/main" id="{CA441411-F5ED-A16E-5313-D2407285E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296" y="719290"/>
            <a:ext cx="6903720" cy="541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841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64344A6-C750-69C1-06E3-A9A60DE50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692815"/>
              </p:ext>
            </p:extLst>
          </p:nvPr>
        </p:nvGraphicFramePr>
        <p:xfrm>
          <a:off x="643467" y="1119773"/>
          <a:ext cx="10905068" cy="461846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32028">
                  <a:extLst>
                    <a:ext uri="{9D8B030D-6E8A-4147-A177-3AD203B41FA5}">
                      <a16:colId xmlns:a16="http://schemas.microsoft.com/office/drawing/2014/main" val="3351293091"/>
                    </a:ext>
                  </a:extLst>
                </a:gridCol>
                <a:gridCol w="4662481">
                  <a:extLst>
                    <a:ext uri="{9D8B030D-6E8A-4147-A177-3AD203B41FA5}">
                      <a16:colId xmlns:a16="http://schemas.microsoft.com/office/drawing/2014/main" val="1858605245"/>
                    </a:ext>
                  </a:extLst>
                </a:gridCol>
                <a:gridCol w="432028">
                  <a:extLst>
                    <a:ext uri="{9D8B030D-6E8A-4147-A177-3AD203B41FA5}">
                      <a16:colId xmlns:a16="http://schemas.microsoft.com/office/drawing/2014/main" val="3636637115"/>
                    </a:ext>
                  </a:extLst>
                </a:gridCol>
                <a:gridCol w="5378531">
                  <a:extLst>
                    <a:ext uri="{9D8B030D-6E8A-4147-A177-3AD203B41FA5}">
                      <a16:colId xmlns:a16="http://schemas.microsoft.com/office/drawing/2014/main" val="3929678218"/>
                    </a:ext>
                  </a:extLst>
                </a:gridCol>
              </a:tblGrid>
              <a:tr h="48185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</a:rPr>
                        <a:t>Performance metric or indicator</a:t>
                      </a:r>
                      <a:endParaRPr lang="en-AU" sz="1900" kern="100">
                        <a:effectLst/>
                        <a:highlight>
                          <a:srgbClr val="F2F2F2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</a:rPr>
                        <a:t>Strategies</a:t>
                      </a:r>
                      <a:endParaRPr lang="en-AU" sz="1900" kern="100">
                        <a:effectLst/>
                        <a:highlight>
                          <a:srgbClr val="F2F2F2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 anchor="ctr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269669"/>
                  </a:ext>
                </a:extLst>
              </a:tr>
              <a:tr h="48185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</a:rPr>
                        <a:t>1</a:t>
                      </a:r>
                      <a:endParaRPr lang="en-AU" sz="1900" kern="100">
                        <a:effectLst/>
                        <a:highlight>
                          <a:srgbClr val="F2F2F2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kern="0">
                          <a:solidFill>
                            <a:srgbClr val="000000"/>
                          </a:solidFill>
                          <a:effectLst/>
                        </a:rPr>
                        <a:t>safety</a:t>
                      </a:r>
                      <a:endParaRPr lang="en-AU" sz="1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</a:rPr>
                        <a:t>1</a:t>
                      </a:r>
                      <a:endParaRPr lang="en-AU" sz="1900" kern="100">
                        <a:effectLst/>
                        <a:highlight>
                          <a:srgbClr val="F2F2F2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kern="0">
                          <a:solidFill>
                            <a:srgbClr val="000000"/>
                          </a:solidFill>
                          <a:effectLst/>
                        </a:rPr>
                        <a:t>assessment of fall risks for each patient</a:t>
                      </a:r>
                      <a:endParaRPr lang="en-AU" sz="1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/>
                </a:tc>
                <a:extLst>
                  <a:ext uri="{0D108BD9-81ED-4DB2-BD59-A6C34878D82A}">
                    <a16:rowId xmlns:a16="http://schemas.microsoft.com/office/drawing/2014/main" val="2701536632"/>
                  </a:ext>
                </a:extLst>
              </a:tr>
              <a:tr h="4818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</a:rPr>
                        <a:t>2</a:t>
                      </a:r>
                      <a:endParaRPr lang="en-AU" sz="1900" kern="100">
                        <a:effectLst/>
                        <a:highlight>
                          <a:srgbClr val="F2F2F2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kern="0">
                          <a:solidFill>
                            <a:srgbClr val="000000"/>
                          </a:solidFill>
                          <a:effectLst/>
                        </a:rPr>
                        <a:t>pressure care assessment</a:t>
                      </a:r>
                      <a:endParaRPr lang="en-AU" sz="1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/>
                </a:tc>
                <a:extLst>
                  <a:ext uri="{0D108BD9-81ED-4DB2-BD59-A6C34878D82A}">
                    <a16:rowId xmlns:a16="http://schemas.microsoft.com/office/drawing/2014/main" val="3272409907"/>
                  </a:ext>
                </a:extLst>
              </a:tr>
              <a:tr h="48185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</a:rPr>
                        <a:t>2</a:t>
                      </a:r>
                      <a:endParaRPr lang="en-AU" sz="1900" kern="100">
                        <a:effectLst/>
                        <a:highlight>
                          <a:srgbClr val="F2F2F2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kern="0">
                          <a:solidFill>
                            <a:srgbClr val="000000"/>
                          </a:solidFill>
                          <a:effectLst/>
                        </a:rPr>
                        <a:t>efficiency</a:t>
                      </a:r>
                      <a:endParaRPr lang="en-AU" sz="1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</a:rPr>
                        <a:t>1</a:t>
                      </a:r>
                      <a:endParaRPr lang="en-AU" sz="1900" kern="100">
                        <a:effectLst/>
                        <a:highlight>
                          <a:srgbClr val="F2F2F2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kern="0">
                          <a:solidFill>
                            <a:srgbClr val="000000"/>
                          </a:solidFill>
                          <a:effectLst/>
                        </a:rPr>
                        <a:t>improve bed flow</a:t>
                      </a:r>
                      <a:endParaRPr lang="en-AU" sz="1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/>
                </a:tc>
                <a:extLst>
                  <a:ext uri="{0D108BD9-81ED-4DB2-BD59-A6C34878D82A}">
                    <a16:rowId xmlns:a16="http://schemas.microsoft.com/office/drawing/2014/main" val="1879417121"/>
                  </a:ext>
                </a:extLst>
              </a:tr>
              <a:tr h="76366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</a:rPr>
                        <a:t>2</a:t>
                      </a:r>
                      <a:endParaRPr lang="en-AU" sz="1900" kern="100">
                        <a:effectLst/>
                        <a:highlight>
                          <a:srgbClr val="F2F2F2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kern="0">
                          <a:solidFill>
                            <a:srgbClr val="000000"/>
                          </a:solidFill>
                          <a:effectLst/>
                        </a:rPr>
                        <a:t>improve accessibility to investigation e.g. time to acquire radiology</a:t>
                      </a:r>
                      <a:endParaRPr lang="en-AU" sz="1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/>
                </a:tc>
                <a:extLst>
                  <a:ext uri="{0D108BD9-81ED-4DB2-BD59-A6C34878D82A}">
                    <a16:rowId xmlns:a16="http://schemas.microsoft.com/office/drawing/2014/main" val="429876431"/>
                  </a:ext>
                </a:extLst>
              </a:tr>
              <a:tr h="48185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</a:rPr>
                        <a:t>3</a:t>
                      </a:r>
                      <a:endParaRPr lang="en-AU" sz="1900" kern="100">
                        <a:effectLst/>
                        <a:highlight>
                          <a:srgbClr val="F2F2F2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kern="0">
                          <a:solidFill>
                            <a:srgbClr val="000000"/>
                          </a:solidFill>
                          <a:effectLst/>
                        </a:rPr>
                        <a:t>adverse events</a:t>
                      </a:r>
                      <a:endParaRPr lang="en-AU" sz="1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</a:rPr>
                        <a:t>1</a:t>
                      </a:r>
                      <a:endParaRPr lang="en-AU" sz="1900" kern="100">
                        <a:effectLst/>
                        <a:highlight>
                          <a:srgbClr val="F2F2F2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kern="0">
                          <a:solidFill>
                            <a:srgbClr val="000000"/>
                          </a:solidFill>
                          <a:effectLst/>
                        </a:rPr>
                        <a:t>morbidity and mortality audity</a:t>
                      </a:r>
                      <a:endParaRPr lang="en-AU" sz="1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/>
                </a:tc>
                <a:extLst>
                  <a:ext uri="{0D108BD9-81ED-4DB2-BD59-A6C34878D82A}">
                    <a16:rowId xmlns:a16="http://schemas.microsoft.com/office/drawing/2014/main" val="70351535"/>
                  </a:ext>
                </a:extLst>
              </a:tr>
              <a:tr h="4818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</a:rPr>
                        <a:t>2</a:t>
                      </a:r>
                      <a:endParaRPr lang="en-AU" sz="1900" kern="100">
                        <a:effectLst/>
                        <a:highlight>
                          <a:srgbClr val="F2F2F2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kern="0">
                          <a:solidFill>
                            <a:srgbClr val="000000"/>
                          </a:solidFill>
                          <a:effectLst/>
                        </a:rPr>
                        <a:t>documentation of adverse events e.g. riskman</a:t>
                      </a:r>
                      <a:endParaRPr lang="en-AU" sz="1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/>
                </a:tc>
                <a:extLst>
                  <a:ext uri="{0D108BD9-81ED-4DB2-BD59-A6C34878D82A}">
                    <a16:rowId xmlns:a16="http://schemas.microsoft.com/office/drawing/2014/main" val="1374592394"/>
                  </a:ext>
                </a:extLst>
              </a:tr>
              <a:tr h="48185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</a:rPr>
                        <a:t>4</a:t>
                      </a:r>
                      <a:endParaRPr lang="en-AU" sz="1900" kern="100">
                        <a:effectLst/>
                        <a:highlight>
                          <a:srgbClr val="F2F2F2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kern="0">
                          <a:solidFill>
                            <a:srgbClr val="000000"/>
                          </a:solidFill>
                          <a:effectLst/>
                        </a:rPr>
                        <a:t>patients seen within allocated triage category</a:t>
                      </a:r>
                      <a:endParaRPr lang="en-AU" sz="1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</a:rPr>
                        <a:t>1</a:t>
                      </a:r>
                      <a:endParaRPr lang="en-AU" sz="1900" kern="100">
                        <a:effectLst/>
                        <a:highlight>
                          <a:srgbClr val="F2F2F2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kern="0">
                          <a:solidFill>
                            <a:srgbClr val="000000"/>
                          </a:solidFill>
                          <a:effectLst/>
                        </a:rPr>
                        <a:t>ensure adequate staffing mix</a:t>
                      </a:r>
                      <a:endParaRPr lang="en-AU" sz="1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/>
                </a:tc>
                <a:extLst>
                  <a:ext uri="{0D108BD9-81ED-4DB2-BD59-A6C34878D82A}">
                    <a16:rowId xmlns:a16="http://schemas.microsoft.com/office/drawing/2014/main" val="1377430176"/>
                  </a:ext>
                </a:extLst>
              </a:tr>
              <a:tr h="48185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</a:rPr>
                        <a:t>2</a:t>
                      </a:r>
                      <a:endParaRPr lang="en-AU" sz="1900" kern="100">
                        <a:effectLst/>
                        <a:highlight>
                          <a:srgbClr val="F2F2F2"/>
                        </a:highlight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700" kern="0">
                          <a:solidFill>
                            <a:srgbClr val="000000"/>
                          </a:solidFill>
                          <a:effectLst/>
                        </a:rPr>
                        <a:t>allocate a senior doctor for upfront review of patients</a:t>
                      </a:r>
                      <a:endParaRPr lang="en-AU" sz="1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450" marR="74450" marT="74450" marB="74450"/>
                </a:tc>
                <a:extLst>
                  <a:ext uri="{0D108BD9-81ED-4DB2-BD59-A6C34878D82A}">
                    <a16:rowId xmlns:a16="http://schemas.microsoft.com/office/drawing/2014/main" val="2218558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230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F11E7-FFEF-BE34-E477-289E6BBED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 for quality of care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19897-2B33-6DAB-EAD2-C794937F8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Time to : stoke, antibiotics, PCI, analgesia, doctor, nurse, </a:t>
            </a:r>
            <a:r>
              <a:rPr lang="en-US" dirty="0" err="1"/>
              <a:t>xray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Quality: representations, missed </a:t>
            </a:r>
            <a:r>
              <a:rPr lang="en-US" dirty="0" err="1"/>
              <a:t>xrays</a:t>
            </a:r>
            <a:r>
              <a:rPr lang="en-US" dirty="0"/>
              <a:t>, adverse outcomes</a:t>
            </a:r>
          </a:p>
          <a:p>
            <a:endParaRPr lang="en-US" dirty="0"/>
          </a:p>
          <a:p>
            <a:r>
              <a:rPr lang="en-US" dirty="0"/>
              <a:t>Staff satisfaction, recruitment, retention, exam </a:t>
            </a:r>
            <a:r>
              <a:rPr lang="en-US" dirty="0" err="1"/>
              <a:t>sucess</a:t>
            </a:r>
            <a:endParaRPr lang="en-US" dirty="0"/>
          </a:p>
          <a:p>
            <a:endParaRPr lang="en-US" dirty="0"/>
          </a:p>
          <a:p>
            <a:r>
              <a:rPr lang="en-US" dirty="0"/>
              <a:t>patient satisfaction, DNW</a:t>
            </a:r>
          </a:p>
          <a:p>
            <a:endParaRPr lang="en-US" dirty="0"/>
          </a:p>
          <a:p>
            <a:r>
              <a:rPr lang="en-US" dirty="0"/>
              <a:t>Financial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3453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hand holding four-leaf clover">
            <a:extLst>
              <a:ext uri="{FF2B5EF4-FFF2-40B4-BE49-F238E27FC236}">
                <a16:creationId xmlns:a16="http://schemas.microsoft.com/office/drawing/2014/main" id="{4050CA67-FC3D-DF32-340A-B4F28C9628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4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0A9F0-8193-CAC4-A55A-EEC6A7DE673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01048" y="3429000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Good luck</a:t>
            </a:r>
            <a:endParaRPr lang="en-A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30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219</Words>
  <Application>Microsoft Office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Open Sans</vt:lpstr>
      <vt:lpstr>Office Theme</vt:lpstr>
      <vt:lpstr>Question 24</vt:lpstr>
      <vt:lpstr>Q 24</vt:lpstr>
      <vt:lpstr>PowerPoint Presentation</vt:lpstr>
      <vt:lpstr>results</vt:lpstr>
      <vt:lpstr>Australian standards</vt:lpstr>
      <vt:lpstr>PowerPoint Presentation</vt:lpstr>
      <vt:lpstr>Metric for quality of care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24</dc:title>
  <dc:creator>Sheila Bryan</dc:creator>
  <cp:lastModifiedBy>Sheila Bryan</cp:lastModifiedBy>
  <cp:revision>1</cp:revision>
  <dcterms:created xsi:type="dcterms:W3CDTF">2024-03-12T22:04:26Z</dcterms:created>
  <dcterms:modified xsi:type="dcterms:W3CDTF">2024-03-12T22:31:27Z</dcterms:modified>
</cp:coreProperties>
</file>