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2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68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886">
          <p15:clr>
            <a:srgbClr val="A4A3A4"/>
          </p15:clr>
        </p15:guide>
        <p15:guide id="3" orient="horz" pos="1434">
          <p15:clr>
            <a:srgbClr val="A4A3A4"/>
          </p15:clr>
        </p15:guide>
        <p15:guide id="4" pos="2880">
          <p15:clr>
            <a:srgbClr val="A4A3A4"/>
          </p15:clr>
        </p15:guide>
        <p15:guide id="5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6"/>
      </p:cViewPr>
      <p:guideLst>
        <p:guide orient="horz" pos="2160"/>
        <p:guide orient="horz" pos="2886"/>
        <p:guide orient="horz" pos="1434"/>
        <p:guide pos="2880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alt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 altLang="en-US" dirty="0"/>
          </a:p>
        </p:txBody>
      </p:sp>
      <p:sp>
        <p:nvSpPr>
          <p:cNvPr id="348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alt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882483-91BD-4AFE-BAE9-212C6E519A51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E3C68-EDB3-466C-9775-F0BF0CEB4FDA}" type="slidenum">
              <a:rPr lang="en-AU" altLang="en-US"/>
              <a:pPr/>
              <a:t>1</a:t>
            </a:fld>
            <a:endParaRPr lang="en-AU" altLang="en-US" dirty="0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8525" y="1916113"/>
            <a:ext cx="6188075" cy="1011237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AU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8525" y="4497388"/>
            <a:ext cx="6400800" cy="1752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AU" altLang="en-US" noProof="0" smtClean="0"/>
              <a:t>Click to edit Master subtitle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alt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7F8934-77CC-4FFF-AD31-7ACE6E59C556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9F435-2FBF-4A05-99E8-8B8773F716F8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38463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613" y="1749425"/>
            <a:ext cx="1943100" cy="455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138" y="1749425"/>
            <a:ext cx="5680075" cy="45593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908DD-A611-485C-B1B8-F2BC5F08868F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68481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455DB-489F-4069-879A-55D817569513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26810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6FC26-F919-427E-8650-37D2CC5A8BDC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406091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8" y="3006725"/>
            <a:ext cx="3811587" cy="330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3006725"/>
            <a:ext cx="3811588" cy="330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7A70E-FE3E-4F1B-A736-44292F001ACC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74491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46869-24F0-44E2-BFCA-AD43026C1F0B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4891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C6EE4-5BC6-4A63-BE7C-1973778E3AA3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945257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90E80-027F-4D59-9D12-0C78981E1DE1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78949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0126A-F0DC-45E8-8990-82F0787FC8D0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51149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2A867-EC7E-4D91-817C-E27BDCC82D04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18918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8525" y="1749425"/>
            <a:ext cx="61896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3006725"/>
            <a:ext cx="7775575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4625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en-AU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4625"/>
            <a:ext cx="2895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/>
            </a:lvl1pPr>
          </a:lstStyle>
          <a:p>
            <a:endParaRPr lang="en-AU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4625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68EAC2B0-8C5B-4E4C-89F5-B5D7F2FCFBF3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623888" indent="-268288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187325" algn="l" rtl="0" fontAlgn="base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&gt;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2667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87313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Question 23  2017</a:t>
            </a:r>
            <a:br>
              <a:rPr lang="en-US" altLang="en-US" dirty="0" smtClean="0"/>
            </a:br>
            <a:r>
              <a:rPr lang="en-US" altLang="en-US" dirty="0" smtClean="0"/>
              <a:t>The ADMIN question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Dr Tony Kambourakis</a:t>
            </a:r>
          </a:p>
          <a:p>
            <a:r>
              <a:rPr lang="en-US" altLang="en-US" dirty="0" smtClean="0"/>
              <a:t>FACEM FRACMA</a:t>
            </a:r>
          </a:p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Email:	 T.Kambourakis@alfred.org.au</a:t>
            </a:r>
          </a:p>
          <a:p>
            <a:r>
              <a:rPr lang="en-US" altLang="en-US" dirty="0" smtClean="0"/>
              <a:t>Twitter: 	@</a:t>
            </a:r>
            <a:r>
              <a:rPr lang="en-US" altLang="en-US" dirty="0" err="1" smtClean="0"/>
              <a:t>drtonykam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B) State FOUR steps to address issue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Staff</a:t>
            </a:r>
          </a:p>
          <a:p>
            <a:r>
              <a:rPr lang="en-AU" dirty="0" smtClean="0"/>
              <a:t>Allocate staff specifically for paediatrics during peak periods (depending on numbers)</a:t>
            </a:r>
          </a:p>
          <a:p>
            <a:pPr lvl="1"/>
            <a:r>
              <a:rPr lang="en-AU" dirty="0" smtClean="0"/>
              <a:t>Can be either medical or nursing (</a:t>
            </a:r>
            <a:r>
              <a:rPr lang="en-AU" dirty="0" err="1" smtClean="0"/>
              <a:t>eg</a:t>
            </a:r>
            <a:r>
              <a:rPr lang="en-AU" dirty="0" smtClean="0"/>
              <a:t> initiate management)</a:t>
            </a:r>
            <a:endParaRPr lang="en-AU" dirty="0" smtClean="0"/>
          </a:p>
          <a:p>
            <a:r>
              <a:rPr lang="en-AU" dirty="0" smtClean="0"/>
              <a:t>Train clinical staff in recognition and management of children</a:t>
            </a:r>
          </a:p>
          <a:p>
            <a:r>
              <a:rPr lang="en-AU" dirty="0" smtClean="0"/>
              <a:t>Training to communicate wait times, discuss alternatives to ED where appropriate</a:t>
            </a:r>
          </a:p>
          <a:p>
            <a:r>
              <a:rPr lang="en-AU" dirty="0" smtClean="0"/>
              <a:t>Nurse practitioner, primary contact physio, mental health clinician, ED pharmacist models</a:t>
            </a:r>
          </a:p>
        </p:txBody>
      </p:sp>
    </p:spTree>
    <p:extLst>
      <p:ext uri="{BB962C8B-B14F-4D97-AF65-F5344CB8AC3E}">
        <p14:creationId xmlns:p14="http://schemas.microsoft.com/office/powerpoint/2010/main" val="2242866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B) State FOUR steps to address issue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Environment</a:t>
            </a:r>
          </a:p>
          <a:p>
            <a:r>
              <a:rPr lang="en-AU" dirty="0" smtClean="0"/>
              <a:t>Dedicated treatment and waiting areas</a:t>
            </a:r>
          </a:p>
          <a:p>
            <a:endParaRPr lang="en-AU" dirty="0"/>
          </a:p>
          <a:p>
            <a:r>
              <a:rPr lang="en-AU" dirty="0" smtClean="0"/>
              <a:t>Some overlap with the next question which focuses specifically on improving patient EXPERIENCE, rather than addressing Do Not Waits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3390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B) State FOUR steps to address issue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I would not accept, without qualifications:</a:t>
            </a:r>
          </a:p>
          <a:p>
            <a:r>
              <a:rPr lang="en-AU" dirty="0" smtClean="0"/>
              <a:t>‘more staff’</a:t>
            </a:r>
          </a:p>
          <a:p>
            <a:r>
              <a:rPr lang="en-AU" dirty="0" smtClean="0"/>
              <a:t>‘more resources’</a:t>
            </a:r>
          </a:p>
          <a:p>
            <a:r>
              <a:rPr lang="en-AU" dirty="0" smtClean="0"/>
              <a:t>‘staff education’</a:t>
            </a:r>
          </a:p>
          <a:p>
            <a:r>
              <a:rPr lang="en-AU" dirty="0" smtClean="0"/>
              <a:t>‘ more beds’</a:t>
            </a:r>
          </a:p>
          <a:p>
            <a:r>
              <a:rPr lang="en-AU" dirty="0" smtClean="0"/>
              <a:t>‘improve patient flow’</a:t>
            </a:r>
          </a:p>
          <a:p>
            <a:r>
              <a:rPr lang="en-AU" dirty="0" smtClean="0"/>
              <a:t>‘improve communication’</a:t>
            </a:r>
          </a:p>
          <a:p>
            <a:r>
              <a:rPr lang="en-AU" dirty="0" smtClean="0"/>
              <a:t>“Plan, Do, Study, Act” without mentioning any specific interventions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11227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C) 4 Specific interventions to improve experience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Child-friendly waiting facilities &amp; treatment areas -  separate if possible</a:t>
            </a:r>
          </a:p>
          <a:p>
            <a:pPr marL="285750" indent="-285750"/>
            <a:r>
              <a:rPr lang="en-AU" dirty="0" smtClean="0"/>
              <a:t>Toilet/changing/feeding facilities</a:t>
            </a:r>
          </a:p>
          <a:p>
            <a:pPr marL="285750" indent="-285750"/>
            <a:r>
              <a:rPr lang="en-AU" dirty="0" smtClean="0"/>
              <a:t>Vending machines</a:t>
            </a:r>
          </a:p>
          <a:p>
            <a:pPr marL="285750" indent="-285750"/>
            <a:r>
              <a:rPr lang="en-AU" dirty="0" smtClean="0"/>
              <a:t>Entertainment – TV, toys, books, games</a:t>
            </a:r>
          </a:p>
          <a:p>
            <a:pPr marL="285750" indent="-285750"/>
            <a:r>
              <a:rPr lang="en-AU" dirty="0" smtClean="0"/>
              <a:t>Art/decorations</a:t>
            </a:r>
          </a:p>
          <a:p>
            <a:pPr marL="285750" indent="-285750"/>
            <a:r>
              <a:rPr lang="en-AU" dirty="0" smtClean="0"/>
              <a:t>Seating/space for carers</a:t>
            </a:r>
          </a:p>
          <a:p>
            <a:pPr marL="285750" indent="-285750"/>
            <a:r>
              <a:rPr lang="en-AU" dirty="0" smtClean="0"/>
              <a:t>Child-friendly meals (including dietary/allergy specific needs)</a:t>
            </a:r>
          </a:p>
          <a:p>
            <a:pPr marL="0" indent="0">
              <a:buNone/>
            </a:pPr>
            <a:endParaRPr lang="en-AU" dirty="0" smtClean="0"/>
          </a:p>
          <a:p>
            <a:pPr marL="285750" indent="-285750"/>
            <a:r>
              <a:rPr lang="en-AU" dirty="0" smtClean="0"/>
              <a:t>Distraction therapies – play therapist, clown doctors, stickers, bubbles</a:t>
            </a:r>
          </a:p>
          <a:p>
            <a:pPr marL="285750" indent="-285750"/>
            <a:r>
              <a:rPr lang="en-AU" dirty="0" smtClean="0"/>
              <a:t>Focus on improving pain &amp; fever – analgesia, procedural sedation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3642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C) 4 Specific interventions to improve experience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Staff</a:t>
            </a:r>
          </a:p>
          <a:p>
            <a:r>
              <a:rPr lang="en-AU" dirty="0" smtClean="0"/>
              <a:t> training in care of children/carers – including non-clinical staff</a:t>
            </a:r>
          </a:p>
          <a:p>
            <a:r>
              <a:rPr lang="en-AU" dirty="0" err="1" smtClean="0"/>
              <a:t>Paed</a:t>
            </a:r>
            <a:r>
              <a:rPr lang="en-AU" dirty="0" smtClean="0"/>
              <a:t>-friendly scrubs/uniforms</a:t>
            </a:r>
          </a:p>
          <a:p>
            <a:r>
              <a:rPr lang="en-AU" dirty="0" smtClean="0"/>
              <a:t>Play therapists, clown doctors </a:t>
            </a:r>
            <a:r>
              <a:rPr lang="en-AU" dirty="0" err="1" smtClean="0"/>
              <a:t>etc</a:t>
            </a:r>
            <a:endParaRPr lang="en-AU" dirty="0"/>
          </a:p>
          <a:p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Models of care</a:t>
            </a:r>
          </a:p>
          <a:p>
            <a:pPr marL="285750" indent="-285750"/>
            <a:r>
              <a:rPr lang="en-AU" dirty="0" smtClean="0"/>
              <a:t>Distraction therapies – play therapist, clown doctors, stickers, bubbles</a:t>
            </a:r>
          </a:p>
          <a:p>
            <a:pPr marL="285750" indent="-285750"/>
            <a:r>
              <a:rPr lang="en-AU" dirty="0" smtClean="0"/>
              <a:t>Focus on rapid improvement of pain, fever, dehydration – analgesia, procedural sedation, oral rehydration</a:t>
            </a:r>
          </a:p>
          <a:p>
            <a:pPr marL="285750" indent="-285750"/>
            <a:r>
              <a:rPr lang="en-AU" dirty="0" smtClean="0"/>
              <a:t>Review/follow up clinic to facilitate early discharge, review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25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C) 4 Specific interventions to improve experience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 did not accept:</a:t>
            </a:r>
          </a:p>
          <a:p>
            <a:endParaRPr lang="en-AU" dirty="0" smtClean="0"/>
          </a:p>
          <a:p>
            <a:r>
              <a:rPr lang="en-AU" dirty="0" smtClean="0"/>
              <a:t>More staff</a:t>
            </a:r>
          </a:p>
          <a:p>
            <a:r>
              <a:rPr lang="en-AU" dirty="0" smtClean="0"/>
              <a:t>Improved communication</a:t>
            </a:r>
          </a:p>
          <a:p>
            <a:r>
              <a:rPr lang="en-AU" dirty="0" smtClean="0"/>
              <a:t>Reduce access block</a:t>
            </a:r>
          </a:p>
          <a:p>
            <a:r>
              <a:rPr lang="en-AU" dirty="0" smtClean="0"/>
              <a:t>Staff education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6904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525" y="1749425"/>
            <a:ext cx="6553795" cy="792163"/>
          </a:xfrm>
        </p:spPr>
        <p:txBody>
          <a:bodyPr/>
          <a:lstStyle/>
          <a:p>
            <a:r>
              <a:rPr lang="en-AU" dirty="0" smtClean="0"/>
              <a:t>Best of luck with your exam preparation!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Imagine answering this question as a sales pitch to an influential either hospital executive, influential senior medical staff in hospital, or even a politician.</a:t>
            </a:r>
          </a:p>
          <a:p>
            <a:r>
              <a:rPr lang="en-AU" dirty="0" smtClean="0"/>
              <a:t>They are sick of hearing “more beds, more staff, more resources”</a:t>
            </a:r>
          </a:p>
          <a:p>
            <a:r>
              <a:rPr lang="en-AU" dirty="0" smtClean="0"/>
              <a:t>Describe specifics of what the problem areas may be</a:t>
            </a:r>
          </a:p>
          <a:p>
            <a:r>
              <a:rPr lang="en-AU" dirty="0" smtClean="0"/>
              <a:t>Describe specific solutions/ideas that you may be able to advocate for.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 smtClean="0"/>
              <a:t>As leaders we have a system improvement, wider education and advocacy role.</a:t>
            </a:r>
          </a:p>
          <a:p>
            <a:pPr marL="0" indent="0">
              <a:buNone/>
            </a:pPr>
            <a:r>
              <a:rPr lang="en-AU" dirty="0" smtClean="0"/>
              <a:t>Best wishes for Christmas and New Year. Hope this feedback is useful.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907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Your mixed Emergency Department has a high “did not wait” rate in comparison to adult presentations.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A) List FOUR potential reasons for this </a:t>
            </a:r>
            <a:r>
              <a:rPr lang="en-AU" dirty="0" smtClean="0">
                <a:solidFill>
                  <a:srgbClr val="C00000"/>
                </a:solidFill>
              </a:rPr>
              <a:t>difference</a:t>
            </a:r>
          </a:p>
          <a:p>
            <a:r>
              <a:rPr lang="en-AU" dirty="0" smtClean="0"/>
              <a:t>B) State FOUR steps you would take to </a:t>
            </a:r>
            <a:r>
              <a:rPr lang="en-AU" dirty="0" smtClean="0">
                <a:solidFill>
                  <a:srgbClr val="C00000"/>
                </a:solidFill>
              </a:rPr>
              <a:t>address</a:t>
            </a:r>
            <a:r>
              <a:rPr lang="en-AU" dirty="0" smtClean="0"/>
              <a:t> this issue</a:t>
            </a:r>
          </a:p>
          <a:p>
            <a:r>
              <a:rPr lang="en-AU" dirty="0" smtClean="0"/>
              <a:t>C) List FOUR </a:t>
            </a:r>
            <a:r>
              <a:rPr lang="en-AU" dirty="0" smtClean="0">
                <a:solidFill>
                  <a:srgbClr val="C00000"/>
                </a:solidFill>
              </a:rPr>
              <a:t>specific interventions </a:t>
            </a:r>
            <a:r>
              <a:rPr lang="en-AU" dirty="0" smtClean="0"/>
              <a:t>you could consider to improve paediatric </a:t>
            </a:r>
            <a:r>
              <a:rPr lang="en-AU" dirty="0" smtClean="0">
                <a:solidFill>
                  <a:srgbClr val="C00000"/>
                </a:solidFill>
              </a:rPr>
              <a:t>experience </a:t>
            </a:r>
            <a:r>
              <a:rPr lang="en-AU" dirty="0" smtClean="0"/>
              <a:t>through your ED.</a:t>
            </a:r>
            <a:endParaRPr lang="en-AU" dirty="0" smtClean="0">
              <a:solidFill>
                <a:srgbClr val="C00000"/>
              </a:solidFill>
            </a:endParaRPr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383441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4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General points</a:t>
            </a:r>
            <a:endParaRPr lang="en-US" altLang="en-US" dirty="0"/>
          </a:p>
        </p:txBody>
      </p:sp>
      <p:sp>
        <p:nvSpPr>
          <p:cNvPr id="12335" name="Rectangle 4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Question stem should have been more clear</a:t>
            </a:r>
          </a:p>
          <a:p>
            <a:r>
              <a:rPr lang="en-US" altLang="en-US" dirty="0" smtClean="0"/>
              <a:t>Question refers to a disproportionately higher did not wait rate for </a:t>
            </a:r>
            <a:r>
              <a:rPr lang="en-AU" altLang="en-US" dirty="0" smtClean="0"/>
              <a:t>paediatric</a:t>
            </a:r>
            <a:r>
              <a:rPr lang="en-US" altLang="en-US" dirty="0" smtClean="0"/>
              <a:t> patients in comparison to adult patients.</a:t>
            </a: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Pass mark 	=  6 / 12</a:t>
            </a:r>
          </a:p>
          <a:p>
            <a:r>
              <a:rPr lang="en-US" altLang="en-US" dirty="0" smtClean="0"/>
              <a:t>Pass rate	 = 58%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General points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Read the questions carefully</a:t>
            </a:r>
          </a:p>
          <a:p>
            <a:r>
              <a:rPr lang="en-AU" dirty="0" smtClean="0"/>
              <a:t>Write legibly – including your candidate number</a:t>
            </a:r>
          </a:p>
          <a:p>
            <a:r>
              <a:rPr lang="en-AU" dirty="0" smtClean="0"/>
              <a:t>One point/answer per line</a:t>
            </a:r>
          </a:p>
          <a:p>
            <a:r>
              <a:rPr lang="en-AU" dirty="0" smtClean="0"/>
              <a:t>Four only -  others will be ignored</a:t>
            </a:r>
          </a:p>
          <a:p>
            <a:r>
              <a:rPr lang="en-AU" dirty="0" smtClean="0"/>
              <a:t>Use professional language &amp; avoid judgemental/emotional terms </a:t>
            </a:r>
          </a:p>
          <a:p>
            <a:pPr lvl="1"/>
            <a:r>
              <a:rPr lang="en-AU" dirty="0" smtClean="0"/>
              <a:t>‘ ‘trivial presentations’</a:t>
            </a:r>
          </a:p>
          <a:p>
            <a:pPr lvl="1"/>
            <a:r>
              <a:rPr lang="en-AU" dirty="0" smtClean="0"/>
              <a:t>‘the clientele’ (for patients/carers)</a:t>
            </a:r>
          </a:p>
          <a:p>
            <a:pPr lvl="1"/>
            <a:r>
              <a:rPr lang="en-AU" dirty="0" smtClean="0"/>
              <a:t>Be careful and qualify words such as ‘inadequate’ and ‘inappropriate’</a:t>
            </a:r>
          </a:p>
        </p:txBody>
      </p:sp>
    </p:spTree>
    <p:extLst>
      <p:ext uri="{BB962C8B-B14F-4D97-AF65-F5344CB8AC3E}">
        <p14:creationId xmlns:p14="http://schemas.microsoft.com/office/powerpoint/2010/main" val="1080553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A) 4 reasons for difference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Need to talk about reasons that paediatric DNW is higher than adult.</a:t>
            </a:r>
          </a:p>
          <a:p>
            <a:r>
              <a:rPr lang="en-AU" dirty="0" smtClean="0"/>
              <a:t>Some leniency in marking due to ambiguity in question</a:t>
            </a:r>
          </a:p>
          <a:p>
            <a:r>
              <a:rPr lang="en-AU" dirty="0" smtClean="0"/>
              <a:t>Good answers considered:</a:t>
            </a:r>
          </a:p>
          <a:p>
            <a:pPr lvl="1"/>
            <a:r>
              <a:rPr lang="en-AU" dirty="0" smtClean="0"/>
              <a:t>Patient/family factors</a:t>
            </a:r>
          </a:p>
          <a:p>
            <a:pPr lvl="1"/>
            <a:r>
              <a:rPr lang="en-AU" dirty="0" smtClean="0"/>
              <a:t>Staff factors</a:t>
            </a:r>
          </a:p>
          <a:p>
            <a:pPr lvl="1"/>
            <a:r>
              <a:rPr lang="en-AU" dirty="0" smtClean="0"/>
              <a:t>Department/model/environment factors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618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A) 4 reasons for difference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80928"/>
            <a:ext cx="7775575" cy="3302000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Patient/carer factors</a:t>
            </a:r>
          </a:p>
          <a:p>
            <a:r>
              <a:rPr lang="en-AU" dirty="0" smtClean="0"/>
              <a:t>Paediatric patients may have lower acuity   - longer waiting time</a:t>
            </a:r>
          </a:p>
          <a:p>
            <a:r>
              <a:rPr lang="en-AU" dirty="0" smtClean="0"/>
              <a:t>Symptoms may resolve while waiting</a:t>
            </a:r>
          </a:p>
          <a:p>
            <a:r>
              <a:rPr lang="en-AU" dirty="0" smtClean="0"/>
              <a:t>Carers may perceive frontline staff as uncaring/sympathetic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Staff factors</a:t>
            </a:r>
          </a:p>
          <a:p>
            <a:r>
              <a:rPr lang="en-AU" dirty="0" smtClean="0"/>
              <a:t>Triage staff may be less experienced with children – impacts on triage, communication, explanation of alternatives, escalation, initiation of treatment</a:t>
            </a:r>
          </a:p>
          <a:p>
            <a:r>
              <a:rPr lang="en-AU" dirty="0" smtClean="0"/>
              <a:t>Medical staff not experienced/comfortable with children may preferentially see adult patients</a:t>
            </a:r>
          </a:p>
          <a:p>
            <a:r>
              <a:rPr lang="en-AU" dirty="0" smtClean="0"/>
              <a:t>Staffing levels and experience  may not be aligned to demand</a:t>
            </a:r>
          </a:p>
          <a:p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6582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A) </a:t>
            </a:r>
            <a:r>
              <a:rPr lang="en-AU" dirty="0" smtClean="0"/>
              <a:t>4 reasons for difference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ED /model/ environment factors</a:t>
            </a:r>
          </a:p>
          <a:p>
            <a:r>
              <a:rPr lang="en-AU" dirty="0" smtClean="0"/>
              <a:t>Waiting room environment crowded/uncomfortable/unsuitable for children</a:t>
            </a:r>
          </a:p>
          <a:p>
            <a:r>
              <a:rPr lang="en-AU" dirty="0" smtClean="0"/>
              <a:t>Availability of alternatives nearby – bigger ED, GP clinic</a:t>
            </a:r>
          </a:p>
          <a:p>
            <a:r>
              <a:rPr lang="en-AU" dirty="0" smtClean="0"/>
              <a:t>ED overcrowding</a:t>
            </a:r>
          </a:p>
          <a:p>
            <a:r>
              <a:rPr lang="en-AU" dirty="0" smtClean="0"/>
              <a:t>No dedicated paediatric/fast track stream or model of care</a:t>
            </a:r>
          </a:p>
          <a:p>
            <a:r>
              <a:rPr lang="en-AU" dirty="0" smtClean="0"/>
              <a:t>No system of communicating wait times and reviewing patients waiting beyond appropriate timeframes</a:t>
            </a:r>
          </a:p>
          <a:p>
            <a:r>
              <a:rPr lang="en-AU" dirty="0" smtClean="0"/>
              <a:t>No system of front-loading care (</a:t>
            </a:r>
            <a:r>
              <a:rPr lang="en-AU" dirty="0" err="1" smtClean="0"/>
              <a:t>eg</a:t>
            </a:r>
            <a:r>
              <a:rPr lang="en-AU" dirty="0" smtClean="0"/>
              <a:t> rapid assessment, initiation of management </a:t>
            </a:r>
            <a:r>
              <a:rPr lang="en-AU" dirty="0" err="1" smtClean="0"/>
              <a:t>etc</a:t>
            </a:r>
            <a:r>
              <a:rPr lang="en-AU" dirty="0" smtClean="0"/>
              <a:t>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932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A) 4 reasons for difference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 would not accept (unless qualified)</a:t>
            </a:r>
          </a:p>
          <a:p>
            <a:endParaRPr lang="en-AU" dirty="0"/>
          </a:p>
          <a:p>
            <a:r>
              <a:rPr lang="en-AU" dirty="0" smtClean="0"/>
              <a:t>Access block</a:t>
            </a:r>
          </a:p>
          <a:p>
            <a:r>
              <a:rPr lang="en-AU" dirty="0" smtClean="0"/>
              <a:t>Long waiting times</a:t>
            </a:r>
          </a:p>
          <a:p>
            <a:r>
              <a:rPr lang="en-AU" dirty="0" smtClean="0"/>
              <a:t>Inadequate resources</a:t>
            </a:r>
          </a:p>
          <a:p>
            <a:r>
              <a:rPr lang="en-AU" dirty="0" smtClean="0"/>
              <a:t>Insufficient staff</a:t>
            </a:r>
          </a:p>
          <a:p>
            <a:r>
              <a:rPr lang="en-AU" dirty="0" smtClean="0"/>
              <a:t>No beds</a:t>
            </a:r>
          </a:p>
          <a:p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These are not thought out reasons. Imagine you had to make a case to a hospital executives for more resources. Be specific!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1180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B) State FOUR steps to address issue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852936"/>
            <a:ext cx="7775575" cy="3302000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Model of care</a:t>
            </a:r>
          </a:p>
          <a:p>
            <a:r>
              <a:rPr lang="en-AU" dirty="0" smtClean="0"/>
              <a:t>Dedicated paediatric stream/model of care to ensure paediatric patients seen in appropriate timeframes</a:t>
            </a:r>
          </a:p>
          <a:p>
            <a:pPr lvl="1"/>
            <a:r>
              <a:rPr lang="en-AU" dirty="0" smtClean="0"/>
              <a:t>Could also include fast track and paediatric SSU model of care</a:t>
            </a:r>
          </a:p>
          <a:p>
            <a:r>
              <a:rPr lang="en-AU" dirty="0" smtClean="0"/>
              <a:t>Front-loaded care – rapid senior clinician assessment; initiation of management (</a:t>
            </a:r>
            <a:r>
              <a:rPr lang="en-AU" dirty="0" err="1" smtClean="0"/>
              <a:t>eg</a:t>
            </a:r>
            <a:r>
              <a:rPr lang="en-AU" dirty="0" smtClean="0"/>
              <a:t> analgesia, oral rehydration, topical anaesthetic</a:t>
            </a:r>
          </a:p>
          <a:p>
            <a:r>
              <a:rPr lang="en-AU" dirty="0" smtClean="0"/>
              <a:t>Standard initial management guidelines for common conditions:</a:t>
            </a:r>
          </a:p>
          <a:p>
            <a:pPr lvl="1"/>
            <a:r>
              <a:rPr lang="en-AU" dirty="0" err="1" smtClean="0"/>
              <a:t>Eg</a:t>
            </a:r>
            <a:r>
              <a:rPr lang="en-AU" dirty="0" smtClean="0"/>
              <a:t> fever, asthma, gastroenteritis, limb injuries</a:t>
            </a:r>
          </a:p>
          <a:p>
            <a:r>
              <a:rPr lang="en-AU" dirty="0" smtClean="0"/>
              <a:t>Follow up system for ‘do not wait’ patients</a:t>
            </a:r>
          </a:p>
          <a:p>
            <a:r>
              <a:rPr lang="en-AU" dirty="0" smtClean="0"/>
              <a:t>GP clinic/ambulatory care referral model</a:t>
            </a:r>
          </a:p>
          <a:p>
            <a:r>
              <a:rPr lang="en-AU" dirty="0" smtClean="0"/>
              <a:t>Rapid review/phone review model</a:t>
            </a:r>
          </a:p>
          <a:p>
            <a:pPr lvl="1"/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84601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7B7B7B"/>
      </a:lt2>
      <a:accent1>
        <a:srgbClr val="999999"/>
      </a:accent1>
      <a:accent2>
        <a:srgbClr val="FF0033"/>
      </a:accent2>
      <a:accent3>
        <a:srgbClr val="FFFFFF"/>
      </a:accent3>
      <a:accent4>
        <a:srgbClr val="000000"/>
      </a:accent4>
      <a:accent5>
        <a:srgbClr val="CACACA"/>
      </a:accent5>
      <a:accent6>
        <a:srgbClr val="E7002D"/>
      </a:accent6>
      <a:hlink>
        <a:srgbClr val="CC0033"/>
      </a:hlink>
      <a:folHlink>
        <a:srgbClr val="9900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B821"/>
        </a:accent1>
        <a:accent2>
          <a:srgbClr val="FF6E16"/>
        </a:accent2>
        <a:accent3>
          <a:srgbClr val="FFFFFF"/>
        </a:accent3>
        <a:accent4>
          <a:srgbClr val="000000"/>
        </a:accent4>
        <a:accent5>
          <a:srgbClr val="FDD8AB"/>
        </a:accent5>
        <a:accent6>
          <a:srgbClr val="E76313"/>
        </a:accent6>
        <a:hlink>
          <a:srgbClr val="CC0A04"/>
        </a:hlink>
        <a:folHlink>
          <a:srgbClr val="9909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7B7B7B"/>
        </a:lt2>
        <a:accent1>
          <a:srgbClr val="999999"/>
        </a:accent1>
        <a:accent2>
          <a:srgbClr val="FF0033"/>
        </a:accent2>
        <a:accent3>
          <a:srgbClr val="FFFFFF"/>
        </a:accent3>
        <a:accent4>
          <a:srgbClr val="000000"/>
        </a:accent4>
        <a:accent5>
          <a:srgbClr val="CACACA"/>
        </a:accent5>
        <a:accent6>
          <a:srgbClr val="E7002D"/>
        </a:accent6>
        <a:hlink>
          <a:srgbClr val="CC0033"/>
        </a:hlink>
        <a:folHlink>
          <a:srgbClr val="9900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890</Words>
  <Application>Microsoft Office PowerPoint</Application>
  <PresentationFormat>On-screen Show (4:3)</PresentationFormat>
  <Paragraphs>129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Default Design</vt:lpstr>
      <vt:lpstr>Question 23  2017 The ADMIN question</vt:lpstr>
      <vt:lpstr>PowerPoint Presentation</vt:lpstr>
      <vt:lpstr>General points</vt:lpstr>
      <vt:lpstr>General points</vt:lpstr>
      <vt:lpstr>A) 4 reasons for difference</vt:lpstr>
      <vt:lpstr>A) 4 reasons for difference</vt:lpstr>
      <vt:lpstr>A) 4 reasons for difference</vt:lpstr>
      <vt:lpstr>A) 4 reasons for difference</vt:lpstr>
      <vt:lpstr>B) State FOUR steps to address issue</vt:lpstr>
      <vt:lpstr>B) State FOUR steps to address issue</vt:lpstr>
      <vt:lpstr>B) State FOUR steps to address issue</vt:lpstr>
      <vt:lpstr>B) State FOUR steps to address issue</vt:lpstr>
      <vt:lpstr>C) 4 Specific interventions to improve experience</vt:lpstr>
      <vt:lpstr>C) 4 Specific interventions to improve experience</vt:lpstr>
      <vt:lpstr>C) 4 Specific interventions to improve experience</vt:lpstr>
      <vt:lpstr>Best of luck with your exam preparation!</vt:lpstr>
    </vt:vector>
  </TitlesOfParts>
  <Company>Bayside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gaviscom</dc:creator>
  <cp:lastModifiedBy>Kambourakis, Tony</cp:lastModifiedBy>
  <cp:revision>25</cp:revision>
  <dcterms:created xsi:type="dcterms:W3CDTF">2008-09-12T04:19:14Z</dcterms:created>
  <dcterms:modified xsi:type="dcterms:W3CDTF">2017-12-12T08:19:42Z</dcterms:modified>
</cp:coreProperties>
</file>