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53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Marks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2669445731048319E-2"/>
          <c:y val="0.11117109266161354"/>
          <c:w val="0.92546780917091243"/>
          <c:h val="0.8240400998497473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Sheet1!$A$1:$A$10</c:f>
              <c:numCache>
                <c:formatCode>General</c:formatCode>
                <c:ptCount val="10"/>
                <c:pt idx="0">
                  <c:v>2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</c:numCache>
            </c:numRef>
          </c:cat>
          <c:val>
            <c:numRef>
              <c:f>Sheet1!$B$1:$B$10</c:f>
              <c:numCache>
                <c:formatCode>General</c:formatCode>
                <c:ptCount val="10"/>
                <c:pt idx="0">
                  <c:v>1</c:v>
                </c:pt>
                <c:pt idx="1">
                  <c:v>4</c:v>
                </c:pt>
                <c:pt idx="2">
                  <c:v>7</c:v>
                </c:pt>
                <c:pt idx="3">
                  <c:v>6</c:v>
                </c:pt>
                <c:pt idx="4">
                  <c:v>7</c:v>
                </c:pt>
                <c:pt idx="5">
                  <c:v>4</c:v>
                </c:pt>
                <c:pt idx="6">
                  <c:v>8</c:v>
                </c:pt>
                <c:pt idx="7">
                  <c:v>7</c:v>
                </c:pt>
                <c:pt idx="8">
                  <c:v>2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8A-4BFA-A11C-68D1043658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8893088"/>
        <c:axId val="860072832"/>
      </c:barChart>
      <c:catAx>
        <c:axId val="858893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0072832"/>
        <c:crosses val="autoZero"/>
        <c:auto val="1"/>
        <c:lblAlgn val="ctr"/>
        <c:lblOffset val="100"/>
        <c:noMultiLvlLbl val="0"/>
      </c:catAx>
      <c:valAx>
        <c:axId val="860072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8893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BD81-E247-48F3-B7BB-4D56B8E05F15}" type="datetimeFigureOut">
              <a:rPr lang="en-AU" smtClean="0"/>
              <a:t>11/09/2023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44F9-2605-41FB-B7B4-71B142399D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60015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BD81-E247-48F3-B7BB-4D56B8E05F15}" type="datetimeFigureOut">
              <a:rPr lang="en-AU" smtClean="0"/>
              <a:t>11/09/2023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44F9-2605-41FB-B7B4-71B142399D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7320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BD81-E247-48F3-B7BB-4D56B8E05F15}" type="datetimeFigureOut">
              <a:rPr lang="en-AU" smtClean="0"/>
              <a:t>11/09/2023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44F9-2605-41FB-B7B4-71B142399D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6576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BD81-E247-48F3-B7BB-4D56B8E05F15}" type="datetimeFigureOut">
              <a:rPr lang="en-AU" smtClean="0"/>
              <a:t>11/09/2023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44F9-2605-41FB-B7B4-71B142399D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4175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BD81-E247-48F3-B7BB-4D56B8E05F15}" type="datetimeFigureOut">
              <a:rPr lang="en-AU" smtClean="0"/>
              <a:t>11/09/2023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44F9-2605-41FB-B7B4-71B142399D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9209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BD81-E247-48F3-B7BB-4D56B8E05F15}" type="datetimeFigureOut">
              <a:rPr lang="en-AU" smtClean="0"/>
              <a:t>11/09/2023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44F9-2605-41FB-B7B4-71B142399D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1434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BD81-E247-48F3-B7BB-4D56B8E05F15}" type="datetimeFigureOut">
              <a:rPr lang="en-AU" smtClean="0"/>
              <a:t>11/09/2023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44F9-2605-41FB-B7B4-71B142399D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928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BD81-E247-48F3-B7BB-4D56B8E05F15}" type="datetimeFigureOut">
              <a:rPr lang="en-AU" smtClean="0"/>
              <a:t>11/09/2023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44F9-2605-41FB-B7B4-71B142399D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1856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BD81-E247-48F3-B7BB-4D56B8E05F15}" type="datetimeFigureOut">
              <a:rPr lang="en-AU" smtClean="0"/>
              <a:t>11/09/2023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44F9-2605-41FB-B7B4-71B142399D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6248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BD81-E247-48F3-B7BB-4D56B8E05F15}" type="datetimeFigureOut">
              <a:rPr lang="en-AU" smtClean="0"/>
              <a:t>11/09/2023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44F9-2605-41FB-B7B4-71B142399D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8182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BD81-E247-48F3-B7BB-4D56B8E05F15}" type="datetimeFigureOut">
              <a:rPr lang="en-AU" smtClean="0"/>
              <a:t>11/09/2023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B44F9-2605-41FB-B7B4-71B142399D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3361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4BD81-E247-48F3-B7BB-4D56B8E05F15}" type="datetimeFigureOut">
              <a:rPr lang="en-AU" smtClean="0"/>
              <a:t>11/09/2023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B44F9-2605-41FB-B7B4-71B142399D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7628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Monash 2023.2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Q1 Trauma </a:t>
            </a:r>
          </a:p>
          <a:p>
            <a:r>
              <a:rPr lang="en-AU" dirty="0"/>
              <a:t>Vanessa Phua</a:t>
            </a:r>
          </a:p>
          <a:p>
            <a:r>
              <a:rPr lang="en-AU" dirty="0"/>
              <a:t>Alfred Health </a:t>
            </a:r>
          </a:p>
        </p:txBody>
      </p:sp>
    </p:spTree>
    <p:extLst>
      <p:ext uri="{BB962C8B-B14F-4D97-AF65-F5344CB8AC3E}">
        <p14:creationId xmlns:p14="http://schemas.microsoft.com/office/powerpoint/2010/main" val="1129410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You are working in a tertiary trauma center. You receive an ambulance pre-notification: A 29 year old female has fallen 2m off a ladder with suspected spinal cord injury. Her vital signs are normal</a:t>
            </a:r>
            <a:endParaRPr lang="en-A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Q1. Complete the following table regarding spinal cord syndromes (6 marks) </a:t>
            </a:r>
          </a:p>
          <a:p>
            <a:pPr marL="0" indent="0">
              <a:buNone/>
            </a:pPr>
            <a:endParaRPr lang="en-AU" dirty="0"/>
          </a:p>
          <a:p>
            <a:endParaRPr lang="en-AU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077847"/>
              </p:ext>
            </p:extLst>
          </p:nvPr>
        </p:nvGraphicFramePr>
        <p:xfrm>
          <a:off x="838199" y="2763651"/>
          <a:ext cx="10949247" cy="36620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3834">
                  <a:extLst>
                    <a:ext uri="{9D8B030D-6E8A-4147-A177-3AD203B41FA5}">
                      <a16:colId xmlns:a16="http://schemas.microsoft.com/office/drawing/2014/main" val="4244661407"/>
                    </a:ext>
                  </a:extLst>
                </a:gridCol>
                <a:gridCol w="6397526">
                  <a:extLst>
                    <a:ext uri="{9D8B030D-6E8A-4147-A177-3AD203B41FA5}">
                      <a16:colId xmlns:a16="http://schemas.microsoft.com/office/drawing/2014/main" val="1582380369"/>
                    </a:ext>
                  </a:extLst>
                </a:gridCol>
                <a:gridCol w="2397887">
                  <a:extLst>
                    <a:ext uri="{9D8B030D-6E8A-4147-A177-3AD203B41FA5}">
                      <a16:colId xmlns:a16="http://schemas.microsoft.com/office/drawing/2014/main" val="1992119664"/>
                    </a:ext>
                  </a:extLst>
                </a:gridCol>
              </a:tblGrid>
              <a:tr h="353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Syndrome </a:t>
                      </a:r>
                      <a:endParaRPr lang="en-AU" sz="1100" kern="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Physical finding</a:t>
                      </a:r>
                      <a:endParaRPr lang="en-AU" sz="1100" kern="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General prognosis </a:t>
                      </a:r>
                      <a:endParaRPr lang="en-AU" sz="1100" kern="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4916750"/>
                  </a:ext>
                </a:extLst>
              </a:tr>
              <a:tr h="1103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Anterior cord </a:t>
                      </a:r>
                      <a:endParaRPr lang="en-AU" sz="110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Complete paralysis below lesion, loss of pain and temperature. </a:t>
                      </a:r>
                      <a:endParaRPr lang="en-AU" sz="1800" kern="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Preserved proprioception/vibration </a:t>
                      </a:r>
                      <a:endParaRPr lang="en-AU" sz="180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Poor</a:t>
                      </a:r>
                      <a:endParaRPr lang="en-AU" sz="1800" kern="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1803762"/>
                  </a:ext>
                </a:extLst>
              </a:tr>
              <a:tr h="1103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Central Cord </a:t>
                      </a:r>
                      <a:endParaRPr lang="en-AU" sz="1100" kern="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 err="1">
                          <a:effectLst/>
                        </a:rPr>
                        <a:t>Quadiparesis</a:t>
                      </a:r>
                      <a:r>
                        <a:rPr lang="en-US" sz="1800" kern="100" dirty="0">
                          <a:effectLst/>
                        </a:rPr>
                        <a:t> upper limbs more than lower limbs. </a:t>
                      </a:r>
                      <a:endParaRPr lang="en-AU" sz="1800" kern="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Some loss of pain/temperature sensation, more in upper limbs </a:t>
                      </a:r>
                      <a:endParaRPr lang="en-AU" sz="180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Good</a:t>
                      </a:r>
                      <a:endParaRPr lang="en-AU" sz="1800" kern="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2415441"/>
                  </a:ext>
                </a:extLst>
              </a:tr>
              <a:tr h="1103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Brown Sequard </a:t>
                      </a:r>
                      <a:endParaRPr lang="en-AU" sz="1100" kern="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Ipsilateral spastic paresis, loss of proprioception and vibration. </a:t>
                      </a:r>
                      <a:endParaRPr lang="en-AU" sz="1800" kern="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Contralateral loss pain and temperature </a:t>
                      </a:r>
                      <a:endParaRPr lang="en-AU" sz="180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Good </a:t>
                      </a:r>
                      <a:endParaRPr lang="en-AU" sz="180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5746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5421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8082"/>
          </a:xfrm>
        </p:spPr>
        <p:txBody>
          <a:bodyPr>
            <a:normAutofit fontScale="90000"/>
          </a:bodyPr>
          <a:lstStyle/>
          <a:p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04854650"/>
              </p:ext>
            </p:extLst>
          </p:nvPr>
        </p:nvGraphicFramePr>
        <p:xfrm>
          <a:off x="838200" y="853036"/>
          <a:ext cx="10477501" cy="13319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61038">
                  <a:extLst>
                    <a:ext uri="{9D8B030D-6E8A-4147-A177-3AD203B41FA5}">
                      <a16:colId xmlns:a16="http://schemas.microsoft.com/office/drawing/2014/main" val="929221013"/>
                    </a:ext>
                  </a:extLst>
                </a:gridCol>
                <a:gridCol w="6121889">
                  <a:extLst>
                    <a:ext uri="{9D8B030D-6E8A-4147-A177-3AD203B41FA5}">
                      <a16:colId xmlns:a16="http://schemas.microsoft.com/office/drawing/2014/main" val="1888570847"/>
                    </a:ext>
                  </a:extLst>
                </a:gridCol>
                <a:gridCol w="2294574">
                  <a:extLst>
                    <a:ext uri="{9D8B030D-6E8A-4147-A177-3AD203B41FA5}">
                      <a16:colId xmlns:a16="http://schemas.microsoft.com/office/drawing/2014/main" val="1192689134"/>
                    </a:ext>
                  </a:extLst>
                </a:gridCol>
              </a:tblGrid>
              <a:tr h="209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Syndrome </a:t>
                      </a:r>
                      <a:endParaRPr lang="en-AU" sz="1100" kern="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564" marR="605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Physical finding</a:t>
                      </a:r>
                      <a:endParaRPr lang="en-AU" sz="1100" kern="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564" marR="605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General prognosis </a:t>
                      </a:r>
                      <a:endParaRPr lang="en-AU" sz="1100" kern="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564" marR="60564" marT="0" marB="0"/>
                </a:tc>
                <a:extLst>
                  <a:ext uri="{0D108BD9-81ED-4DB2-BD59-A6C34878D82A}">
                    <a16:rowId xmlns:a16="http://schemas.microsoft.com/office/drawing/2014/main" val="1701992194"/>
                  </a:ext>
                </a:extLst>
              </a:tr>
              <a:tr h="313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Anterior cord </a:t>
                      </a:r>
                      <a:endParaRPr lang="en-AU" sz="1100" kern="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564" marR="605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Complete paralysis below lesion, loss of pain and temperature. </a:t>
                      </a:r>
                      <a:endParaRPr lang="en-AU" sz="1100" kern="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Preserved proprioception/vibration </a:t>
                      </a:r>
                      <a:endParaRPr lang="en-AU" sz="110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564" marR="605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Poor</a:t>
                      </a:r>
                      <a:endParaRPr lang="en-AU" sz="110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564" marR="60564" marT="0" marB="0"/>
                </a:tc>
                <a:extLst>
                  <a:ext uri="{0D108BD9-81ED-4DB2-BD59-A6C34878D82A}">
                    <a16:rowId xmlns:a16="http://schemas.microsoft.com/office/drawing/2014/main" val="1321119657"/>
                  </a:ext>
                </a:extLst>
              </a:tr>
              <a:tr h="313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Central Cord </a:t>
                      </a:r>
                      <a:endParaRPr lang="en-AU" sz="1100" kern="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564" marR="605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 err="1">
                          <a:effectLst/>
                        </a:rPr>
                        <a:t>Quadiparesis</a:t>
                      </a:r>
                      <a:r>
                        <a:rPr lang="en-US" sz="1100" kern="100" dirty="0">
                          <a:effectLst/>
                        </a:rPr>
                        <a:t> upper limbs more than lower limbs. </a:t>
                      </a:r>
                      <a:endParaRPr lang="en-AU" sz="1100" kern="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Some loss of pain/temperature sensation, more in upper limbs </a:t>
                      </a:r>
                      <a:endParaRPr lang="en-AU" sz="110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564" marR="605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Good</a:t>
                      </a:r>
                      <a:endParaRPr lang="en-AU" sz="1100" kern="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564" marR="60564" marT="0" marB="0"/>
                </a:tc>
                <a:extLst>
                  <a:ext uri="{0D108BD9-81ED-4DB2-BD59-A6C34878D82A}">
                    <a16:rowId xmlns:a16="http://schemas.microsoft.com/office/drawing/2014/main" val="124172084"/>
                  </a:ext>
                </a:extLst>
              </a:tr>
              <a:tr h="313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Brown Sequard </a:t>
                      </a:r>
                      <a:endParaRPr lang="en-AU" sz="1100" kern="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564" marR="605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Ipsilateral spastic paresis, loss of proprioception and vibration. </a:t>
                      </a:r>
                      <a:endParaRPr lang="en-AU" sz="1100" kern="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Contralateral loss pain and temperature </a:t>
                      </a:r>
                      <a:endParaRPr lang="en-AU" sz="1100" kern="1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564" marR="6056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Good </a:t>
                      </a:r>
                      <a:endParaRPr lang="en-AU" sz="1100" kern="1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0564" marR="60564" marT="0" marB="0"/>
                </a:tc>
                <a:extLst>
                  <a:ext uri="{0D108BD9-81ED-4DB2-BD59-A6C34878D82A}">
                    <a16:rowId xmlns:a16="http://schemas.microsoft.com/office/drawing/2014/main" val="3193939317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57250" y="2348731"/>
            <a:ext cx="10439400" cy="4351338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Themes </a:t>
            </a:r>
          </a:p>
          <a:p>
            <a:r>
              <a:rPr lang="en-AU" dirty="0"/>
              <a:t>Not specifying type of sensory loss – pain and temperature vs vibration and proprioception. Just writing sensory changes is not specific enough </a:t>
            </a:r>
          </a:p>
          <a:p>
            <a:r>
              <a:rPr lang="en-AU" dirty="0"/>
              <a:t>Anterior and central cord syndromes do not produce contralateral or ipsilateral signs. They produce signs BELOW the level of the lesion </a:t>
            </a:r>
          </a:p>
          <a:p>
            <a:r>
              <a:rPr lang="en-AU" dirty="0"/>
              <a:t>Marked the first physical sign listed only </a:t>
            </a:r>
          </a:p>
          <a:p>
            <a:r>
              <a:rPr lang="en-AU" dirty="0"/>
              <a:t>Table ref – </a:t>
            </a:r>
            <a:r>
              <a:rPr lang="en-AU" dirty="0" err="1"/>
              <a:t>Tintinalli</a:t>
            </a:r>
            <a:r>
              <a:rPr lang="en-AU" dirty="0"/>
              <a:t> 9</a:t>
            </a:r>
            <a:r>
              <a:rPr lang="en-AU" baseline="30000" dirty="0"/>
              <a:t>th</a:t>
            </a:r>
            <a:r>
              <a:rPr lang="en-AU" dirty="0"/>
              <a:t> ED Spinal Trauma </a:t>
            </a:r>
          </a:p>
        </p:txBody>
      </p:sp>
    </p:spTree>
    <p:extLst>
      <p:ext uri="{BB962C8B-B14F-4D97-AF65-F5344CB8AC3E}">
        <p14:creationId xmlns:p14="http://schemas.microsoft.com/office/powerpoint/2010/main" val="105892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093"/>
          </a:xfrm>
        </p:spPr>
        <p:txBody>
          <a:bodyPr>
            <a:normAutofit fontScale="90000"/>
          </a:bodyPr>
          <a:lstStyle/>
          <a:p>
            <a:br>
              <a:rPr lang="en-US" sz="2700" dirty="0"/>
            </a:br>
            <a:r>
              <a:rPr lang="en-US" sz="2700" dirty="0"/>
              <a:t>Q2. In all blunt trauma patients </a:t>
            </a:r>
            <a:r>
              <a:rPr lang="en-US" sz="2700" dirty="0">
                <a:highlight>
                  <a:srgbClr val="FF0000"/>
                </a:highlight>
              </a:rPr>
              <a:t>apart from neurological deficits</a:t>
            </a:r>
            <a:r>
              <a:rPr lang="en-US" sz="2700" dirty="0"/>
              <a:t>, list three (3) indications for thoracolumbar spine imaging. (3 marks) </a:t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2465"/>
            <a:ext cx="10515600" cy="515449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endParaRPr lang="en-AU" dirty="0"/>
          </a:p>
          <a:p>
            <a:pPr lvl="0"/>
            <a:r>
              <a:rPr lang="en-US" sz="2000" dirty="0">
                <a:solidFill>
                  <a:srgbClr val="0070C0"/>
                </a:solidFill>
              </a:rPr>
              <a:t>Age &gt;60 years </a:t>
            </a:r>
            <a:endParaRPr lang="en-AU" sz="2000" dirty="0">
              <a:solidFill>
                <a:srgbClr val="0070C0"/>
              </a:solidFill>
            </a:endParaRPr>
          </a:p>
          <a:p>
            <a:pPr lvl="0"/>
            <a:r>
              <a:rPr lang="en-US" sz="2000" dirty="0">
                <a:solidFill>
                  <a:srgbClr val="0070C0"/>
                </a:solidFill>
              </a:rPr>
              <a:t>Patient not alert or unable to be evaluated </a:t>
            </a:r>
            <a:endParaRPr lang="en-AU" sz="2000" dirty="0">
              <a:solidFill>
                <a:srgbClr val="0070C0"/>
              </a:solidFill>
            </a:endParaRPr>
          </a:p>
          <a:p>
            <a:pPr lvl="0"/>
            <a:r>
              <a:rPr lang="en-US" sz="2000" dirty="0">
                <a:solidFill>
                  <a:srgbClr val="0070C0"/>
                </a:solidFill>
              </a:rPr>
              <a:t>Pain/deformity/tenderness to palpation of spine (accept only 1 from this category) </a:t>
            </a:r>
            <a:endParaRPr lang="en-AU" sz="2000" dirty="0">
              <a:solidFill>
                <a:srgbClr val="0070C0"/>
              </a:solidFill>
            </a:endParaRPr>
          </a:p>
          <a:p>
            <a:pPr lvl="0"/>
            <a:r>
              <a:rPr lang="en-US" sz="2000" dirty="0">
                <a:solidFill>
                  <a:srgbClr val="0070C0"/>
                </a:solidFill>
              </a:rPr>
              <a:t>High risk mechanism – fall from height, high speed MVA, pedestrian vs car, crush injury, ejection from vehicle (accept only 1 from this category) </a:t>
            </a:r>
          </a:p>
          <a:p>
            <a:pPr lvl="0"/>
            <a:r>
              <a:rPr lang="en-US" sz="2000" dirty="0">
                <a:solidFill>
                  <a:srgbClr val="0070C0"/>
                </a:solidFill>
              </a:rPr>
              <a:t>C spine injury </a:t>
            </a:r>
          </a:p>
          <a:p>
            <a:pPr lvl="0"/>
            <a:r>
              <a:rPr lang="en-US" sz="2000" dirty="0"/>
              <a:t>Ref- AAST TL spine clinical decision rule, EAST guidelines </a:t>
            </a:r>
          </a:p>
          <a:p>
            <a:pPr marL="0" lvl="0" indent="0">
              <a:buNone/>
            </a:pPr>
            <a:r>
              <a:rPr lang="en-US" sz="2000" dirty="0"/>
              <a:t>Themes</a:t>
            </a:r>
          </a:p>
          <a:p>
            <a:r>
              <a:rPr lang="en-US" sz="2000" dirty="0"/>
              <a:t>Putting neurological signs including signs of spinal shock- not reading the question </a:t>
            </a:r>
          </a:p>
          <a:p>
            <a:r>
              <a:rPr lang="en-US" sz="2000" dirty="0"/>
              <a:t>Writing down – possible CHANCE fracture -- that falls into mechanism 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3958110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kern="1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en-US" sz="2700" dirty="0"/>
              <a:t>On arrival, you discover the patient is 26 weeks pregnant. </a:t>
            </a:r>
            <a:br>
              <a:rPr lang="en-AU" sz="2700" dirty="0"/>
            </a:br>
            <a:br>
              <a:rPr lang="en-US" sz="2700" kern="1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en-US" sz="2700" kern="1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Q3. List three (3) positive clinical signs of placental abruption. (3 marks) </a:t>
            </a:r>
            <a:br>
              <a:rPr lang="en-AU" sz="2700" kern="1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en-AU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>
                <a:solidFill>
                  <a:srgbClr val="0070C0"/>
                </a:solidFill>
              </a:rPr>
              <a:t>Abdominal pain </a:t>
            </a:r>
            <a:endParaRPr lang="en-AU" dirty="0">
              <a:solidFill>
                <a:srgbClr val="0070C0"/>
              </a:solidFill>
            </a:endParaRPr>
          </a:p>
          <a:p>
            <a:pPr lvl="0"/>
            <a:r>
              <a:rPr lang="en-US" dirty="0">
                <a:solidFill>
                  <a:srgbClr val="0070C0"/>
                </a:solidFill>
              </a:rPr>
              <a:t>Tender uterine palpation  </a:t>
            </a:r>
            <a:endParaRPr lang="en-AU" dirty="0">
              <a:solidFill>
                <a:srgbClr val="0070C0"/>
              </a:solidFill>
            </a:endParaRPr>
          </a:p>
          <a:p>
            <a:pPr lvl="0"/>
            <a:r>
              <a:rPr lang="en-US" dirty="0">
                <a:solidFill>
                  <a:srgbClr val="0070C0"/>
                </a:solidFill>
              </a:rPr>
              <a:t>PV bleeding </a:t>
            </a:r>
            <a:endParaRPr lang="en-AU" dirty="0">
              <a:solidFill>
                <a:srgbClr val="0070C0"/>
              </a:solidFill>
            </a:endParaRPr>
          </a:p>
          <a:p>
            <a:pPr lvl="0"/>
            <a:r>
              <a:rPr lang="en-US" dirty="0">
                <a:solidFill>
                  <a:srgbClr val="0070C0"/>
                </a:solidFill>
              </a:rPr>
              <a:t>Tetanic uterine contractions </a:t>
            </a:r>
            <a:endParaRPr lang="en-AU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AU" dirty="0"/>
              <a:t>Themes </a:t>
            </a:r>
          </a:p>
          <a:p>
            <a:r>
              <a:rPr lang="en-AU" dirty="0"/>
              <a:t>Writing down ultrasound findings or CTG findings – those are investigations not clinical signs </a:t>
            </a:r>
          </a:p>
          <a:p>
            <a:r>
              <a:rPr lang="en-AU" dirty="0"/>
              <a:t>Shock or hypotension in the context of trauma was not accepted- not specific enough for abruption </a:t>
            </a:r>
          </a:p>
          <a:p>
            <a:pPr marL="0" indent="0">
              <a:buNone/>
            </a:pPr>
            <a:r>
              <a:rPr lang="en-AU" dirty="0"/>
              <a:t> 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81065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2700" dirty="0"/>
            </a:br>
            <a:r>
              <a:rPr lang="en-US" sz="2700" dirty="0"/>
              <a:t>Your registrar would like to perform an ultrasound to assess for </a:t>
            </a:r>
            <a:r>
              <a:rPr lang="en-US" sz="2700" dirty="0" err="1"/>
              <a:t>foetal</a:t>
            </a:r>
            <a:r>
              <a:rPr lang="en-US" sz="2700" dirty="0"/>
              <a:t> wellbeing. In pregnant trauma, list three (3) limitations of using ultrasound to assess </a:t>
            </a:r>
            <a:r>
              <a:rPr lang="en-US" sz="2700" dirty="0" err="1"/>
              <a:t>foetal</a:t>
            </a:r>
            <a:r>
              <a:rPr lang="en-US" sz="2700" dirty="0"/>
              <a:t> wellbeing. (3 marks) </a:t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>
                <a:solidFill>
                  <a:srgbClr val="0070C0"/>
                </a:solidFill>
              </a:rPr>
              <a:t>Poor sensitivity for detecting placental abruption </a:t>
            </a:r>
            <a:endParaRPr lang="en-AU" sz="2400" dirty="0">
              <a:solidFill>
                <a:srgbClr val="0070C0"/>
              </a:solidFill>
            </a:endParaRPr>
          </a:p>
          <a:p>
            <a:pPr lvl="0"/>
            <a:r>
              <a:rPr lang="en-US" sz="2400" dirty="0">
                <a:solidFill>
                  <a:srgbClr val="0070C0"/>
                </a:solidFill>
              </a:rPr>
              <a:t>Does not detect uterine rupture (poor sensitivity) </a:t>
            </a:r>
            <a:endParaRPr lang="en-AU" sz="2400" dirty="0">
              <a:solidFill>
                <a:srgbClr val="0070C0"/>
              </a:solidFill>
            </a:endParaRPr>
          </a:p>
          <a:p>
            <a:pPr lvl="0"/>
            <a:r>
              <a:rPr lang="en-US" sz="2400" dirty="0">
                <a:solidFill>
                  <a:srgbClr val="0070C0"/>
                </a:solidFill>
              </a:rPr>
              <a:t>Does not monitor </a:t>
            </a:r>
            <a:r>
              <a:rPr lang="en-US" sz="2400" dirty="0" err="1">
                <a:solidFill>
                  <a:srgbClr val="0070C0"/>
                </a:solidFill>
              </a:rPr>
              <a:t>foetal</a:t>
            </a:r>
            <a:r>
              <a:rPr lang="en-US" sz="2400" dirty="0">
                <a:solidFill>
                  <a:srgbClr val="0070C0"/>
                </a:solidFill>
              </a:rPr>
              <a:t> distress, not longitudinal monitoring </a:t>
            </a:r>
            <a:endParaRPr lang="en-AU" sz="2400" dirty="0">
              <a:solidFill>
                <a:srgbClr val="0070C0"/>
              </a:solidFill>
            </a:endParaRPr>
          </a:p>
          <a:p>
            <a:pPr lvl="0"/>
            <a:r>
              <a:rPr lang="en-US" sz="2400" dirty="0">
                <a:solidFill>
                  <a:srgbClr val="0070C0"/>
                </a:solidFill>
              </a:rPr>
              <a:t>Distracts from maternal resuscitation </a:t>
            </a:r>
            <a:endParaRPr lang="en-AU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AU" sz="2400" dirty="0"/>
              <a:t>Themes </a:t>
            </a:r>
          </a:p>
          <a:p>
            <a:r>
              <a:rPr lang="en-AU" sz="2400" dirty="0"/>
              <a:t>Misinterpreting this question to mean what makes U/S difficult. The question was more about why we don’t use ultrasound to assess foetal wellbeing in trauma. </a:t>
            </a:r>
          </a:p>
          <a:p>
            <a:r>
              <a:rPr lang="en-AU" sz="2400" dirty="0"/>
              <a:t>For example I did not accept operator dependent or body habitus as an answer. Even if those were optimal, U/S is still poor at assessing foetal wellbeing in this patient 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2285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br>
              <a:rPr lang="en-US" sz="18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br>
              <a:rPr lang="en-US" sz="18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en-US" sz="27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The </a:t>
            </a:r>
            <a:r>
              <a:rPr lang="en-US" sz="2700" kern="100" dirty="0" err="1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foetal</a:t>
            </a:r>
            <a:r>
              <a:rPr lang="en-US" sz="27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HR is 160BPM with movement on the ultrasound </a:t>
            </a:r>
            <a:br>
              <a:rPr lang="en-US" sz="27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en-US" sz="27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Q5. In addition to a standard trauma panel, list three (3) tests or investigations specific to pregnant trauma patients that you would consider. (3 marks)</a:t>
            </a:r>
            <a:br>
              <a:rPr lang="en-US" sz="27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en-AU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CTG monitoring 4-6 hours (Mandatory answer) </a:t>
            </a:r>
            <a:endParaRPr lang="en-US" sz="180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Kleihauer-Betke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(would accept test for fetal maternal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haemorrhage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) </a:t>
            </a:r>
            <a:endParaRPr lang="en-US" sz="180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Vaginal secretions- pH or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ferning</a:t>
            </a:r>
            <a:r>
              <a:rPr lang="en-US" sz="18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on microscopy , </a:t>
            </a:r>
            <a:r>
              <a:rPr lang="en-US" sz="1800" kern="1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nitrazine</a:t>
            </a:r>
            <a:r>
              <a:rPr lang="en-US" sz="1800" kern="100" dirty="0">
                <a:solidFill>
                  <a:srgbClr val="0070C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1800" kern="100" dirty="0" err="1">
                <a:solidFill>
                  <a:srgbClr val="0070C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amnisure</a:t>
            </a:r>
            <a:r>
              <a:rPr lang="en-US" sz="1800" kern="100" dirty="0">
                <a:solidFill>
                  <a:srgbClr val="0070C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sz="1800" kern="100" dirty="0">
              <a:solidFill>
                <a:srgbClr val="0070C0"/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solidFill>
                  <a:srgbClr val="0070C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The original question had </a:t>
            </a:r>
            <a:r>
              <a:rPr lang="en-US" sz="1800" kern="100" dirty="0" err="1">
                <a:solidFill>
                  <a:srgbClr val="0070C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foetal</a:t>
            </a:r>
            <a:r>
              <a:rPr lang="en-US" sz="1800" kern="100" dirty="0">
                <a:solidFill>
                  <a:srgbClr val="0070C0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HR and movement on ultrasound. This seems to have disappeared in the actual paper so I accepted formal obstetric U/S as an answer </a:t>
            </a: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Themes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Many </a:t>
            </a:r>
            <a:r>
              <a:rPr lang="en-US" sz="1800" kern="1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put Rh status – blood group is part of a standard trauma panel and comes with Rh status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kern="100" dirty="0">
                <a:effectLst/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Did not accept HCG – again part of standard trauma panel in females of childbearing age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kern="1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Better answers tailored to the patient (26/40) in the stem </a:t>
            </a:r>
            <a:r>
              <a:rPr lang="en-US" sz="1800" kern="100" dirty="0" err="1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eg</a:t>
            </a:r>
            <a:r>
              <a:rPr lang="en-US" sz="1800" kern="1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 checking for vaginal secretions with </a:t>
            </a:r>
            <a:r>
              <a:rPr lang="en-US" sz="1800" kern="100" dirty="0" err="1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nitrazine</a:t>
            </a:r>
            <a:r>
              <a:rPr lang="en-US" sz="1800" kern="1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CTG monitoring</a:t>
            </a:r>
            <a:endParaRPr lang="en-US" sz="1800" kern="100" dirty="0"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010866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825"/>
            <a:ext cx="10515600" cy="1325563"/>
          </a:xfrm>
        </p:spPr>
        <p:txBody>
          <a:bodyPr/>
          <a:lstStyle/>
          <a:p>
            <a:r>
              <a:rPr lang="en-AU" dirty="0"/>
              <a:t>Spread of marks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9BE3452-B98D-8F66-5478-A2F7DA819DE0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58868806"/>
              </p:ext>
            </p:extLst>
          </p:nvPr>
        </p:nvGraphicFramePr>
        <p:xfrm>
          <a:off x="1049867" y="1825625"/>
          <a:ext cx="5778499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D4186FF-F85A-89A8-0D6F-72150AD46E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39000" y="1934633"/>
            <a:ext cx="4114800" cy="4242330"/>
          </a:xfrm>
        </p:spPr>
        <p:txBody>
          <a:bodyPr/>
          <a:lstStyle/>
          <a:p>
            <a:r>
              <a:rPr lang="en-US" dirty="0"/>
              <a:t>Pass mark set at 11/18 = 61% </a:t>
            </a:r>
          </a:p>
          <a:p>
            <a:r>
              <a:rPr lang="en-US" dirty="0"/>
              <a:t>42% pass </a:t>
            </a:r>
          </a:p>
          <a:p>
            <a:r>
              <a:rPr lang="en-US" dirty="0"/>
              <a:t>Most candidates did well on either spinal injuries section or the pregnancy section but not both 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FC4658-5654-994A-7EB9-324FDDBF6D55}"/>
              </a:ext>
            </a:extLst>
          </p:cNvPr>
          <p:cNvSpPr txBox="1"/>
          <p:nvPr/>
        </p:nvSpPr>
        <p:spPr>
          <a:xfrm>
            <a:off x="3035300" y="6127234"/>
            <a:ext cx="1062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Score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CE05AB-4390-9B19-0612-9409EB778840}"/>
              </a:ext>
            </a:extLst>
          </p:cNvPr>
          <p:cNvSpPr txBox="1"/>
          <p:nvPr/>
        </p:nvSpPr>
        <p:spPr>
          <a:xfrm>
            <a:off x="215900" y="3276600"/>
            <a:ext cx="8339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Number </a:t>
            </a:r>
          </a:p>
        </p:txBody>
      </p:sp>
    </p:spTree>
    <p:extLst>
      <p:ext uri="{BB962C8B-B14F-4D97-AF65-F5344CB8AC3E}">
        <p14:creationId xmlns:p14="http://schemas.microsoft.com/office/powerpoint/2010/main" val="128346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END </a:t>
            </a:r>
          </a:p>
        </p:txBody>
      </p:sp>
    </p:spTree>
    <p:extLst>
      <p:ext uri="{BB962C8B-B14F-4D97-AF65-F5344CB8AC3E}">
        <p14:creationId xmlns:p14="http://schemas.microsoft.com/office/powerpoint/2010/main" val="1414406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778</Words>
  <Application>Microsoft Office PowerPoint</Application>
  <PresentationFormat>Widescreen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Office Theme</vt:lpstr>
      <vt:lpstr>Monash 2023.2 </vt:lpstr>
      <vt:lpstr>You are working in a tertiary trauma center. You receive an ambulance pre-notification: A 29 year old female has fallen 2m off a ladder with suspected spinal cord injury. Her vital signs are normal</vt:lpstr>
      <vt:lpstr>PowerPoint Presentation</vt:lpstr>
      <vt:lpstr> Q2. In all blunt trauma patients apart from neurological deficits, list three (3) indications for thoracolumbar spine imaging. (3 marks)  </vt:lpstr>
      <vt:lpstr> On arrival, you discover the patient is 26 weeks pregnant.   Q3. List three (3) positive clinical signs of placental abruption. (3 marks)  </vt:lpstr>
      <vt:lpstr> Your registrar would like to perform an ultrasound to assess for foetal wellbeing. In pregnant trauma, list three (3) limitations of using ultrasound to assess foetal wellbeing. (3 marks)  </vt:lpstr>
      <vt:lpstr>  The foetal HR is 160BPM with movement on the ultrasound  Q5. In addition to a standard trauma panel, list three (3) tests or investigations specific to pregnant trauma patients that you would consider. (3 marks) </vt:lpstr>
      <vt:lpstr>Spread of marks </vt:lpstr>
      <vt:lpstr>PowerPoint Presentation</vt:lpstr>
    </vt:vector>
  </TitlesOfParts>
  <Company>St John of God Health Care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Monash 2023.2</dc:title>
  <dc:creator>Vanessa Phua (Geelong)</dc:creator>
  <cp:lastModifiedBy>Vanessa Phua</cp:lastModifiedBy>
  <cp:revision>8</cp:revision>
  <dcterms:created xsi:type="dcterms:W3CDTF">2023-09-09T23:56:55Z</dcterms:created>
  <dcterms:modified xsi:type="dcterms:W3CDTF">2023-09-11T09:40:07Z</dcterms:modified>
</cp:coreProperties>
</file>