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6" r:id="rId3"/>
    <p:sldId id="267" r:id="rId4"/>
    <p:sldId id="268" r:id="rId5"/>
    <p:sldId id="269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AF2A4-6D9D-2E43-B503-B8B439C23E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7CE570-6FFA-9C46-98F0-AB68D24AE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5A8BA-A644-0040-8CD4-CF6D75911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619A-EC6A-BD49-AC1E-53079DB5BC41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440D9-91B4-0F4A-BF9A-029E87049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3DE5D-E119-CC41-BCC3-DC71EE1C0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D44-F776-A441-803F-8C3255E8A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84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97061-9F79-C147-AC1C-9ACD9C64E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D01917-0B52-4145-9D0C-02BBB3918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AAC4C-3BC5-B64E-86A0-070F360DB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619A-EC6A-BD49-AC1E-53079DB5BC41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168A9-EDB3-774E-AAE6-F48D8C395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C082D-6069-5343-BE0C-9DDA9BA41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D44-F776-A441-803F-8C3255E8A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4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8E679B-22A1-CD40-BDE1-E715198B93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EBA0B4-7C6B-7843-BDDE-2779E15AA1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B4E83-DA85-0F42-8AD1-E6075E3CC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619A-EC6A-BD49-AC1E-53079DB5BC41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C7E1B-BB00-5446-96D5-FE47B014B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2D527-47B6-B047-8737-EE7D0D169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D44-F776-A441-803F-8C3255E8A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2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719A1-078B-8148-B32F-7A1A106C5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5A991-5473-3B4B-91D5-2CFA8D67B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1E0C2-FC64-2F48-88E6-C9EE65C55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619A-EC6A-BD49-AC1E-53079DB5BC41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26CA4-C85E-854B-87C4-AB0277750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45C1F-95FF-5449-9C49-23C3B1900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D44-F776-A441-803F-8C3255E8A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2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65FFD-41A5-AC4C-A713-E115FDCAD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059FC-5BE4-B24A-99E7-72214123C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8FCF2-74B7-9C43-912F-F7BA8EA0F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619A-EC6A-BD49-AC1E-53079DB5BC41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359E4-9E45-954B-B139-A81FF646E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B0C3D-64D2-F444-BFE2-218DCCBC3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D44-F776-A441-803F-8C3255E8A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1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A0851-5E47-ED4E-959D-E4FC2AC06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543C3-122C-0E4F-9FEF-2DF1A89600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0E2755-E9CD-1C4C-AA81-944908565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8FC331-6C66-6248-ACED-C7C7EF1B2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619A-EC6A-BD49-AC1E-53079DB5BC41}" type="datetimeFigureOut">
              <a:rPr lang="en-US" smtClean="0"/>
              <a:t>10/2/19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0A1042-E4AE-6543-BE80-42B6E68E7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006960-D4FB-564B-817B-C211640BD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D44-F776-A441-803F-8C3255E8A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9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475A0-773F-A043-AB00-E6FC25134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EF284-3BF3-1B42-8B6A-6C5D9D5B1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CE2066-CBBB-2249-98D4-3304646252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8BD5B0-20A6-BB45-92CB-9FC0136E36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5CF4A7-F011-9344-B974-96F2C10609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39CB43-B2CC-8F43-8011-7F7B023FF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619A-EC6A-BD49-AC1E-53079DB5BC41}" type="datetimeFigureOut">
              <a:rPr lang="en-US" smtClean="0"/>
              <a:t>10/2/19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7734E6-8EA7-A044-A6D2-4E8501E72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653414-1A8C-054B-867D-1054182FA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D44-F776-A441-803F-8C3255E8A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1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3E818-BA7C-434D-AFEF-549CDB5A0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46F603-5913-1F44-8434-C20DBE561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619A-EC6A-BD49-AC1E-53079DB5BC41}" type="datetimeFigureOut">
              <a:rPr lang="en-US" smtClean="0"/>
              <a:t>10/2/19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FFC5AC-5F8B-2147-93A0-CEA535D57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702E11-6315-BE46-B7F7-C8F203A89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D44-F776-A441-803F-8C3255E8A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0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4DF37C-F94A-7742-A31F-C921C5C3F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619A-EC6A-BD49-AC1E-53079DB5BC41}" type="datetimeFigureOut">
              <a:rPr lang="en-US" smtClean="0"/>
              <a:t>10/2/19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45A005-3DD8-C84C-98C6-A36B62DAA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8F684-7E48-B54F-AB4E-5559218D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D44-F776-A441-803F-8C3255E8A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83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4DAF5-74CF-0045-BFF6-549005F61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2405C-D184-E64A-A7FD-A316C7CBF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DA16E5-962F-624A-A0EC-2AF2DE21D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1BBE3D-A15E-DD40-AD2B-FE2CA8C0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619A-EC6A-BD49-AC1E-53079DB5BC41}" type="datetimeFigureOut">
              <a:rPr lang="en-US" smtClean="0"/>
              <a:t>10/2/19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CAE498-11AA-E74A-8809-BE9E74F30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064015-4AB3-BB48-BB43-91F5837EC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D44-F776-A441-803F-8C3255E8A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9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4772A-7455-D947-915D-FBB0F06F6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10CC7B-0468-DE4C-A818-FBC1A4B885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EB3E85-12CD-CA40-A2B9-95BECC4A6C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61118A-CE52-5042-966F-CE1171886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619A-EC6A-BD49-AC1E-53079DB5BC41}" type="datetimeFigureOut">
              <a:rPr lang="en-US" smtClean="0"/>
              <a:t>10/2/19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7EC934-2209-7641-9F81-3ACF06CF7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B1B15-B009-A642-BAEE-1095DC409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D44-F776-A441-803F-8C3255E8A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2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CB6940-0F74-F845-B785-51E3FDD7A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9ACCA9-D73D-E447-B888-1E7465277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C7F6A-F625-5441-AC42-468ACCA9D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0619A-EC6A-BD49-AC1E-53079DB5BC41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5350C-18A8-5346-8377-378AFA69E1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0578E-8EC5-DA41-A02A-F79F11C891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81D44-F776-A441-803F-8C3255E8A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27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7FEBD-1A8F-6C47-8AFD-00D003FC0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SAQ 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724B6-E246-0B45-BDCE-A9717F27F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0428"/>
            <a:ext cx="10515600" cy="4726535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A 36 year old elite athlete presents after completion of a half marathon. He struggled to finish the race and collapsed soon after crossing the finishing line. The ambient temperature is 36 degrees.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On arrival his vital signs include:</a:t>
            </a:r>
          </a:p>
          <a:p>
            <a:pPr marL="0" indent="0">
              <a:buNone/>
            </a:pPr>
            <a:r>
              <a:rPr lang="en-AU" dirty="0"/>
              <a:t>GCS 12 (E3 V4 M5) </a:t>
            </a:r>
          </a:p>
          <a:p>
            <a:pPr marL="0" indent="0">
              <a:buNone/>
            </a:pPr>
            <a:r>
              <a:rPr lang="en-AU" dirty="0"/>
              <a:t>HR 130 </a:t>
            </a:r>
          </a:p>
          <a:p>
            <a:pPr marL="0" indent="0">
              <a:buNone/>
            </a:pPr>
            <a:r>
              <a:rPr lang="en-AU" dirty="0"/>
              <a:t>BP 85/50 </a:t>
            </a:r>
          </a:p>
          <a:p>
            <a:pPr marL="0" indent="0">
              <a:buNone/>
            </a:pPr>
            <a:r>
              <a:rPr lang="en-AU" dirty="0"/>
              <a:t>Temp 40.7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184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23844-E621-8545-A354-E66C125EA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137"/>
          </a:xfrm>
        </p:spPr>
        <p:txBody>
          <a:bodyPr>
            <a:normAutofit fontScale="90000"/>
          </a:bodyPr>
          <a:lstStyle/>
          <a:p>
            <a:r>
              <a:rPr lang="en-AU" dirty="0"/>
              <a:t>	</a:t>
            </a:r>
            <a:br>
              <a:rPr lang="en-AU" dirty="0"/>
            </a:br>
            <a:r>
              <a:rPr lang="en-AU" sz="3100" dirty="0"/>
              <a:t>Complete the following table regarding causes of hyperthermia by providing 2 examples for each type listed. (6 marks)</a:t>
            </a:r>
            <a:br>
              <a:rPr lang="en-AU" dirty="0"/>
            </a:br>
            <a:endParaRPr lang="en-US" sz="1800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60D0A76-64EE-FC48-883E-27C961AFC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465867" y="-260205"/>
            <a:ext cx="21609710" cy="99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241A09-A275-A148-8B88-ADA5031DB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0487"/>
            <a:ext cx="10515600" cy="5324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Excessive heat production</a:t>
            </a:r>
          </a:p>
          <a:p>
            <a:pPr marL="0" indent="0">
              <a:buNone/>
            </a:pPr>
            <a:r>
              <a:rPr lang="en-US" sz="2000" dirty="0"/>
              <a:t>	exertional/MH/NMS/thyrotoxicosis/</a:t>
            </a:r>
            <a:r>
              <a:rPr lang="en-US" sz="2000" dirty="0" err="1"/>
              <a:t>phaeochromocytoma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    drugs (sympathomimetic/serotonergic) seizures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Diminished heat dissipation</a:t>
            </a:r>
          </a:p>
          <a:p>
            <a:pPr marL="0" indent="0">
              <a:buNone/>
            </a:pPr>
            <a:r>
              <a:rPr lang="en-US" sz="2000" dirty="0"/>
              <a:t>	heat stroke /dehydration/autonomic dysfunction/NMS/</a:t>
            </a:r>
          </a:p>
          <a:p>
            <a:pPr marL="0" indent="0">
              <a:buNone/>
            </a:pPr>
            <a:r>
              <a:rPr lang="en-US" sz="2000" dirty="0"/>
              <a:t>	anticholinergic toxicity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Hypothalamic dysfunction</a:t>
            </a:r>
          </a:p>
          <a:p>
            <a:pPr marL="0" indent="0">
              <a:buNone/>
            </a:pPr>
            <a:r>
              <a:rPr lang="en-US" sz="2000" dirty="0"/>
              <a:t>	CVA/</a:t>
            </a:r>
            <a:r>
              <a:rPr lang="en-US" sz="2000" dirty="0" err="1"/>
              <a:t>emcephalitis</a:t>
            </a:r>
            <a:r>
              <a:rPr lang="en-US" sz="2000" dirty="0"/>
              <a:t>/Trauma/NMS/</a:t>
            </a:r>
            <a:r>
              <a:rPr lang="en-US" sz="2000" dirty="0" err="1"/>
              <a:t>Gramulomatous</a:t>
            </a:r>
            <a:r>
              <a:rPr lang="en-US" sz="2000" dirty="0"/>
              <a:t> diseases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Uncontrolled hyperthermia differs from fever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	-body temp is elevated above the thermoregulatory set point</a:t>
            </a:r>
          </a:p>
        </p:txBody>
      </p:sp>
    </p:spTree>
    <p:extLst>
      <p:ext uri="{BB962C8B-B14F-4D97-AF65-F5344CB8AC3E}">
        <p14:creationId xmlns:p14="http://schemas.microsoft.com/office/powerpoint/2010/main" val="5086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CEC58-7EFF-9443-B836-A5B9C1105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 </a:t>
            </a:r>
            <a:br>
              <a:rPr lang="en-AU" dirty="0"/>
            </a:br>
            <a:r>
              <a:rPr lang="en-AU" sz="3100" dirty="0">
                <a:solidFill>
                  <a:srgbClr val="FF0000"/>
                </a:solidFill>
              </a:rPr>
              <a:t>Besides information already provided </a:t>
            </a:r>
            <a:r>
              <a:rPr lang="en-AU" sz="3100" dirty="0"/>
              <a:t>List two (2) predisposing factors for Heat stroke in this patient (2 marks)</a:t>
            </a:r>
            <a:br>
              <a:rPr lang="en-AU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9AF64-53BE-8A4A-B89B-D54B64E6F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48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Demographics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>
                <a:solidFill>
                  <a:srgbClr val="FF0000"/>
                </a:solidFill>
              </a:rPr>
              <a:t>Age(extremes of age)Athletes</a:t>
            </a:r>
          </a:p>
          <a:p>
            <a:pPr marL="0" indent="0">
              <a:buNone/>
            </a:pPr>
            <a:r>
              <a:rPr lang="en-US" dirty="0"/>
              <a:t>Environmental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>
                <a:solidFill>
                  <a:srgbClr val="FF0000"/>
                </a:solidFill>
              </a:rPr>
              <a:t>high ambient temp</a:t>
            </a:r>
            <a:r>
              <a:rPr lang="en-US" sz="2000" dirty="0"/>
              <a:t>/humidity/heat waves/poor ventilation</a:t>
            </a:r>
          </a:p>
          <a:p>
            <a:pPr marL="0" indent="0">
              <a:buNone/>
            </a:pPr>
            <a:r>
              <a:rPr lang="en-US" dirty="0" err="1"/>
              <a:t>Behaviour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/>
              <a:t>lack of acclimatization/salt &amp; water deprivation</a:t>
            </a:r>
          </a:p>
          <a:p>
            <a:pPr marL="0" indent="0">
              <a:buNone/>
            </a:pPr>
            <a:r>
              <a:rPr lang="en-US" dirty="0"/>
              <a:t>Underlying conditions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200" dirty="0"/>
              <a:t>dermatologic/psychiatric/chronic diseases</a:t>
            </a:r>
          </a:p>
          <a:p>
            <a:pPr marL="0" indent="0">
              <a:buNone/>
            </a:pPr>
            <a:r>
              <a:rPr lang="en-US" dirty="0"/>
              <a:t>Drugs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/>
              <a:t>anticholinergics/neuropsychiatric/sympathomimetic/diuretics/cardiac 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B050"/>
                </a:solidFill>
              </a:rPr>
              <a:t>These are all the predisposing categories but those highlighted red already provided in stem so no mark if listed</a:t>
            </a:r>
          </a:p>
        </p:txBody>
      </p:sp>
    </p:spTree>
    <p:extLst>
      <p:ext uri="{BB962C8B-B14F-4D97-AF65-F5344CB8AC3E}">
        <p14:creationId xmlns:p14="http://schemas.microsoft.com/office/powerpoint/2010/main" val="2832125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001A0-8B02-3C4F-AE5C-2ADF1DD65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 </a:t>
            </a:r>
            <a:br>
              <a:rPr lang="en-AU" dirty="0"/>
            </a:br>
            <a:r>
              <a:rPr lang="en-AU" sz="3100" dirty="0">
                <a:solidFill>
                  <a:srgbClr val="FF0000"/>
                </a:solidFill>
              </a:rPr>
              <a:t>List </a:t>
            </a:r>
            <a:r>
              <a:rPr lang="en-AU" sz="3100" dirty="0"/>
              <a:t>four (4) </a:t>
            </a:r>
            <a:r>
              <a:rPr lang="en-AU" sz="3100" dirty="0">
                <a:solidFill>
                  <a:srgbClr val="FF0000"/>
                </a:solidFill>
              </a:rPr>
              <a:t>cardinal clinical features </a:t>
            </a:r>
            <a:r>
              <a:rPr lang="en-AU" sz="3100" dirty="0"/>
              <a:t>(from different systems) that you would expect to find in this patient (4 marks)</a:t>
            </a:r>
            <a:br>
              <a:rPr lang="en-AU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EA0C3-C0B3-0D43-B4D3-34A57D04D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Neurological dysfunction</a:t>
            </a:r>
          </a:p>
          <a:p>
            <a:pPr lvl="1"/>
            <a:r>
              <a:rPr lang="en-US" dirty="0"/>
              <a:t>Confusion/ACS/seizure</a:t>
            </a:r>
          </a:p>
          <a:p>
            <a:r>
              <a:rPr lang="en-US" dirty="0"/>
              <a:t>Hyperthermia</a:t>
            </a:r>
          </a:p>
          <a:p>
            <a:pPr lvl="1"/>
            <a:r>
              <a:rPr lang="en-US" dirty="0"/>
              <a:t>T &gt; 40.??</a:t>
            </a:r>
          </a:p>
          <a:p>
            <a:r>
              <a:rPr lang="en-US" dirty="0"/>
              <a:t>Lack of sweating</a:t>
            </a:r>
          </a:p>
          <a:p>
            <a:pPr lvl="1"/>
            <a:r>
              <a:rPr lang="en-US" dirty="0" err="1"/>
              <a:t>esp</a:t>
            </a:r>
            <a:r>
              <a:rPr lang="en-US" dirty="0"/>
              <a:t> in exertion heat stroke</a:t>
            </a:r>
          </a:p>
          <a:p>
            <a:r>
              <a:rPr lang="en-US" dirty="0"/>
              <a:t>Vasodilatory shock</a:t>
            </a:r>
          </a:p>
          <a:p>
            <a:r>
              <a:rPr lang="en-US" dirty="0"/>
              <a:t>Complications</a:t>
            </a:r>
          </a:p>
          <a:p>
            <a:pPr lvl="1"/>
            <a:r>
              <a:rPr lang="en-US" dirty="0"/>
              <a:t>ATN/RF</a:t>
            </a:r>
          </a:p>
          <a:p>
            <a:pPr lvl="1"/>
            <a:r>
              <a:rPr lang="en-US" dirty="0"/>
              <a:t>Rhabdomyolysis</a:t>
            </a:r>
          </a:p>
          <a:p>
            <a:pPr lvl="1"/>
            <a:r>
              <a:rPr lang="en-US" dirty="0"/>
              <a:t>Electrolyte abnormalities (hyperglycemia/low phosphate/</a:t>
            </a:r>
            <a:r>
              <a:rPr lang="en-US" dirty="0" err="1"/>
              <a:t>hyperK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LFT/coagulation/leukocytosis/myoglobin</a:t>
            </a:r>
          </a:p>
        </p:txBody>
      </p:sp>
    </p:spTree>
    <p:extLst>
      <p:ext uri="{BB962C8B-B14F-4D97-AF65-F5344CB8AC3E}">
        <p14:creationId xmlns:p14="http://schemas.microsoft.com/office/powerpoint/2010/main" val="2457019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26CE2-E017-8444-80E8-897888B14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2800" dirty="0"/>
              <a:t> </a:t>
            </a:r>
            <a:br>
              <a:rPr lang="en-AU" sz="2800" dirty="0"/>
            </a:br>
            <a:r>
              <a:rPr lang="en-AU" sz="2800" dirty="0">
                <a:solidFill>
                  <a:srgbClr val="FF0000"/>
                </a:solidFill>
              </a:rPr>
              <a:t>State </a:t>
            </a:r>
            <a:r>
              <a:rPr lang="en-AU" sz="2800" dirty="0"/>
              <a:t>your six (6) ED </a:t>
            </a:r>
            <a:r>
              <a:rPr lang="en-AU" sz="2800" dirty="0">
                <a:solidFill>
                  <a:srgbClr val="FF0000"/>
                </a:solidFill>
              </a:rPr>
              <a:t>treatment</a:t>
            </a:r>
            <a:r>
              <a:rPr lang="en-AU" sz="2800" dirty="0"/>
              <a:t> priorities for this patient (6 marks)</a:t>
            </a:r>
            <a:r>
              <a:rPr lang="en-AU" sz="2800" dirty="0">
                <a:effectLst/>
              </a:rPr>
              <a:t> </a:t>
            </a:r>
            <a:br>
              <a:rPr lang="en-AU" sz="2800" dirty="0">
                <a:effectLst/>
              </a:rPr>
            </a:br>
            <a:br>
              <a:rPr lang="en-AU" sz="2800" dirty="0">
                <a:effectLst/>
              </a:rPr>
            </a:br>
            <a:r>
              <a:rPr lang="en-AU" sz="2800" dirty="0">
                <a:solidFill>
                  <a:srgbClr val="FF0000"/>
                </a:solidFill>
                <a:effectLst/>
              </a:rPr>
              <a:t>Heat stroke with T 40.7 BP 85/50 HR 130 GCS 12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21391-3D52-9046-B7C9-AC06C8C9A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Cooling </a:t>
            </a:r>
          </a:p>
          <a:p>
            <a:pPr marL="0" indent="0">
              <a:buNone/>
            </a:pPr>
            <a:r>
              <a:rPr lang="en-US" dirty="0"/>
              <a:t>1.external 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600" dirty="0"/>
              <a:t>remove clothing/fans/tepid spray/ice packs(axillae/groin) avoid shivering</a:t>
            </a:r>
          </a:p>
          <a:p>
            <a:pPr marL="0" indent="0">
              <a:buNone/>
            </a:pPr>
            <a:r>
              <a:rPr lang="en-US" dirty="0"/>
              <a:t>2. invasive with specified aim or end point </a:t>
            </a:r>
            <a:r>
              <a:rPr lang="en-US" sz="2000" dirty="0"/>
              <a:t>( </a:t>
            </a:r>
            <a:r>
              <a:rPr lang="en-US" sz="2000" dirty="0" err="1"/>
              <a:t>eg</a:t>
            </a:r>
            <a:r>
              <a:rPr lang="en-US" sz="2000" dirty="0"/>
              <a:t> temp 39)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600" dirty="0"/>
              <a:t>cool IV fluid/lavages/plan for ECMO</a:t>
            </a:r>
          </a:p>
          <a:p>
            <a:pPr marL="0" indent="0">
              <a:buNone/>
            </a:pPr>
            <a:r>
              <a:rPr lang="en-US" dirty="0"/>
              <a:t>3.</a:t>
            </a:r>
            <a:r>
              <a:rPr lang="en-US" dirty="0">
                <a:solidFill>
                  <a:srgbClr val="00B050"/>
                </a:solidFill>
              </a:rPr>
              <a:t>Resuscitation</a:t>
            </a:r>
            <a:r>
              <a:rPr lang="en-US" dirty="0"/>
              <a:t> &amp; ongoing fluids with estimated volume and endpoints (HR/BP)</a:t>
            </a:r>
          </a:p>
          <a:p>
            <a:pPr marL="0" indent="0">
              <a:buNone/>
            </a:pPr>
            <a:r>
              <a:rPr lang="en-US" dirty="0"/>
              <a:t>4.</a:t>
            </a:r>
            <a:r>
              <a:rPr lang="en-US" dirty="0">
                <a:solidFill>
                  <a:srgbClr val="002060"/>
                </a:solidFill>
              </a:rPr>
              <a:t>ETT</a:t>
            </a:r>
            <a:r>
              <a:rPr lang="en-US" dirty="0"/>
              <a:t>/sedation/paralysis with rationale for this </a:t>
            </a:r>
            <a:r>
              <a:rPr lang="en-US" dirty="0" err="1"/>
              <a:t>pt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600" dirty="0" err="1"/>
              <a:t>eg</a:t>
            </a:r>
            <a:r>
              <a:rPr lang="en-US" sz="2600" dirty="0"/>
              <a:t> aid temp control/prevent shivering-BZDs/worsening obtundation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Treat/prevent most likely complications</a:t>
            </a:r>
          </a:p>
          <a:p>
            <a:pPr marL="0" indent="0">
              <a:buNone/>
            </a:pPr>
            <a:r>
              <a:rPr lang="en-US" dirty="0"/>
              <a:t>5.Rhabdo/RF with U/O aim/</a:t>
            </a:r>
            <a:r>
              <a:rPr lang="en-US" dirty="0" err="1"/>
              <a:t>hr</a:t>
            </a:r>
            <a:r>
              <a:rPr lang="en-US" dirty="0"/>
              <a:t> </a:t>
            </a:r>
            <a:r>
              <a:rPr lang="en-US" dirty="0" err="1"/>
              <a:t>ie</a:t>
            </a:r>
            <a:r>
              <a:rPr lang="en-US" dirty="0"/>
              <a:t> 2-3mls/kg/</a:t>
            </a:r>
            <a:r>
              <a:rPr lang="en-US" dirty="0" err="1"/>
              <a:t>hr</a:t>
            </a:r>
            <a:r>
              <a:rPr lang="en-US" dirty="0"/>
              <a:t>/consider mannitol or frusemide infusion</a:t>
            </a:r>
          </a:p>
          <a:p>
            <a:pPr marL="0" indent="0">
              <a:buNone/>
            </a:pPr>
            <a:r>
              <a:rPr lang="en-US" dirty="0"/>
              <a:t>6.Electrolytes (</a:t>
            </a:r>
            <a:r>
              <a:rPr lang="en-US" dirty="0" err="1"/>
              <a:t>hypoNa</a:t>
            </a:r>
            <a:r>
              <a:rPr lang="en-US" dirty="0"/>
              <a:t>/</a:t>
            </a:r>
            <a:r>
              <a:rPr lang="en-US" dirty="0" err="1"/>
              <a:t>hyperK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Treatment of other complications also accepted but only if adequate cooling/ resus/ treatment of most likely complications already addressed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NB Disposition is NOT treatment </a:t>
            </a:r>
            <a:r>
              <a:rPr lang="en-US" dirty="0"/>
              <a:t> It is part of “Management” ( refer to ACEM glossary of terms)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3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F9892-D4C0-D347-B869-20A2E789E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themes for poorly scoring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42205-03A0-A54C-9478-8713B7400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answering the question </a:t>
            </a:r>
            <a:r>
              <a:rPr lang="en-US" dirty="0">
                <a:solidFill>
                  <a:srgbClr val="00B050"/>
                </a:solidFill>
              </a:rPr>
              <a:t>(you must be familiar with the ACEM glossary of terms)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Not being specific</a:t>
            </a:r>
          </a:p>
          <a:p>
            <a:endParaRPr lang="en-US" dirty="0"/>
          </a:p>
          <a:p>
            <a:r>
              <a:rPr lang="en-US" dirty="0"/>
              <a:t>Not providing aims or endpoints of specific treatment</a:t>
            </a:r>
          </a:p>
          <a:p>
            <a:endParaRPr lang="en-US" dirty="0"/>
          </a:p>
          <a:p>
            <a:r>
              <a:rPr lang="en-US" dirty="0"/>
              <a:t>Not demonstrating critical thinking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902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147</Words>
  <Application>Microsoft Macintosh PowerPoint</Application>
  <PresentationFormat>Widescreen</PresentationFormat>
  <Paragraphs>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SAQ 18</vt:lpstr>
      <vt:lpstr>  Complete the following table regarding causes of hyperthermia by providing 2 examples for each type listed. (6 marks) </vt:lpstr>
      <vt:lpstr>  Besides information already provided List two (2) predisposing factors for Heat stroke in this patient (2 marks) </vt:lpstr>
      <vt:lpstr>  List four (4) cardinal clinical features (from different systems) that you would expect to find in this patient (4 marks) </vt:lpstr>
      <vt:lpstr>  State your six (6) ED treatment priorities for this patient (6 marks)   Heat stroke with T 40.7 BP 85/50 HR 130 GCS 12</vt:lpstr>
      <vt:lpstr>General themes for poorly scoring answers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SAQ 18</dc:title>
  <dc:creator>Fergus Kerr</dc:creator>
  <cp:lastModifiedBy>Fergus Kerr</cp:lastModifiedBy>
  <cp:revision>11</cp:revision>
  <dcterms:created xsi:type="dcterms:W3CDTF">2019-10-01T00:02:25Z</dcterms:created>
  <dcterms:modified xsi:type="dcterms:W3CDTF">2019-10-02T04:04:11Z</dcterms:modified>
</cp:coreProperties>
</file>