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4"/>
  </p:notesMasterIdLst>
  <p:sldIdLst>
    <p:sldId id="256" r:id="rId2"/>
    <p:sldId id="272" r:id="rId3"/>
    <p:sldId id="260" r:id="rId4"/>
    <p:sldId id="263" r:id="rId5"/>
    <p:sldId id="264" r:id="rId6"/>
    <p:sldId id="274" r:id="rId7"/>
    <p:sldId id="257" r:id="rId8"/>
    <p:sldId id="275" r:id="rId9"/>
    <p:sldId id="276" r:id="rId10"/>
    <p:sldId id="277" r:id="rId11"/>
    <p:sldId id="259" r:id="rId12"/>
    <p:sldId id="282" r:id="rId13"/>
    <p:sldId id="286" r:id="rId14"/>
    <p:sldId id="287" r:id="rId15"/>
    <p:sldId id="289" r:id="rId16"/>
    <p:sldId id="271" r:id="rId17"/>
    <p:sldId id="278" r:id="rId18"/>
    <p:sldId id="279" r:id="rId19"/>
    <p:sldId id="292" r:id="rId20"/>
    <p:sldId id="281" r:id="rId21"/>
    <p:sldId id="280" r:id="rId22"/>
    <p:sldId id="293" r:id="rId23"/>
    <p:sldId id="267" r:id="rId24"/>
    <p:sldId id="268" r:id="rId25"/>
    <p:sldId id="288" r:id="rId26"/>
    <p:sldId id="290" r:id="rId27"/>
    <p:sldId id="270" r:id="rId28"/>
    <p:sldId id="295" r:id="rId29"/>
    <p:sldId id="266" r:id="rId30"/>
    <p:sldId id="298" r:id="rId31"/>
    <p:sldId id="296" r:id="rId32"/>
    <p:sldId id="297" r:id="rId33"/>
    <p:sldId id="265" r:id="rId34"/>
    <p:sldId id="294" r:id="rId35"/>
    <p:sldId id="261" r:id="rId36"/>
    <p:sldId id="262" r:id="rId37"/>
    <p:sldId id="283" r:id="rId38"/>
    <p:sldId id="291" r:id="rId39"/>
    <p:sldId id="284" r:id="rId40"/>
    <p:sldId id="285" r:id="rId41"/>
    <p:sldId id="269"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13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848" y="4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96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8011B2-6FBE-A04A-906A-909546A6237B}" type="datetimeFigureOut">
              <a:rPr lang="en-US" smtClean="0"/>
              <a:t>21/08/13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A2C41-8C71-6940-AF35-A507FF30DE6F}" type="slidenum">
              <a:rPr lang="en-US" smtClean="0"/>
              <a:t>‹#›</a:t>
            </a:fld>
            <a:endParaRPr lang="en-US"/>
          </a:p>
        </p:txBody>
      </p:sp>
    </p:spTree>
    <p:extLst>
      <p:ext uri="{BB962C8B-B14F-4D97-AF65-F5344CB8AC3E}">
        <p14:creationId xmlns:p14="http://schemas.microsoft.com/office/powerpoint/2010/main" val="54883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legal-dictionary.thefreedictionary.com/Battery"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face ethical and legal issues every day in our clinical practice.</a:t>
            </a:r>
          </a:p>
          <a:p>
            <a:r>
              <a:rPr lang="en-US" dirty="0" smtClean="0"/>
              <a:t>Mostly unconscious</a:t>
            </a:r>
          </a:p>
          <a:p>
            <a:r>
              <a:rPr lang="en-US" dirty="0" smtClean="0"/>
              <a:t>“Good medicine” – likely we are acting morally and within the law</a:t>
            </a:r>
          </a:p>
          <a:p>
            <a:r>
              <a:rPr lang="en-US" dirty="0" smtClean="0"/>
              <a:t>However  - sometimes more complex issues arise and its our responsibility to be aware of the laws that affect our practice.</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1</a:t>
            </a:fld>
            <a:endParaRPr lang="en-US"/>
          </a:p>
        </p:txBody>
      </p:sp>
    </p:spTree>
    <p:extLst>
      <p:ext uri="{BB962C8B-B14F-4D97-AF65-F5344CB8AC3E}">
        <p14:creationId xmlns:p14="http://schemas.microsoft.com/office/powerpoint/2010/main" val="389308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part – patient consented to treatment –</a:t>
            </a:r>
            <a:r>
              <a:rPr lang="en-US" baseline="0" dirty="0" smtClean="0"/>
              <a:t> not assault</a:t>
            </a:r>
          </a:p>
          <a:p>
            <a:r>
              <a:rPr lang="en-US" baseline="0" dirty="0" smtClean="0"/>
              <a:t>second part – prevent a claim that they negligently failed to inform the patient = INFORMED CONSENT</a:t>
            </a:r>
          </a:p>
          <a:p>
            <a:endParaRPr lang="en-US" baseline="0" dirty="0" smtClean="0"/>
          </a:p>
          <a:p>
            <a:r>
              <a:rPr lang="en-US" baseline="0" dirty="0" smtClean="0"/>
              <a:t>No legal requirement to mention absolutely every risk</a:t>
            </a:r>
          </a:p>
          <a:p>
            <a:r>
              <a:rPr lang="en-US" baseline="0" dirty="0" smtClean="0"/>
              <a:t>But the tested law focuses on the NEEDS OF THE PATIENT, not the usual practices of the medical professional. A material risk to the </a:t>
            </a:r>
            <a:r>
              <a:rPr lang="en-US" baseline="0" dirty="0" err="1" smtClean="0"/>
              <a:t>pt</a:t>
            </a:r>
            <a:r>
              <a:rPr lang="en-US" baseline="0" dirty="0" smtClean="0"/>
              <a:t> may be immaterial to the doctor.</a:t>
            </a:r>
          </a:p>
          <a:p>
            <a:r>
              <a:rPr lang="en-US" baseline="0" dirty="0" smtClean="0"/>
              <a:t>----- Meeting Notes (21/08/13 14:21) -----</a:t>
            </a:r>
          </a:p>
          <a:p>
            <a:r>
              <a:rPr lang="en-US" baseline="0" dirty="0" smtClean="0"/>
              <a:t>Whitaker - 40 yr , almost blind in R eye.</a:t>
            </a:r>
          </a:p>
          <a:p>
            <a:r>
              <a:rPr lang="en-US" baseline="0" dirty="0" smtClean="0"/>
              <a:t>Rogers - eye surgeon - operated on R eye</a:t>
            </a:r>
          </a:p>
          <a:p>
            <a:r>
              <a:rPr lang="en-US" baseline="0" dirty="0" smtClean="0"/>
              <a:t>Sympathetic ophthalmia in L eye - lost sight.</a:t>
            </a:r>
          </a:p>
          <a:p>
            <a:r>
              <a:rPr lang="en-US" baseline="0" dirty="0" smtClean="0"/>
              <a:t>She sued alleging failure to warn of risk of symp oph</a:t>
            </a:r>
          </a:p>
          <a:p>
            <a:r>
              <a:rPr lang="en-US" baseline="0" dirty="0" smtClean="0"/>
              <a:t>1 in 14000. acting in accordance with peers</a:t>
            </a:r>
          </a:p>
          <a:p>
            <a:r>
              <a:rPr lang="en-US" baseline="0" dirty="0" smtClean="0"/>
              <a:t>High Court</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16</a:t>
            </a:fld>
            <a:endParaRPr lang="en-US"/>
          </a:p>
        </p:txBody>
      </p:sp>
    </p:spTree>
    <p:extLst>
      <p:ext uri="{BB962C8B-B14F-4D97-AF65-F5344CB8AC3E}">
        <p14:creationId xmlns:p14="http://schemas.microsoft.com/office/powerpoint/2010/main" val="541667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published 1993</a:t>
            </a:r>
          </a:p>
          <a:p>
            <a:r>
              <a:rPr lang="en-US" dirty="0" smtClean="0"/>
              <a:t>Updated</a:t>
            </a:r>
            <a:r>
              <a:rPr lang="en-US" baseline="0" dirty="0" smtClean="0"/>
              <a:t> 2004</a:t>
            </a:r>
          </a:p>
          <a:p>
            <a:r>
              <a:rPr lang="en-US" baseline="0" dirty="0" smtClean="0"/>
              <a:t>Guidelines designed to enhance </a:t>
            </a:r>
            <a:r>
              <a:rPr lang="en-US" baseline="0" dirty="0" err="1" smtClean="0"/>
              <a:t>dr-pt</a:t>
            </a:r>
            <a:r>
              <a:rPr lang="en-US" baseline="0" dirty="0" smtClean="0"/>
              <a:t> communication</a:t>
            </a:r>
          </a:p>
          <a:p>
            <a:r>
              <a:rPr lang="en-US" baseline="0" dirty="0" smtClean="0"/>
              <a:t>includes the type of information that </a:t>
            </a:r>
            <a:r>
              <a:rPr lang="en-US" baseline="0" dirty="0" err="1" smtClean="0"/>
              <a:t>sould</a:t>
            </a:r>
            <a:r>
              <a:rPr lang="en-US" baseline="0" dirty="0" smtClean="0"/>
              <a:t> be given</a:t>
            </a:r>
          </a:p>
          <a:p>
            <a:r>
              <a:rPr lang="en-US" baseline="0" dirty="0" smtClean="0"/>
              <a:t>Not legally binding</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17</a:t>
            </a:fld>
            <a:endParaRPr lang="en-US"/>
          </a:p>
        </p:txBody>
      </p:sp>
    </p:spTree>
    <p:extLst>
      <p:ext uri="{BB962C8B-B14F-4D97-AF65-F5344CB8AC3E}">
        <p14:creationId xmlns:p14="http://schemas.microsoft.com/office/powerpoint/2010/main" val="200440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they can appreciate the consequences of their</a:t>
            </a:r>
            <a:r>
              <a:rPr lang="en-US" baseline="0" dirty="0" smtClean="0"/>
              <a:t> decision, and exercise the </a:t>
            </a:r>
            <a:r>
              <a:rPr lang="en-US" baseline="0" dirty="0" err="1" smtClean="0"/>
              <a:t>judgement</a:t>
            </a:r>
            <a:r>
              <a:rPr lang="en-US" baseline="0" dirty="0" smtClean="0"/>
              <a:t> of an adult - competent</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24</a:t>
            </a:fld>
            <a:endParaRPr lang="en-US"/>
          </a:p>
        </p:txBody>
      </p:sp>
    </p:spTree>
    <p:extLst>
      <p:ext uri="{BB962C8B-B14F-4D97-AF65-F5344CB8AC3E}">
        <p14:creationId xmlns:p14="http://schemas.microsoft.com/office/powerpoint/2010/main" val="868402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NSW and SA – legislation – NSW 14, SA 16</a:t>
            </a:r>
          </a:p>
          <a:p>
            <a:r>
              <a:rPr lang="en-US" dirty="0" smtClean="0"/>
              <a:t>If the child demonstrates </a:t>
            </a:r>
            <a:r>
              <a:rPr lang="en-US" dirty="0" err="1" smtClean="0"/>
              <a:t>Gillick</a:t>
            </a:r>
            <a:r>
              <a:rPr lang="en-US" baseline="0" dirty="0" smtClean="0"/>
              <a:t> competence – parental power ceases</a:t>
            </a:r>
          </a:p>
          <a:p>
            <a:r>
              <a:rPr lang="en-US" baseline="0" dirty="0" smtClean="0"/>
              <a:t>Conversely – if child not competent – parental consent stands until age 18.</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25</a:t>
            </a:fld>
            <a:endParaRPr lang="en-US"/>
          </a:p>
        </p:txBody>
      </p:sp>
    </p:spTree>
    <p:extLst>
      <p:ext uri="{BB962C8B-B14F-4D97-AF65-F5344CB8AC3E}">
        <p14:creationId xmlns:p14="http://schemas.microsoft.com/office/powerpoint/2010/main" val="33810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M, JW – ALL, needed life saving blood transfusion – court ordered treatment to go ahead</a:t>
            </a:r>
          </a:p>
          <a:p>
            <a:endParaRPr lang="en-US" dirty="0" smtClean="0"/>
          </a:p>
          <a:p>
            <a:r>
              <a:rPr lang="en-US" dirty="0" smtClean="0"/>
              <a:t>11 </a:t>
            </a:r>
            <a:r>
              <a:rPr lang="en-US" dirty="0" err="1" smtClean="0"/>
              <a:t>yr</a:t>
            </a:r>
            <a:r>
              <a:rPr lang="en-US" dirty="0" smtClean="0"/>
              <a:t> F – needs chemo – parents want</a:t>
            </a:r>
            <a:r>
              <a:rPr lang="en-US" baseline="0" dirty="0" smtClean="0"/>
              <a:t> to give herbal remedy – court order</a:t>
            </a:r>
            <a:r>
              <a:rPr lang="en-US" dirty="0" smtClean="0"/>
              <a:t> </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26</a:t>
            </a:fld>
            <a:endParaRPr lang="en-US"/>
          </a:p>
        </p:txBody>
      </p:sp>
    </p:spTree>
    <p:extLst>
      <p:ext uri="{BB962C8B-B14F-4D97-AF65-F5344CB8AC3E}">
        <p14:creationId xmlns:p14="http://schemas.microsoft.com/office/powerpoint/2010/main" val="399328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a:t>
            </a:r>
            <a:r>
              <a:rPr lang="en-US" sz="1200" i="1" kern="1200" dirty="0" smtClean="0">
                <a:solidFill>
                  <a:schemeClr val="tx1"/>
                </a:solidFill>
                <a:latin typeface="+mn-lt"/>
                <a:ea typeface="+mn-ea"/>
                <a:cs typeface="+mn-cs"/>
              </a:rPr>
              <a:t>Re C (Adult: Refusal of Treatment)</a:t>
            </a:r>
            <a:r>
              <a:rPr lang="en-US" sz="1200" i="0" kern="1200" dirty="0" smtClean="0">
                <a:solidFill>
                  <a:schemeClr val="tx1"/>
                </a:solidFill>
                <a:latin typeface="+mn-lt"/>
                <a:ea typeface="+mn-ea"/>
                <a:cs typeface="+mn-cs"/>
              </a:rPr>
              <a:t> (1994) 1 WLR 290, a patient diagnosed as a chronic, paranoid schizophrenic refused to allow his gangrenous foot to be amputated. This was permitted because his general capacity showed him capable of understanding the nature, purpose and effect of the life-saving treatment</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34</a:t>
            </a:fld>
            <a:endParaRPr lang="en-US"/>
          </a:p>
        </p:txBody>
      </p:sp>
    </p:spTree>
    <p:extLst>
      <p:ext uri="{BB962C8B-B14F-4D97-AF65-F5344CB8AC3E}">
        <p14:creationId xmlns:p14="http://schemas.microsoft.com/office/powerpoint/2010/main" val="2833615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Careful consideration before doing this especially if</a:t>
            </a:r>
            <a:r>
              <a:rPr lang="en-US" baseline="0" dirty="0" smtClean="0"/>
              <a:t> a short illness that is not demonstrable on the day of the exam</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37</a:t>
            </a:fld>
            <a:endParaRPr lang="en-US"/>
          </a:p>
        </p:txBody>
      </p:sp>
    </p:spTree>
    <p:extLst>
      <p:ext uri="{BB962C8B-B14F-4D97-AF65-F5344CB8AC3E}">
        <p14:creationId xmlns:p14="http://schemas.microsoft.com/office/powerpoint/2010/main" val="47705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expected of </a:t>
            </a:r>
            <a:r>
              <a:rPr lang="en-US" dirty="0" err="1" smtClean="0"/>
              <a:t>drs</a:t>
            </a:r>
            <a:r>
              <a:rPr lang="en-US" dirty="0" smtClean="0"/>
              <a:t> that are registered to practice I </a:t>
            </a:r>
            <a:r>
              <a:rPr lang="en-US" dirty="0" err="1" smtClean="0"/>
              <a:t>aust</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5</a:t>
            </a:fld>
            <a:endParaRPr lang="en-US"/>
          </a:p>
        </p:txBody>
      </p:sp>
    </p:spTree>
    <p:extLst>
      <p:ext uri="{BB962C8B-B14F-4D97-AF65-F5344CB8AC3E}">
        <p14:creationId xmlns:p14="http://schemas.microsoft.com/office/powerpoint/2010/main" val="209656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associate</a:t>
            </a:r>
            <a:r>
              <a:rPr lang="en-US" baseline="0" dirty="0" smtClean="0"/>
              <a:t> consent with major procedures but includes even minor treatment</a:t>
            </a:r>
          </a:p>
          <a:p>
            <a:r>
              <a:rPr lang="en-US" sz="1200" i="1" kern="1200" dirty="0" smtClean="0">
                <a:solidFill>
                  <a:schemeClr val="tx1"/>
                </a:solidFill>
                <a:latin typeface="+mn-lt"/>
                <a:ea typeface="+mn-ea"/>
                <a:cs typeface="+mn-cs"/>
              </a:rPr>
              <a:t>Assault is an act that creates an apprehension in another of an imminent, harmful, or offensive contact. The act consists of a threat of harm accompanied by an apparent, present ability to carry out the threat.</a:t>
            </a:r>
            <a:r>
              <a:rPr lang="en-US" sz="1200" i="0" kern="1200" dirty="0" smtClean="0">
                <a:solidFill>
                  <a:schemeClr val="tx1"/>
                </a:solidFill>
                <a:latin typeface="+mn-lt"/>
                <a:ea typeface="+mn-ea"/>
                <a:cs typeface="+mn-cs"/>
              </a:rPr>
              <a:t> </a:t>
            </a:r>
            <a:r>
              <a:rPr lang="en-US" sz="1200" i="0" u="sng" kern="1200" dirty="0" smtClean="0">
                <a:solidFill>
                  <a:schemeClr val="tx1"/>
                </a:solidFill>
                <a:latin typeface="+mn-lt"/>
                <a:ea typeface="+mn-ea"/>
                <a:cs typeface="+mn-cs"/>
                <a:hlinkClick r:id="rId3"/>
              </a:rPr>
              <a:t>Battery </a:t>
            </a:r>
            <a:r>
              <a:rPr lang="en-US" sz="1200" i="1" u="sng" kern="1200" dirty="0" smtClean="0">
                <a:solidFill>
                  <a:schemeClr val="tx1"/>
                </a:solidFill>
                <a:latin typeface="+mn-lt"/>
                <a:ea typeface="+mn-ea"/>
                <a:cs typeface="+mn-cs"/>
                <a:hlinkClick r:id="rId3"/>
              </a:rPr>
              <a:t>is a harmful or offensive touching of another.</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7</a:t>
            </a:fld>
            <a:endParaRPr lang="en-US"/>
          </a:p>
        </p:txBody>
      </p:sp>
    </p:spTree>
    <p:extLst>
      <p:ext uri="{BB962C8B-B14F-4D97-AF65-F5344CB8AC3E}">
        <p14:creationId xmlns:p14="http://schemas.microsoft.com/office/powerpoint/2010/main" val="62377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Canada, </a:t>
            </a:r>
            <a:r>
              <a:rPr lang="en-US" dirty="0" err="1" smtClean="0"/>
              <a:t>jehovah’s</a:t>
            </a:r>
            <a:r>
              <a:rPr lang="en-US" dirty="0" smtClean="0"/>
              <a:t> witness – advance directive to refuse blood products</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8</a:t>
            </a:fld>
            <a:endParaRPr lang="en-US"/>
          </a:p>
        </p:txBody>
      </p:sp>
    </p:spTree>
    <p:extLst>
      <p:ext uri="{BB962C8B-B14F-4D97-AF65-F5344CB8AC3E}">
        <p14:creationId xmlns:p14="http://schemas.microsoft.com/office/powerpoint/2010/main" val="371935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Implied by patient’s </a:t>
            </a:r>
            <a:r>
              <a:rPr lang="en-US" dirty="0" err="1" smtClean="0"/>
              <a:t>behaviour</a:t>
            </a:r>
            <a:r>
              <a:rPr lang="en-US" dirty="0" smtClean="0"/>
              <a:t> – </a:t>
            </a:r>
            <a:r>
              <a:rPr lang="en-US" dirty="0" err="1" smtClean="0"/>
              <a:t>eg</a:t>
            </a:r>
            <a:r>
              <a:rPr lang="en-US" dirty="0" smtClean="0"/>
              <a:t> holding out arm for blood test, allowing </a:t>
            </a:r>
            <a:r>
              <a:rPr lang="en-US" dirty="0" err="1" smtClean="0"/>
              <a:t>abdo</a:t>
            </a:r>
            <a:r>
              <a:rPr lang="en-US" dirty="0" smtClean="0"/>
              <a:t> exam</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9</a:t>
            </a:fld>
            <a:endParaRPr lang="en-US"/>
          </a:p>
        </p:txBody>
      </p:sp>
    </p:spTree>
    <p:extLst>
      <p:ext uri="{BB962C8B-B14F-4D97-AF65-F5344CB8AC3E}">
        <p14:creationId xmlns:p14="http://schemas.microsoft.com/office/powerpoint/2010/main" val="95994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T – 20yr</a:t>
            </a:r>
            <a:r>
              <a:rPr lang="en-US" baseline="0" dirty="0" smtClean="0"/>
              <a:t> pregnant</a:t>
            </a:r>
            <a:r>
              <a:rPr lang="en-US" dirty="0" smtClean="0"/>
              <a:t> woman, car accident, Did not mention on admission that she refused blood products. Just before becoming unconscious, whilst under influence of drugs. she refused treatment. </a:t>
            </a:r>
            <a:r>
              <a:rPr lang="en-US" dirty="0" err="1" smtClean="0"/>
              <a:t>Pt’s</a:t>
            </a:r>
            <a:r>
              <a:rPr lang="en-US" dirty="0" smtClean="0"/>
              <a:t> mother was JW and was exerting significant pressure on the patient.</a:t>
            </a:r>
          </a:p>
          <a:p>
            <a:r>
              <a:rPr lang="en-US" dirty="0" smtClean="0"/>
              <a:t>Court found patient’s consent NOT VALID – under influence of drugs and under</a:t>
            </a:r>
            <a:r>
              <a:rPr lang="en-US" baseline="0" dirty="0" smtClean="0"/>
              <a:t> influence of third party.</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11</a:t>
            </a:fld>
            <a:endParaRPr lang="en-US"/>
          </a:p>
        </p:txBody>
      </p:sp>
    </p:spTree>
    <p:extLst>
      <p:ext uri="{BB962C8B-B14F-4D97-AF65-F5344CB8AC3E}">
        <p14:creationId xmlns:p14="http://schemas.microsoft.com/office/powerpoint/2010/main" val="368845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a:t>
            </a:r>
            <a:r>
              <a:rPr lang="en-US" dirty="0" err="1" smtClean="0"/>
              <a:t>professionsal</a:t>
            </a:r>
            <a:r>
              <a:rPr lang="en-US" dirty="0" smtClean="0"/>
              <a:t> assesses the patient’s ability to …</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12</a:t>
            </a:fld>
            <a:endParaRPr lang="en-US"/>
          </a:p>
        </p:txBody>
      </p:sp>
    </p:spTree>
    <p:extLst>
      <p:ext uri="{BB962C8B-B14F-4D97-AF65-F5344CB8AC3E}">
        <p14:creationId xmlns:p14="http://schemas.microsoft.com/office/powerpoint/2010/main" val="296406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Guardian</a:t>
            </a:r>
            <a:r>
              <a:rPr lang="en-US" baseline="0" dirty="0" smtClean="0"/>
              <a:t> – a person appointed by either a court or a guardianship authority to make decisions on behalf of an incompetent adult.</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13</a:t>
            </a:fld>
            <a:endParaRPr lang="en-US"/>
          </a:p>
        </p:txBody>
      </p:sp>
    </p:spTree>
    <p:extLst>
      <p:ext uri="{BB962C8B-B14F-4D97-AF65-F5344CB8AC3E}">
        <p14:creationId xmlns:p14="http://schemas.microsoft.com/office/powerpoint/2010/main" val="118334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legislation in different States</a:t>
            </a:r>
          </a:p>
          <a:p>
            <a:r>
              <a:rPr lang="en-US" dirty="0" smtClean="0"/>
              <a:t>In</a:t>
            </a:r>
            <a:r>
              <a:rPr lang="en-US" baseline="0" dirty="0" smtClean="0"/>
              <a:t> VIC - </a:t>
            </a:r>
            <a:r>
              <a:rPr lang="en-US" dirty="0" smtClean="0"/>
              <a:t>Priority system</a:t>
            </a:r>
          </a:p>
          <a:p>
            <a:r>
              <a:rPr lang="en-US" dirty="0" smtClean="0"/>
              <a:t>No such legislation in NT/ACT – doctors </a:t>
            </a:r>
            <a:r>
              <a:rPr lang="en-US" dirty="0" err="1" smtClean="0"/>
              <a:t>responsibilty</a:t>
            </a:r>
            <a:endParaRPr lang="en-US" dirty="0"/>
          </a:p>
        </p:txBody>
      </p:sp>
      <p:sp>
        <p:nvSpPr>
          <p:cNvPr id="4" name="Slide Number Placeholder 3"/>
          <p:cNvSpPr>
            <a:spLocks noGrp="1"/>
          </p:cNvSpPr>
          <p:nvPr>
            <p:ph type="sldNum" sz="quarter" idx="10"/>
          </p:nvPr>
        </p:nvSpPr>
        <p:spPr/>
        <p:txBody>
          <a:bodyPr/>
          <a:lstStyle/>
          <a:p>
            <a:fld id="{144A2C41-8C71-6940-AF35-A507FF30DE6F}" type="slidenum">
              <a:rPr lang="en-US" smtClean="0"/>
              <a:t>14</a:t>
            </a:fld>
            <a:endParaRPr lang="en-US"/>
          </a:p>
        </p:txBody>
      </p:sp>
    </p:spTree>
    <p:extLst>
      <p:ext uri="{BB962C8B-B14F-4D97-AF65-F5344CB8AC3E}">
        <p14:creationId xmlns:p14="http://schemas.microsoft.com/office/powerpoint/2010/main" val="343458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21 August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21 August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21 August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21 August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21 August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21 August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21 August 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21 August 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21 August 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21 August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21 August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21 August 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Medicine &amp; the law</a:t>
            </a:r>
            <a:endParaRPr lang="en-US" dirty="0"/>
          </a:p>
        </p:txBody>
      </p:sp>
      <p:sp>
        <p:nvSpPr>
          <p:cNvPr id="3" name="Subtitle 2"/>
          <p:cNvSpPr>
            <a:spLocks noGrp="1"/>
          </p:cNvSpPr>
          <p:nvPr>
            <p:ph type="subTitle" idx="1"/>
          </p:nvPr>
        </p:nvSpPr>
        <p:spPr>
          <a:xfrm>
            <a:off x="685800" y="4381500"/>
            <a:ext cx="6400800" cy="1752600"/>
          </a:xfrm>
        </p:spPr>
        <p:txBody>
          <a:bodyPr>
            <a:normAutofit/>
          </a:bodyPr>
          <a:lstStyle/>
          <a:p>
            <a:r>
              <a:rPr lang="en-US" sz="1800" dirty="0" smtClean="0"/>
              <a:t>Julia Fisher</a:t>
            </a:r>
          </a:p>
          <a:p>
            <a:r>
              <a:rPr lang="en-US" sz="1800" dirty="0" smtClean="0"/>
              <a:t>August 2013</a:t>
            </a:r>
            <a:endParaRPr lang="en-US" sz="1800" dirty="0"/>
          </a:p>
        </p:txBody>
      </p:sp>
    </p:spTree>
    <p:extLst>
      <p:ext uri="{BB962C8B-B14F-4D97-AF65-F5344CB8AC3E}">
        <p14:creationId xmlns:p14="http://schemas.microsoft.com/office/powerpoint/2010/main" val="499460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p:txBody>
          <a:bodyPr/>
          <a:lstStyle/>
          <a:p>
            <a:r>
              <a:rPr lang="en-US" dirty="0" smtClean="0"/>
              <a:t>Who is responsible for obtaining consent?</a:t>
            </a:r>
          </a:p>
          <a:p>
            <a:endParaRPr lang="en-US" dirty="0"/>
          </a:p>
          <a:p>
            <a:r>
              <a:rPr lang="en-US" dirty="0" smtClean="0"/>
              <a:t>Can a patient withdraw consent?</a:t>
            </a:r>
            <a:endParaRPr lang="en-US" dirty="0"/>
          </a:p>
        </p:txBody>
      </p:sp>
    </p:spTree>
    <p:extLst>
      <p:ext uri="{BB962C8B-B14F-4D97-AF65-F5344CB8AC3E}">
        <p14:creationId xmlns:p14="http://schemas.microsoft.com/office/powerpoint/2010/main" val="3202862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635000"/>
            <a:ext cx="8902700" cy="812800"/>
          </a:xfrm>
        </p:spPr>
        <p:txBody>
          <a:bodyPr>
            <a:noAutofit/>
          </a:bodyPr>
          <a:lstStyle/>
          <a:p>
            <a:r>
              <a:rPr lang="en-US" sz="3200" dirty="0" smtClean="0"/>
              <a:t>What </a:t>
            </a:r>
            <a:r>
              <a:rPr lang="en-US" sz="3200" dirty="0"/>
              <a:t>criteria must be met for a consent to be valid?</a:t>
            </a:r>
            <a:br>
              <a:rPr lang="en-US" sz="3200" dirty="0"/>
            </a:br>
            <a:endParaRPr lang="en-US" sz="3200" dirty="0"/>
          </a:p>
        </p:txBody>
      </p:sp>
      <p:sp>
        <p:nvSpPr>
          <p:cNvPr id="3" name="Content Placeholder 2"/>
          <p:cNvSpPr>
            <a:spLocks noGrp="1"/>
          </p:cNvSpPr>
          <p:nvPr>
            <p:ph idx="1"/>
          </p:nvPr>
        </p:nvSpPr>
        <p:spPr>
          <a:xfrm>
            <a:off x="457200" y="1320800"/>
            <a:ext cx="8229600" cy="5334000"/>
          </a:xfrm>
        </p:spPr>
        <p:txBody>
          <a:bodyPr>
            <a:normAutofit/>
          </a:bodyPr>
          <a:lstStyle/>
          <a:p>
            <a:r>
              <a:rPr lang="en-US" b="1" dirty="0" smtClean="0"/>
              <a:t>Competence</a:t>
            </a:r>
          </a:p>
          <a:p>
            <a:pPr lvl="1"/>
            <a:r>
              <a:rPr lang="en-US" u="sng" dirty="0" smtClean="0"/>
              <a:t>capacity</a:t>
            </a:r>
            <a:r>
              <a:rPr lang="en-US" dirty="0" smtClean="0"/>
              <a:t> to understand the </a:t>
            </a:r>
            <a:r>
              <a:rPr lang="en-US" u="sng" dirty="0" smtClean="0"/>
              <a:t>general nature and effect</a:t>
            </a:r>
            <a:r>
              <a:rPr lang="en-US" dirty="0" smtClean="0"/>
              <a:t> of the treatment</a:t>
            </a:r>
          </a:p>
          <a:p>
            <a:pPr lvl="1"/>
            <a:endParaRPr lang="en-US" b="1" dirty="0" smtClean="0"/>
          </a:p>
          <a:p>
            <a:r>
              <a:rPr lang="en-US" b="1" dirty="0" smtClean="0"/>
              <a:t>Freely given</a:t>
            </a:r>
            <a:r>
              <a:rPr lang="en-US" dirty="0" smtClean="0"/>
              <a:t> (without undue influence)</a:t>
            </a:r>
          </a:p>
          <a:p>
            <a:pPr lvl="1"/>
            <a:r>
              <a:rPr lang="en-US" dirty="0" smtClean="0"/>
              <a:t>family, friends, health professionals</a:t>
            </a:r>
          </a:p>
          <a:p>
            <a:pPr lvl="1"/>
            <a:r>
              <a:rPr lang="en-US" i="1" dirty="0" smtClean="0"/>
              <a:t>Re T (1992)</a:t>
            </a:r>
          </a:p>
          <a:p>
            <a:pPr lvl="1"/>
            <a:endParaRPr lang="en-US" dirty="0" smtClean="0"/>
          </a:p>
          <a:p>
            <a:r>
              <a:rPr lang="en-US" b="1" dirty="0" smtClean="0"/>
              <a:t>Specific</a:t>
            </a:r>
            <a:endParaRPr lang="en-US" dirty="0" smtClean="0"/>
          </a:p>
          <a:p>
            <a:pPr lvl="1"/>
            <a:r>
              <a:rPr lang="en-US" dirty="0" smtClean="0"/>
              <a:t>can’t extend to other procedures unless required to save life or prevent serious harm</a:t>
            </a:r>
          </a:p>
          <a:p>
            <a:pPr lvl="1"/>
            <a:endParaRPr lang="en-US" dirty="0" smtClean="0"/>
          </a:p>
          <a:p>
            <a:r>
              <a:rPr lang="en-US" b="1" dirty="0" smtClean="0"/>
              <a:t>Understanding</a:t>
            </a:r>
            <a:endParaRPr lang="en-US" b="1" dirty="0"/>
          </a:p>
        </p:txBody>
      </p:sp>
    </p:spTree>
    <p:extLst>
      <p:ext uri="{BB962C8B-B14F-4D97-AF65-F5344CB8AC3E}">
        <p14:creationId xmlns:p14="http://schemas.microsoft.com/office/powerpoint/2010/main" val="2398160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Competence</a:t>
            </a:r>
            <a:endParaRPr lang="en-US" dirty="0"/>
          </a:p>
        </p:txBody>
      </p:sp>
      <p:sp>
        <p:nvSpPr>
          <p:cNvPr id="3" name="Content Placeholder 2"/>
          <p:cNvSpPr>
            <a:spLocks noGrp="1"/>
          </p:cNvSpPr>
          <p:nvPr>
            <p:ph idx="1"/>
          </p:nvPr>
        </p:nvSpPr>
        <p:spPr/>
        <p:txBody>
          <a:bodyPr/>
          <a:lstStyle/>
          <a:p>
            <a:r>
              <a:rPr lang="en-US" dirty="0"/>
              <a:t>Competence = Capacity</a:t>
            </a:r>
          </a:p>
          <a:p>
            <a:r>
              <a:rPr lang="en-US" dirty="0"/>
              <a:t>Functional test of competence</a:t>
            </a:r>
          </a:p>
          <a:p>
            <a:r>
              <a:rPr lang="en-US" dirty="0"/>
              <a:t>Patient must be able to</a:t>
            </a:r>
          </a:p>
          <a:p>
            <a:pPr lvl="1"/>
            <a:r>
              <a:rPr lang="en-US" dirty="0"/>
              <a:t>understand and retain the information</a:t>
            </a:r>
          </a:p>
          <a:p>
            <a:pPr lvl="1"/>
            <a:r>
              <a:rPr lang="en-US" dirty="0"/>
              <a:t>believe the information</a:t>
            </a:r>
          </a:p>
          <a:p>
            <a:pPr lvl="1"/>
            <a:r>
              <a:rPr lang="en-US" dirty="0"/>
              <a:t>weigh the information and make a decision</a:t>
            </a:r>
          </a:p>
          <a:p>
            <a:pPr lvl="1"/>
            <a:r>
              <a:rPr lang="en-US" dirty="0"/>
              <a:t>communicate that decision</a:t>
            </a:r>
          </a:p>
          <a:p>
            <a:pPr lvl="1"/>
            <a:endParaRPr lang="en-US" dirty="0"/>
          </a:p>
          <a:p>
            <a:r>
              <a:rPr lang="en-US" dirty="0" smtClean="0"/>
              <a:t>Adults (</a:t>
            </a:r>
            <a:r>
              <a:rPr lang="en-US" u="sng" dirty="0" smtClean="0"/>
              <a:t>&gt;</a:t>
            </a:r>
            <a:r>
              <a:rPr lang="en-US" dirty="0" smtClean="0"/>
              <a:t>18) assumed to be competent</a:t>
            </a:r>
          </a:p>
          <a:p>
            <a:r>
              <a:rPr lang="en-US" dirty="0" smtClean="0"/>
              <a:t>Head injury, drugs/alcohol, </a:t>
            </a:r>
            <a:r>
              <a:rPr lang="en-US" dirty="0" err="1" smtClean="0"/>
              <a:t>delerium</a:t>
            </a:r>
            <a:r>
              <a:rPr lang="en-US" dirty="0" smtClean="0"/>
              <a:t>, dementia</a:t>
            </a:r>
            <a:endParaRPr lang="en-US" dirty="0"/>
          </a:p>
        </p:txBody>
      </p:sp>
    </p:spTree>
    <p:extLst>
      <p:ext uri="{BB962C8B-B14F-4D97-AF65-F5344CB8AC3E}">
        <p14:creationId xmlns:p14="http://schemas.microsoft.com/office/powerpoint/2010/main" val="2586294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an incompetent patient needs treatment?</a:t>
            </a:r>
            <a:endParaRPr lang="en-US" dirty="0"/>
          </a:p>
        </p:txBody>
      </p:sp>
      <p:sp>
        <p:nvSpPr>
          <p:cNvPr id="3" name="Content Placeholder 2"/>
          <p:cNvSpPr>
            <a:spLocks noGrp="1"/>
          </p:cNvSpPr>
          <p:nvPr>
            <p:ph idx="1"/>
          </p:nvPr>
        </p:nvSpPr>
        <p:spPr/>
        <p:txBody>
          <a:bodyPr/>
          <a:lstStyle/>
          <a:p>
            <a:r>
              <a:rPr lang="en-US" dirty="0" smtClean="0"/>
              <a:t>Is the treatment in the patient’s best interests and necessary to save their life or prevent injury or damage to their health?</a:t>
            </a:r>
          </a:p>
          <a:p>
            <a:pPr lvl="1"/>
            <a:r>
              <a:rPr lang="en-US" dirty="0" smtClean="0"/>
              <a:t>“emergency” </a:t>
            </a:r>
            <a:r>
              <a:rPr lang="en-US" dirty="0" err="1" smtClean="0"/>
              <a:t>treament</a:t>
            </a:r>
            <a:r>
              <a:rPr lang="en-US" dirty="0" smtClean="0"/>
              <a:t>, doctrine of necessity</a:t>
            </a:r>
          </a:p>
          <a:p>
            <a:pPr lvl="1"/>
            <a:endParaRPr lang="en-US" dirty="0"/>
          </a:p>
          <a:p>
            <a:r>
              <a:rPr lang="en-US" dirty="0" smtClean="0"/>
              <a:t>Does the patient have a valid advance directive that applies in the circumstances?</a:t>
            </a:r>
          </a:p>
          <a:p>
            <a:r>
              <a:rPr lang="en-US" dirty="0" smtClean="0"/>
              <a:t>Has a guardian been appointed?</a:t>
            </a:r>
          </a:p>
          <a:p>
            <a:r>
              <a:rPr lang="en-US" dirty="0" smtClean="0"/>
              <a:t>Has the patient appointed an enduring power of attorney for health matters?</a:t>
            </a:r>
          </a:p>
          <a:p>
            <a:r>
              <a:rPr lang="en-US" dirty="0" smtClean="0"/>
              <a:t>Is there a person responsible?</a:t>
            </a:r>
            <a:endParaRPr lang="en-US" dirty="0"/>
          </a:p>
        </p:txBody>
      </p:sp>
    </p:spTree>
    <p:extLst>
      <p:ext uri="{BB962C8B-B14F-4D97-AF65-F5344CB8AC3E}">
        <p14:creationId xmlns:p14="http://schemas.microsoft.com/office/powerpoint/2010/main" val="1435374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Persons responsible</a:t>
            </a:r>
            <a:endParaRPr lang="en-US" dirty="0"/>
          </a:p>
        </p:txBody>
      </p:sp>
      <p:sp>
        <p:nvSpPr>
          <p:cNvPr id="3" name="Content Placeholder 2"/>
          <p:cNvSpPr>
            <a:spLocks noGrp="1"/>
          </p:cNvSpPr>
          <p:nvPr>
            <p:ph idx="1"/>
          </p:nvPr>
        </p:nvSpPr>
        <p:spPr/>
        <p:txBody>
          <a:bodyPr/>
          <a:lstStyle/>
          <a:p>
            <a:r>
              <a:rPr lang="en-US" dirty="0" smtClean="0"/>
              <a:t>A court-appointed guardian</a:t>
            </a:r>
          </a:p>
          <a:p>
            <a:r>
              <a:rPr lang="en-US" dirty="0" smtClean="0"/>
              <a:t>An enduring power of attorney</a:t>
            </a:r>
          </a:p>
          <a:p>
            <a:r>
              <a:rPr lang="en-US" dirty="0" smtClean="0"/>
              <a:t>Spouse</a:t>
            </a:r>
          </a:p>
          <a:p>
            <a:r>
              <a:rPr lang="en-US" dirty="0" smtClean="0"/>
              <a:t>An unpaid primary </a:t>
            </a:r>
            <a:r>
              <a:rPr lang="en-US" dirty="0" err="1" smtClean="0"/>
              <a:t>carer</a:t>
            </a:r>
            <a:endParaRPr lang="en-US" dirty="0" smtClean="0"/>
          </a:p>
          <a:p>
            <a:r>
              <a:rPr lang="en-US" dirty="0" smtClean="0"/>
              <a:t>A close friend or relative (&gt;18)</a:t>
            </a:r>
          </a:p>
          <a:p>
            <a:pPr lvl="1"/>
            <a:r>
              <a:rPr lang="en-US" dirty="0" smtClean="0"/>
              <a:t>son/daughter</a:t>
            </a:r>
          </a:p>
          <a:p>
            <a:pPr lvl="1"/>
            <a:r>
              <a:rPr lang="en-US" dirty="0" smtClean="0"/>
              <a:t>father/mother</a:t>
            </a:r>
          </a:p>
          <a:p>
            <a:pPr lvl="1"/>
            <a:r>
              <a:rPr lang="en-US" dirty="0" smtClean="0"/>
              <a:t>brother/sister</a:t>
            </a:r>
          </a:p>
          <a:p>
            <a:pPr lvl="1"/>
            <a:r>
              <a:rPr lang="en-US" dirty="0" smtClean="0"/>
              <a:t>grandfather/mother</a:t>
            </a:r>
          </a:p>
          <a:p>
            <a:pPr lvl="1"/>
            <a:r>
              <a:rPr lang="en-US" dirty="0" smtClean="0"/>
              <a:t>grandson/daughter</a:t>
            </a:r>
          </a:p>
          <a:p>
            <a:pPr lvl="1"/>
            <a:r>
              <a:rPr lang="en-US" dirty="0" smtClean="0"/>
              <a:t>uncle/aunt</a:t>
            </a:r>
          </a:p>
          <a:p>
            <a:pPr lvl="1"/>
            <a:r>
              <a:rPr lang="en-US" dirty="0" smtClean="0"/>
              <a:t>nephew/niece</a:t>
            </a:r>
          </a:p>
          <a:p>
            <a:pPr lvl="1"/>
            <a:endParaRPr lang="en-US" dirty="0"/>
          </a:p>
        </p:txBody>
      </p:sp>
    </p:spTree>
    <p:extLst>
      <p:ext uri="{BB962C8B-B14F-4D97-AF65-F5344CB8AC3E}">
        <p14:creationId xmlns:p14="http://schemas.microsoft.com/office/powerpoint/2010/main" val="2386749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decision about treatment</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2800" dirty="0" smtClean="0"/>
              <a:t>	</a:t>
            </a:r>
            <a:r>
              <a:rPr lang="en-US" sz="2800" u="sng" dirty="0" smtClean="0"/>
              <a:t>best interests</a:t>
            </a:r>
            <a:r>
              <a:rPr lang="en-US" sz="2800" dirty="0" smtClean="0"/>
              <a:t> of the patient</a:t>
            </a:r>
            <a:endParaRPr lang="en-US" sz="2800" dirty="0"/>
          </a:p>
        </p:txBody>
      </p:sp>
    </p:spTree>
    <p:extLst>
      <p:ext uri="{BB962C8B-B14F-4D97-AF65-F5344CB8AC3E}">
        <p14:creationId xmlns:p14="http://schemas.microsoft.com/office/powerpoint/2010/main" val="13856874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lstStyle/>
          <a:p>
            <a:r>
              <a:rPr lang="en-US" dirty="0" smtClean="0"/>
              <a:t>How much information has to be given?</a:t>
            </a:r>
          </a:p>
          <a:p>
            <a:r>
              <a:rPr lang="en-US" dirty="0" smtClean="0"/>
              <a:t>Australian law requires us :</a:t>
            </a:r>
          </a:p>
          <a:p>
            <a:pPr lvl="1"/>
            <a:r>
              <a:rPr lang="en-US" dirty="0" smtClean="0"/>
              <a:t>to provide information about the broad nature and effects of treatment, and</a:t>
            </a:r>
          </a:p>
          <a:p>
            <a:pPr lvl="1"/>
            <a:r>
              <a:rPr lang="en-US" dirty="0" smtClean="0"/>
              <a:t>to inform the patient about </a:t>
            </a:r>
            <a:r>
              <a:rPr lang="en-US" i="1" dirty="0" smtClean="0"/>
              <a:t>material risks</a:t>
            </a:r>
            <a:r>
              <a:rPr lang="en-US" dirty="0" smtClean="0"/>
              <a:t> involved in the treatment</a:t>
            </a:r>
          </a:p>
          <a:p>
            <a:pPr lvl="1"/>
            <a:endParaRPr lang="en-US" dirty="0" smtClean="0"/>
          </a:p>
          <a:p>
            <a:r>
              <a:rPr lang="en-US" dirty="0" smtClean="0"/>
              <a:t>Material risk</a:t>
            </a:r>
          </a:p>
          <a:p>
            <a:pPr lvl="1"/>
            <a:r>
              <a:rPr lang="en-US" dirty="0" smtClean="0"/>
              <a:t>a risk that a reasonable person in the patient’s position, if warned of the risk, would be likely to attach significance to, or</a:t>
            </a:r>
          </a:p>
          <a:p>
            <a:pPr lvl="1"/>
            <a:r>
              <a:rPr lang="en-US" dirty="0" smtClean="0"/>
              <a:t>that the medical practitioner is, or should reasonably be, aware that </a:t>
            </a:r>
            <a:r>
              <a:rPr lang="en-US" u="sng" dirty="0" smtClean="0"/>
              <a:t>the particular patient</a:t>
            </a:r>
            <a:r>
              <a:rPr lang="en-US" dirty="0" smtClean="0"/>
              <a:t>, if warned of the risk, </a:t>
            </a:r>
            <a:r>
              <a:rPr lang="en-US" dirty="0"/>
              <a:t>would be likely to attach significance </a:t>
            </a:r>
            <a:r>
              <a:rPr lang="en-US" dirty="0" smtClean="0"/>
              <a:t>to.</a:t>
            </a:r>
          </a:p>
          <a:p>
            <a:pPr lvl="1"/>
            <a:r>
              <a:rPr lang="en-US" i="1" dirty="0" smtClean="0"/>
              <a:t>Rogers v Whitaker</a:t>
            </a:r>
            <a:r>
              <a:rPr lang="en-US" dirty="0" smtClean="0"/>
              <a:t> [1992]</a:t>
            </a:r>
            <a:endParaRPr lang="en-US" dirty="0"/>
          </a:p>
        </p:txBody>
      </p:sp>
    </p:spTree>
    <p:extLst>
      <p:ext uri="{BB962C8B-B14F-4D97-AF65-F5344CB8AC3E}">
        <p14:creationId xmlns:p14="http://schemas.microsoft.com/office/powerpoint/2010/main" val="75638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pic>
        <p:nvPicPr>
          <p:cNvPr id="4" name="Content Placeholder 3"/>
          <p:cNvPicPr>
            <a:picLocks noGrp="1" noChangeAspect="1"/>
          </p:cNvPicPr>
          <p:nvPr>
            <p:ph idx="1"/>
          </p:nvPr>
        </p:nvPicPr>
        <p:blipFill>
          <a:blip r:embed="rId3"/>
          <a:srcRect l="-19260" r="-19260"/>
          <a:stretch>
            <a:fillRect/>
          </a:stretch>
        </p:blipFill>
        <p:spPr/>
      </p:pic>
    </p:spTree>
    <p:extLst>
      <p:ext uri="{BB962C8B-B14F-4D97-AF65-F5344CB8AC3E}">
        <p14:creationId xmlns:p14="http://schemas.microsoft.com/office/powerpoint/2010/main" val="8065874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450" r="-4450"/>
          <a:stretch>
            <a:fillRect/>
          </a:stretch>
        </p:blipFill>
        <p:spPr>
          <a:xfrm>
            <a:off x="139699" y="1092200"/>
            <a:ext cx="9129713" cy="5410200"/>
          </a:xfrm>
        </p:spPr>
      </p:pic>
    </p:spTree>
    <p:extLst>
      <p:ext uri="{BB962C8B-B14F-4D97-AF65-F5344CB8AC3E}">
        <p14:creationId xmlns:p14="http://schemas.microsoft.com/office/powerpoint/2010/main" val="21212769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p:txBody>
          <a:bodyPr/>
          <a:lstStyle/>
          <a:p>
            <a:r>
              <a:rPr lang="en-US" dirty="0" smtClean="0"/>
              <a:t>A 56 </a:t>
            </a:r>
            <a:r>
              <a:rPr lang="en-US" dirty="0" err="1" smtClean="0"/>
              <a:t>yr</a:t>
            </a:r>
            <a:r>
              <a:rPr lang="en-US" dirty="0" smtClean="0"/>
              <a:t> female presents in rapid AF and you decide on DC </a:t>
            </a:r>
            <a:r>
              <a:rPr lang="en-US" dirty="0" err="1" smtClean="0"/>
              <a:t>cardioversion</a:t>
            </a:r>
            <a:r>
              <a:rPr lang="en-US" dirty="0" smtClean="0"/>
              <a:t> as the treatment.</a:t>
            </a:r>
          </a:p>
          <a:p>
            <a:endParaRPr lang="en-US" dirty="0"/>
          </a:p>
          <a:p>
            <a:r>
              <a:rPr lang="en-US" dirty="0" smtClean="0"/>
              <a:t>What are the requirements for a valid consent?</a:t>
            </a:r>
          </a:p>
          <a:p>
            <a:r>
              <a:rPr lang="en-US" dirty="0"/>
              <a:t>W</a:t>
            </a:r>
            <a:r>
              <a:rPr lang="en-US" dirty="0" smtClean="0"/>
              <a:t>hat information will you provide prior to gaining consent?</a:t>
            </a:r>
          </a:p>
          <a:p>
            <a:endParaRPr lang="en-US" dirty="0"/>
          </a:p>
        </p:txBody>
      </p:sp>
    </p:spTree>
    <p:extLst>
      <p:ext uri="{BB962C8B-B14F-4D97-AF65-F5344CB8AC3E}">
        <p14:creationId xmlns:p14="http://schemas.microsoft.com/office/powerpoint/2010/main" val="4115901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Medicine &amp; the Law</a:t>
            </a:r>
            <a:endParaRPr lang="en-US" dirty="0"/>
          </a:p>
        </p:txBody>
      </p:sp>
      <p:sp>
        <p:nvSpPr>
          <p:cNvPr id="3" name="Content Placeholder 2"/>
          <p:cNvSpPr>
            <a:spLocks noGrp="1"/>
          </p:cNvSpPr>
          <p:nvPr>
            <p:ph idx="1"/>
          </p:nvPr>
        </p:nvSpPr>
        <p:spPr>
          <a:xfrm>
            <a:off x="457200" y="1866900"/>
            <a:ext cx="8229600" cy="4876800"/>
          </a:xfrm>
        </p:spPr>
        <p:txBody>
          <a:bodyPr/>
          <a:lstStyle/>
          <a:p>
            <a:r>
              <a:rPr lang="en-US" dirty="0" smtClean="0"/>
              <a:t>Where do laws that apply to us come from?</a:t>
            </a:r>
          </a:p>
          <a:p>
            <a:r>
              <a:rPr lang="en-US" dirty="0" smtClean="0"/>
              <a:t>Consent</a:t>
            </a:r>
          </a:p>
          <a:p>
            <a:r>
              <a:rPr lang="en-US" dirty="0" smtClean="0"/>
              <a:t>Competence</a:t>
            </a:r>
          </a:p>
          <a:p>
            <a:r>
              <a:rPr lang="en-US" dirty="0" smtClean="0"/>
              <a:t>Refusal of treatment</a:t>
            </a:r>
          </a:p>
          <a:p>
            <a:r>
              <a:rPr lang="en-US" dirty="0" smtClean="0"/>
              <a:t>Confidentiality</a:t>
            </a:r>
          </a:p>
          <a:p>
            <a:r>
              <a:rPr lang="en-US" dirty="0" smtClean="0"/>
              <a:t>Reportable deaths</a:t>
            </a:r>
          </a:p>
          <a:p>
            <a:r>
              <a:rPr lang="en-US" dirty="0" smtClean="0"/>
              <a:t>Certificates</a:t>
            </a:r>
          </a:p>
        </p:txBody>
      </p:sp>
    </p:spTree>
    <p:extLst>
      <p:ext uri="{BB962C8B-B14F-4D97-AF65-F5344CB8AC3E}">
        <p14:creationId xmlns:p14="http://schemas.microsoft.com/office/powerpoint/2010/main" val="42121331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consent not required?</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05062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55600"/>
            <a:ext cx="7048500" cy="635000"/>
          </a:xfrm>
        </p:spPr>
        <p:txBody>
          <a:bodyPr>
            <a:normAutofit/>
          </a:bodyPr>
          <a:lstStyle/>
          <a:p>
            <a:r>
              <a:rPr lang="en-US" sz="2800" dirty="0" smtClean="0"/>
              <a:t>Emergency treatment – Victorian legislation</a:t>
            </a:r>
            <a:endParaRPr lang="en-US" sz="2800" dirty="0"/>
          </a:p>
        </p:txBody>
      </p:sp>
      <p:sp>
        <p:nvSpPr>
          <p:cNvPr id="3" name="Content Placeholder 2"/>
          <p:cNvSpPr>
            <a:spLocks noGrp="1"/>
          </p:cNvSpPr>
          <p:nvPr>
            <p:ph idx="1"/>
          </p:nvPr>
        </p:nvSpPr>
        <p:spPr>
          <a:xfrm>
            <a:off x="457200" y="1016000"/>
            <a:ext cx="8229600" cy="5715000"/>
          </a:xfrm>
        </p:spPr>
        <p:txBody>
          <a:bodyPr>
            <a:noAutofit/>
          </a:bodyPr>
          <a:lstStyle/>
          <a:p>
            <a:pPr marL="0" indent="0">
              <a:buNone/>
            </a:pPr>
            <a:r>
              <a:rPr lang="en-US" sz="1800" b="1" dirty="0"/>
              <a:t>Guardianship and Administration Act </a:t>
            </a:r>
            <a:r>
              <a:rPr lang="en-US" sz="1800" b="1" dirty="0" smtClean="0"/>
              <a:t>1986</a:t>
            </a:r>
          </a:p>
          <a:p>
            <a:pPr marL="0" indent="0">
              <a:buNone/>
            </a:pPr>
            <a:r>
              <a:rPr lang="en-US" sz="1800" b="1" dirty="0" smtClean="0"/>
              <a:t>Section 42A - Emergency </a:t>
            </a:r>
            <a:r>
              <a:rPr lang="en-US" sz="1800" b="1" dirty="0"/>
              <a:t>medical or dental </a:t>
            </a:r>
            <a:r>
              <a:rPr lang="en-US" sz="1800" b="1" dirty="0" smtClean="0"/>
              <a:t>treatment</a:t>
            </a:r>
          </a:p>
          <a:p>
            <a:pPr marL="0" indent="0">
              <a:buNone/>
            </a:pPr>
            <a:endParaRPr lang="en-US" sz="1800" dirty="0"/>
          </a:p>
          <a:p>
            <a:pPr marL="0" indent="0">
              <a:buNone/>
            </a:pPr>
            <a:r>
              <a:rPr lang="en-US" sz="1500" dirty="0" smtClean="0"/>
              <a:t>(</a:t>
            </a:r>
            <a:r>
              <a:rPr lang="en-US" sz="1500" dirty="0"/>
              <a:t>1) A registered practitioner may carry out, or supervise the carrying out of</a:t>
            </a:r>
            <a:r>
              <a:rPr lang="en-US" sz="1500" dirty="0" smtClean="0"/>
              <a:t>, a </a:t>
            </a:r>
            <a:r>
              <a:rPr lang="en-US" sz="1500" dirty="0"/>
              <a:t>special procedure, a medical research procedure or medical or </a:t>
            </a:r>
            <a:r>
              <a:rPr lang="en-US" sz="1500" dirty="0" smtClean="0"/>
              <a:t>dental treatment </a:t>
            </a:r>
            <a:r>
              <a:rPr lang="en-US" sz="1500" dirty="0"/>
              <a:t>on a patient without consent under this Part or </a:t>
            </a:r>
            <a:r>
              <a:rPr lang="en-US" sz="1500" dirty="0" err="1"/>
              <a:t>authorisation</a:t>
            </a:r>
            <a:r>
              <a:rPr lang="en-US" sz="1500" dirty="0"/>
              <a:t> </a:t>
            </a:r>
            <a:r>
              <a:rPr lang="en-US" sz="1500" dirty="0" smtClean="0"/>
              <a:t>under section </a:t>
            </a:r>
            <a:r>
              <a:rPr lang="en-US" sz="1500" dirty="0"/>
              <a:t>42T if the practitioner believes on reasonable grounds that the</a:t>
            </a:r>
          </a:p>
          <a:p>
            <a:pPr marL="0" indent="0">
              <a:buNone/>
            </a:pPr>
            <a:r>
              <a:rPr lang="en-US" sz="1500" dirty="0"/>
              <a:t>procedure or treatment is necessary, as a matter of urgency-</a:t>
            </a:r>
          </a:p>
          <a:p>
            <a:pPr marL="0" indent="0">
              <a:buNone/>
            </a:pPr>
            <a:r>
              <a:rPr lang="en-US" sz="1500" dirty="0"/>
              <a:t> </a:t>
            </a:r>
            <a:r>
              <a:rPr lang="en-US" sz="1500" dirty="0" smtClean="0"/>
              <a:t>  </a:t>
            </a:r>
            <a:r>
              <a:rPr lang="en-US" sz="1500" dirty="0"/>
              <a:t>(a)  to save the patient's life; or</a:t>
            </a:r>
          </a:p>
          <a:p>
            <a:pPr marL="0" indent="0">
              <a:buNone/>
            </a:pPr>
            <a:r>
              <a:rPr lang="en-US" sz="1500" dirty="0"/>
              <a:t> </a:t>
            </a:r>
            <a:r>
              <a:rPr lang="en-US" sz="1500" dirty="0" smtClean="0"/>
              <a:t>  </a:t>
            </a:r>
            <a:r>
              <a:rPr lang="en-US" sz="1500" dirty="0"/>
              <a:t>(b)  to prevent serious damage to the patient's health; or</a:t>
            </a:r>
          </a:p>
          <a:p>
            <a:pPr marL="0" indent="0">
              <a:buNone/>
            </a:pPr>
            <a:r>
              <a:rPr lang="en-US" sz="1500" dirty="0"/>
              <a:t> </a:t>
            </a:r>
            <a:r>
              <a:rPr lang="en-US" sz="1500" dirty="0" smtClean="0"/>
              <a:t>  (</a:t>
            </a:r>
            <a:r>
              <a:rPr lang="en-US" sz="1500" dirty="0"/>
              <a:t>c)  in the case of a medical research procedure or medical or dental</a:t>
            </a:r>
          </a:p>
          <a:p>
            <a:pPr marL="0" indent="0">
              <a:buNone/>
            </a:pPr>
            <a:r>
              <a:rPr lang="en-US" sz="1500" dirty="0"/>
              <a:t>        treatment, to prevent the patient from suffering or continuing to</a:t>
            </a:r>
          </a:p>
          <a:p>
            <a:pPr marL="0" indent="0">
              <a:buNone/>
            </a:pPr>
            <a:r>
              <a:rPr lang="en-US" sz="1500" dirty="0"/>
              <a:t>        suffer significant pain or distress.</a:t>
            </a:r>
          </a:p>
          <a:p>
            <a:pPr marL="0" indent="0">
              <a:buNone/>
            </a:pPr>
            <a:r>
              <a:rPr lang="en-US" sz="1500" dirty="0" smtClean="0"/>
              <a:t>(</a:t>
            </a:r>
            <a:r>
              <a:rPr lang="en-US" sz="1500" dirty="0"/>
              <a:t>2) A registered practitioner who, in good faith, carries out, or </a:t>
            </a:r>
            <a:r>
              <a:rPr lang="en-US" sz="1500" dirty="0" smtClean="0"/>
              <a:t>supervises the </a:t>
            </a:r>
            <a:r>
              <a:rPr lang="en-US" sz="1500" dirty="0"/>
              <a:t>carrying out, of a special procedure, a medical research procedure </a:t>
            </a:r>
            <a:r>
              <a:rPr lang="en-US" sz="1500" dirty="0" smtClean="0"/>
              <a:t>or medical </a:t>
            </a:r>
            <a:r>
              <a:rPr lang="en-US" sz="1500" dirty="0"/>
              <a:t>or dental treatment in the belief on reasonable grounds that </a:t>
            </a:r>
            <a:r>
              <a:rPr lang="en-US" sz="1500" dirty="0" smtClean="0"/>
              <a:t>the requirements </a:t>
            </a:r>
            <a:r>
              <a:rPr lang="en-US" sz="1500" dirty="0"/>
              <a:t>of this Division and, in the case of a medical research</a:t>
            </a:r>
          </a:p>
          <a:p>
            <a:pPr marL="0" indent="0">
              <a:buNone/>
            </a:pPr>
            <a:r>
              <a:rPr lang="en-US" sz="1500" dirty="0"/>
              <a:t>procedure, section 42Q have been complied with is not</a:t>
            </a:r>
            <a:r>
              <a:rPr lang="en-US" sz="1500" dirty="0" smtClean="0"/>
              <a:t>-</a:t>
            </a:r>
            <a:endParaRPr lang="en-US" sz="1500" dirty="0"/>
          </a:p>
          <a:p>
            <a:pPr marL="0" indent="0">
              <a:buNone/>
            </a:pPr>
            <a:r>
              <a:rPr lang="en-US" sz="1500" dirty="0"/>
              <a:t>   (a)  guilty of assault or battery; </a:t>
            </a:r>
            <a:r>
              <a:rPr lang="en-US" sz="1500" dirty="0" smtClean="0"/>
              <a:t>or</a:t>
            </a:r>
            <a:endParaRPr lang="en-US" sz="1500" dirty="0"/>
          </a:p>
          <a:p>
            <a:pPr marL="0" indent="0">
              <a:buNone/>
            </a:pPr>
            <a:r>
              <a:rPr lang="en-US" sz="1500" dirty="0"/>
              <a:t>   (b)  guilty of professional misconduct; </a:t>
            </a:r>
            <a:r>
              <a:rPr lang="en-US" sz="1500" dirty="0" smtClean="0"/>
              <a:t>or</a:t>
            </a:r>
            <a:endParaRPr lang="en-US" sz="1500" dirty="0"/>
          </a:p>
          <a:p>
            <a:pPr marL="0" indent="0">
              <a:buNone/>
            </a:pPr>
            <a:r>
              <a:rPr lang="en-US" sz="1500" dirty="0"/>
              <a:t>   (c)  liable in any civil proceedings for assault or </a:t>
            </a:r>
            <a:r>
              <a:rPr lang="en-US" sz="1500" dirty="0" smtClean="0"/>
              <a:t>battery</a:t>
            </a:r>
            <a:endParaRPr lang="en-US" sz="1500" dirty="0"/>
          </a:p>
        </p:txBody>
      </p:sp>
    </p:spTree>
    <p:extLst>
      <p:ext uri="{BB962C8B-B14F-4D97-AF65-F5344CB8AC3E}">
        <p14:creationId xmlns:p14="http://schemas.microsoft.com/office/powerpoint/2010/main" val="23679532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AF woman…</a:t>
            </a:r>
            <a:endParaRPr lang="en-US" dirty="0"/>
          </a:p>
        </p:txBody>
      </p:sp>
      <p:sp>
        <p:nvSpPr>
          <p:cNvPr id="3" name="Content Placeholder 2"/>
          <p:cNvSpPr>
            <a:spLocks noGrp="1"/>
          </p:cNvSpPr>
          <p:nvPr>
            <p:ph idx="1"/>
          </p:nvPr>
        </p:nvSpPr>
        <p:spPr/>
        <p:txBody>
          <a:bodyPr/>
          <a:lstStyle/>
          <a:p>
            <a:r>
              <a:rPr lang="en-US" dirty="0"/>
              <a:t>She has an intellectual disability and does not have the capacity to understand the procedure.</a:t>
            </a:r>
          </a:p>
          <a:p>
            <a:r>
              <a:rPr lang="en-US" dirty="0"/>
              <a:t>From whom will you seek consent?</a:t>
            </a:r>
          </a:p>
          <a:p>
            <a:endParaRPr lang="en-US" dirty="0"/>
          </a:p>
        </p:txBody>
      </p:sp>
    </p:spTree>
    <p:extLst>
      <p:ext uri="{BB962C8B-B14F-4D97-AF65-F5344CB8AC3E}">
        <p14:creationId xmlns:p14="http://schemas.microsoft.com/office/powerpoint/2010/main" val="10249556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42200" cy="787400"/>
          </a:xfrm>
        </p:spPr>
        <p:txBody>
          <a:bodyPr>
            <a:normAutofit/>
          </a:bodyPr>
          <a:lstStyle/>
          <a:p>
            <a:r>
              <a:rPr lang="en-US" sz="3200" dirty="0" smtClean="0"/>
              <a:t>Children and consent</a:t>
            </a:r>
            <a:endParaRPr lang="en-US" sz="3200" dirty="0"/>
          </a:p>
        </p:txBody>
      </p:sp>
      <p:sp>
        <p:nvSpPr>
          <p:cNvPr id="3" name="Content Placeholder 2"/>
          <p:cNvSpPr>
            <a:spLocks noGrp="1"/>
          </p:cNvSpPr>
          <p:nvPr>
            <p:ph idx="1"/>
          </p:nvPr>
        </p:nvSpPr>
        <p:spPr/>
        <p:txBody>
          <a:bodyPr/>
          <a:lstStyle/>
          <a:p>
            <a:r>
              <a:rPr lang="en-US" dirty="0" smtClean="0"/>
              <a:t>Megan, 14 </a:t>
            </a:r>
            <a:r>
              <a:rPr lang="en-US" dirty="0" err="1" smtClean="0"/>
              <a:t>yrs</a:t>
            </a:r>
            <a:r>
              <a:rPr lang="en-US" dirty="0" smtClean="0"/>
              <a:t>, healthy, intelligent and articulate</a:t>
            </a:r>
          </a:p>
          <a:p>
            <a:r>
              <a:rPr lang="en-US" dirty="0" smtClean="0"/>
              <a:t>She requests a prescription for OCP</a:t>
            </a:r>
          </a:p>
          <a:p>
            <a:r>
              <a:rPr lang="en-US" dirty="0" smtClean="0"/>
              <a:t>She does not want her parents to know</a:t>
            </a:r>
          </a:p>
          <a:p>
            <a:r>
              <a:rPr lang="en-US" dirty="0"/>
              <a:t>Her boyfriend is 16 </a:t>
            </a:r>
            <a:r>
              <a:rPr lang="en-US" dirty="0" err="1"/>
              <a:t>yrs</a:t>
            </a:r>
            <a:r>
              <a:rPr lang="en-US" dirty="0"/>
              <a:t> old</a:t>
            </a:r>
          </a:p>
          <a:p>
            <a:pPr marL="0" indent="0">
              <a:buNone/>
            </a:pPr>
            <a:endParaRPr lang="en-US" dirty="0" smtClean="0"/>
          </a:p>
          <a:p>
            <a:endParaRPr lang="en-US" dirty="0"/>
          </a:p>
          <a:p>
            <a:r>
              <a:rPr lang="en-US" dirty="0" smtClean="0"/>
              <a:t>When can children legally make decisions about their own care?</a:t>
            </a:r>
          </a:p>
          <a:p>
            <a:r>
              <a:rPr lang="en-US" dirty="0" smtClean="0"/>
              <a:t>When can children legally begin sexual relationships?</a:t>
            </a:r>
          </a:p>
          <a:p>
            <a:r>
              <a:rPr lang="en-US" dirty="0" smtClean="0"/>
              <a:t>Should her parents be told?</a:t>
            </a:r>
          </a:p>
          <a:p>
            <a:r>
              <a:rPr lang="en-US" dirty="0"/>
              <a:t>Is her boyfriend’s age </a:t>
            </a:r>
            <a:r>
              <a:rPr lang="en-US" dirty="0" smtClean="0"/>
              <a:t>relevant?</a:t>
            </a:r>
            <a:endParaRPr lang="en-US" dirty="0"/>
          </a:p>
          <a:p>
            <a:endParaRPr lang="en-US" dirty="0"/>
          </a:p>
        </p:txBody>
      </p:sp>
    </p:spTree>
    <p:extLst>
      <p:ext uri="{BB962C8B-B14F-4D97-AF65-F5344CB8AC3E}">
        <p14:creationId xmlns:p14="http://schemas.microsoft.com/office/powerpoint/2010/main" val="1210533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990600"/>
          </a:xfrm>
        </p:spPr>
        <p:txBody>
          <a:bodyPr>
            <a:normAutofit/>
          </a:bodyPr>
          <a:lstStyle/>
          <a:p>
            <a:r>
              <a:rPr lang="en-US" sz="3200" dirty="0"/>
              <a:t>Children and consent</a:t>
            </a:r>
          </a:p>
        </p:txBody>
      </p:sp>
      <p:sp>
        <p:nvSpPr>
          <p:cNvPr id="3" name="Content Placeholder 2"/>
          <p:cNvSpPr>
            <a:spLocks noGrp="1"/>
          </p:cNvSpPr>
          <p:nvPr>
            <p:ph idx="1"/>
          </p:nvPr>
        </p:nvSpPr>
        <p:spPr>
          <a:xfrm>
            <a:off x="457200" y="1231900"/>
            <a:ext cx="8229600" cy="5461000"/>
          </a:xfrm>
        </p:spPr>
        <p:txBody>
          <a:bodyPr>
            <a:normAutofit fontScale="92500" lnSpcReduction="20000"/>
          </a:bodyPr>
          <a:lstStyle/>
          <a:p>
            <a:r>
              <a:rPr lang="en-US" dirty="0" smtClean="0"/>
              <a:t>Definition “child”, “minor” &lt; 18 years</a:t>
            </a:r>
          </a:p>
          <a:p>
            <a:r>
              <a:rPr lang="en-US" dirty="0" smtClean="0"/>
              <a:t>Common law – minors lack the competence to consent to medical treatment</a:t>
            </a:r>
          </a:p>
          <a:p>
            <a:endParaRPr lang="en-US" dirty="0" smtClean="0"/>
          </a:p>
          <a:p>
            <a:pPr marL="0" indent="0">
              <a:buNone/>
            </a:pPr>
            <a:r>
              <a:rPr lang="en-US" dirty="0" smtClean="0"/>
              <a:t>  however</a:t>
            </a:r>
          </a:p>
          <a:p>
            <a:pPr marL="0" indent="0">
              <a:buNone/>
            </a:pPr>
            <a:endParaRPr lang="en-US" dirty="0" smtClean="0"/>
          </a:p>
          <a:p>
            <a:r>
              <a:rPr lang="en-US" dirty="0" smtClean="0"/>
              <a:t>if the minor can show they have </a:t>
            </a:r>
            <a:r>
              <a:rPr lang="en-US" u="sng" dirty="0" smtClean="0"/>
              <a:t>competence</a:t>
            </a:r>
            <a:r>
              <a:rPr lang="en-US" dirty="0" smtClean="0"/>
              <a:t>, the law will treat them as having the right to consent</a:t>
            </a:r>
          </a:p>
          <a:p>
            <a:r>
              <a:rPr lang="en-US" dirty="0" smtClean="0"/>
              <a:t>competent if “achieves a sufficient understanding and intelligence to enable him or her to understand what is fully proposed”</a:t>
            </a:r>
          </a:p>
          <a:p>
            <a:endParaRPr lang="en-US" dirty="0" smtClean="0"/>
          </a:p>
          <a:p>
            <a:r>
              <a:rPr lang="en-US" b="1" dirty="0" err="1" smtClean="0"/>
              <a:t>Gillick</a:t>
            </a:r>
            <a:r>
              <a:rPr lang="en-US" b="1" dirty="0" smtClean="0"/>
              <a:t> competence test</a:t>
            </a:r>
            <a:r>
              <a:rPr lang="en-US" dirty="0" smtClean="0"/>
              <a:t>  </a:t>
            </a:r>
            <a:r>
              <a:rPr lang="en-US" sz="2200" i="1" dirty="0" err="1" smtClean="0"/>
              <a:t>Gillick</a:t>
            </a:r>
            <a:r>
              <a:rPr lang="en-US" sz="2200" i="1" dirty="0"/>
              <a:t> </a:t>
            </a:r>
            <a:r>
              <a:rPr lang="en-US" sz="2200" i="1" dirty="0" smtClean="0"/>
              <a:t>v West Norfolk</a:t>
            </a:r>
            <a:r>
              <a:rPr lang="en-US" sz="2200" dirty="0" smtClean="0"/>
              <a:t> [1986]</a:t>
            </a:r>
          </a:p>
          <a:p>
            <a:pPr lvl="1"/>
            <a:r>
              <a:rPr lang="en-US" dirty="0" smtClean="0"/>
              <a:t>House of Lords asked about giving contraception to girls under 16 without parents’ knowledge/consent</a:t>
            </a:r>
          </a:p>
          <a:p>
            <a:pPr lvl="1"/>
            <a:r>
              <a:rPr lang="en-US" dirty="0" smtClean="0"/>
              <a:t>Decided once a child could understand the nature and effects of the proposed treatment they could consent to it</a:t>
            </a:r>
          </a:p>
          <a:p>
            <a:pPr lvl="1"/>
            <a:r>
              <a:rPr lang="en-US" dirty="0" smtClean="0"/>
              <a:t>Accepted in Australia by High Court</a:t>
            </a:r>
            <a:endParaRPr lang="en-US" i="1" dirty="0"/>
          </a:p>
        </p:txBody>
      </p:sp>
    </p:spTree>
    <p:extLst>
      <p:ext uri="{BB962C8B-B14F-4D97-AF65-F5344CB8AC3E}">
        <p14:creationId xmlns:p14="http://schemas.microsoft.com/office/powerpoint/2010/main" val="3512740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and consent</a:t>
            </a:r>
          </a:p>
        </p:txBody>
      </p:sp>
      <p:sp>
        <p:nvSpPr>
          <p:cNvPr id="3" name="Content Placeholder 2"/>
          <p:cNvSpPr>
            <a:spLocks noGrp="1"/>
          </p:cNvSpPr>
          <p:nvPr>
            <p:ph idx="1"/>
          </p:nvPr>
        </p:nvSpPr>
        <p:spPr/>
        <p:txBody>
          <a:bodyPr/>
          <a:lstStyle/>
          <a:p>
            <a:r>
              <a:rPr lang="en-US" dirty="0" smtClean="0"/>
              <a:t>No age threshold for competence</a:t>
            </a:r>
          </a:p>
          <a:p>
            <a:r>
              <a:rPr lang="en-US" dirty="0" smtClean="0"/>
              <a:t>The more complicated, and invasive, the procedure, the more difficult it is for the child to demonstrate competence</a:t>
            </a:r>
          </a:p>
          <a:p>
            <a:endParaRPr lang="en-US" dirty="0"/>
          </a:p>
          <a:p>
            <a:r>
              <a:rPr lang="en-US" dirty="0" smtClean="0"/>
              <a:t>What if the parent does not consent but the child does?</a:t>
            </a:r>
            <a:endParaRPr lang="en-US" dirty="0"/>
          </a:p>
        </p:txBody>
      </p:sp>
    </p:spTree>
    <p:extLst>
      <p:ext uri="{BB962C8B-B14F-4D97-AF65-F5344CB8AC3E}">
        <p14:creationId xmlns:p14="http://schemas.microsoft.com/office/powerpoint/2010/main" val="1862805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Can emergency medical treatment be given to a child without consent?</a:t>
            </a:r>
          </a:p>
          <a:p>
            <a:endParaRPr lang="en-US" dirty="0"/>
          </a:p>
          <a:p>
            <a:r>
              <a:rPr lang="en-US" dirty="0" smtClean="0"/>
              <a:t>Can competent children refuse treatment?</a:t>
            </a:r>
          </a:p>
          <a:p>
            <a:r>
              <a:rPr lang="en-US" sz="1800" i="1" dirty="0" smtClean="0"/>
              <a:t>Royal Alexandra Hospital for Children v Joseph (2005)</a:t>
            </a:r>
            <a:endParaRPr lang="en-US" sz="1800" dirty="0" smtClean="0"/>
          </a:p>
          <a:p>
            <a:endParaRPr lang="en-US" sz="1800" i="1" dirty="0"/>
          </a:p>
          <a:p>
            <a:r>
              <a:rPr lang="en-US" dirty="0" smtClean="0"/>
              <a:t>Can parents refuse to give consent to treatment of child?</a:t>
            </a:r>
          </a:p>
          <a:p>
            <a:endParaRPr lang="en-US" dirty="0"/>
          </a:p>
          <a:p>
            <a:r>
              <a:rPr lang="en-US" sz="3200" b="1" i="1" dirty="0"/>
              <a:t>b</a:t>
            </a:r>
            <a:r>
              <a:rPr lang="en-US" sz="3200" b="1" i="1" dirty="0" smtClean="0"/>
              <a:t>est interests of the patient</a:t>
            </a:r>
            <a:endParaRPr lang="en-US" sz="3200" b="1" i="1" dirty="0"/>
          </a:p>
        </p:txBody>
      </p:sp>
    </p:spTree>
    <p:extLst>
      <p:ext uri="{BB962C8B-B14F-4D97-AF65-F5344CB8AC3E}">
        <p14:creationId xmlns:p14="http://schemas.microsoft.com/office/powerpoint/2010/main" val="2928706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990600"/>
          </a:xfrm>
        </p:spPr>
        <p:txBody>
          <a:bodyPr/>
          <a:lstStyle/>
          <a:p>
            <a:r>
              <a:rPr lang="en-US" dirty="0" smtClean="0"/>
              <a:t>Refusing treatment</a:t>
            </a:r>
            <a:endParaRPr lang="en-US" dirty="0"/>
          </a:p>
        </p:txBody>
      </p:sp>
      <p:sp>
        <p:nvSpPr>
          <p:cNvPr id="3" name="Content Placeholder 2"/>
          <p:cNvSpPr>
            <a:spLocks noGrp="1"/>
          </p:cNvSpPr>
          <p:nvPr>
            <p:ph idx="1"/>
          </p:nvPr>
        </p:nvSpPr>
        <p:spPr>
          <a:xfrm>
            <a:off x="457200" y="1346200"/>
            <a:ext cx="8229600" cy="4876800"/>
          </a:xfrm>
        </p:spPr>
        <p:txBody>
          <a:bodyPr/>
          <a:lstStyle/>
          <a:p>
            <a:r>
              <a:rPr lang="en-US" dirty="0" smtClean="0"/>
              <a:t>25 </a:t>
            </a:r>
            <a:r>
              <a:rPr lang="en-US" dirty="0" err="1" smtClean="0"/>
              <a:t>yr</a:t>
            </a:r>
            <a:r>
              <a:rPr lang="en-US" dirty="0" smtClean="0"/>
              <a:t> man presents after a fall from a balcony with a head injury, he is intoxicated</a:t>
            </a:r>
          </a:p>
          <a:p>
            <a:r>
              <a:rPr lang="en-US" dirty="0" smtClean="0"/>
              <a:t>GCS 14</a:t>
            </a:r>
          </a:p>
          <a:p>
            <a:r>
              <a:rPr lang="en-US" dirty="0" smtClean="0"/>
              <a:t>He is abusive and demands to leave the ED immediately</a:t>
            </a:r>
          </a:p>
          <a:p>
            <a:endParaRPr lang="en-US" dirty="0"/>
          </a:p>
          <a:p>
            <a:r>
              <a:rPr lang="en-US" dirty="0" smtClean="0"/>
              <a:t>Can he refuse treatment? </a:t>
            </a:r>
            <a:endParaRPr lang="en-US" dirty="0"/>
          </a:p>
        </p:txBody>
      </p:sp>
    </p:spTree>
    <p:extLst>
      <p:ext uri="{BB962C8B-B14F-4D97-AF65-F5344CB8AC3E}">
        <p14:creationId xmlns:p14="http://schemas.microsoft.com/office/powerpoint/2010/main" val="20334633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to refuse treatment</a:t>
            </a:r>
          </a:p>
        </p:txBody>
      </p:sp>
      <p:sp>
        <p:nvSpPr>
          <p:cNvPr id="3" name="Content Placeholder 2"/>
          <p:cNvSpPr>
            <a:spLocks noGrp="1"/>
          </p:cNvSpPr>
          <p:nvPr>
            <p:ph idx="1"/>
          </p:nvPr>
        </p:nvSpPr>
        <p:spPr>
          <a:xfrm>
            <a:off x="457200" y="1600200"/>
            <a:ext cx="5676900" cy="4876800"/>
          </a:xfrm>
        </p:spPr>
        <p:txBody>
          <a:bodyPr/>
          <a:lstStyle/>
          <a:p>
            <a:r>
              <a:rPr lang="en-US" dirty="0" smtClean="0"/>
              <a:t>A 62 </a:t>
            </a:r>
            <a:r>
              <a:rPr lang="en-US" dirty="0" err="1" smtClean="0"/>
              <a:t>yr</a:t>
            </a:r>
            <a:r>
              <a:rPr lang="en-US" dirty="0" smtClean="0"/>
              <a:t> male presents to the ED with chest pain</a:t>
            </a:r>
          </a:p>
          <a:p>
            <a:r>
              <a:rPr lang="en-US" dirty="0"/>
              <a:t>H</a:t>
            </a:r>
            <a:r>
              <a:rPr lang="en-US" dirty="0" smtClean="0"/>
              <a:t>e is diagnosed with a non-STEMI</a:t>
            </a:r>
          </a:p>
          <a:p>
            <a:r>
              <a:rPr lang="en-US" dirty="0" smtClean="0"/>
              <a:t>He tells you he has an important meeting in the morning and wants to discharge himself from the ED.</a:t>
            </a:r>
          </a:p>
          <a:p>
            <a:endParaRPr lang="en-US" dirty="0"/>
          </a:p>
          <a:p>
            <a:r>
              <a:rPr lang="en-US" dirty="0" smtClean="0"/>
              <a:t>Can he refuse treatment?</a:t>
            </a:r>
          </a:p>
        </p:txBody>
      </p:sp>
      <p:pic>
        <p:nvPicPr>
          <p:cNvPr id="4" name="Picture 3" descr="AM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104" y="787400"/>
            <a:ext cx="2739095" cy="2749550"/>
          </a:xfrm>
          <a:prstGeom prst="rect">
            <a:avLst/>
          </a:prstGeom>
        </p:spPr>
      </p:pic>
    </p:spTree>
    <p:extLst>
      <p:ext uri="{BB962C8B-B14F-4D97-AF65-F5344CB8AC3E}">
        <p14:creationId xmlns:p14="http://schemas.microsoft.com/office/powerpoint/2010/main" val="14796701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refuse treatment</a:t>
            </a:r>
            <a:endParaRPr lang="en-US" dirty="0"/>
          </a:p>
        </p:txBody>
      </p:sp>
      <p:sp>
        <p:nvSpPr>
          <p:cNvPr id="3" name="Content Placeholder 2"/>
          <p:cNvSpPr>
            <a:spLocks noGrp="1"/>
          </p:cNvSpPr>
          <p:nvPr>
            <p:ph idx="1"/>
          </p:nvPr>
        </p:nvSpPr>
        <p:spPr/>
        <p:txBody>
          <a:bodyPr>
            <a:noAutofit/>
          </a:bodyPr>
          <a:lstStyle/>
          <a:p>
            <a:pPr lvl="1"/>
            <a:r>
              <a:rPr lang="en-US" sz="2200" dirty="0" smtClean="0"/>
              <a:t>If a patient is competent, their decision regarding treatment is binding even if others do not regard it as reasonable or sensible</a:t>
            </a:r>
          </a:p>
          <a:p>
            <a:pPr lvl="1"/>
            <a:endParaRPr lang="en-US" sz="2200" dirty="0"/>
          </a:p>
          <a:p>
            <a:pPr lvl="1"/>
            <a:r>
              <a:rPr lang="en-US" sz="2200" dirty="0" smtClean="0"/>
              <a:t>decisions to refuse treatment must be respected even if the person may die</a:t>
            </a:r>
          </a:p>
          <a:p>
            <a:pPr lvl="1"/>
            <a:endParaRPr lang="en-US" sz="2200" dirty="0"/>
          </a:p>
          <a:p>
            <a:pPr lvl="1"/>
            <a:r>
              <a:rPr lang="en-US" sz="2200" dirty="0" smtClean="0"/>
              <a:t>Who cannot refuse treatment?</a:t>
            </a:r>
          </a:p>
          <a:p>
            <a:pPr lvl="2"/>
            <a:r>
              <a:rPr lang="en-US" sz="2200" dirty="0" smtClean="0"/>
              <a:t>incompetent</a:t>
            </a:r>
          </a:p>
          <a:p>
            <a:pPr lvl="2"/>
            <a:r>
              <a:rPr lang="en-US" sz="2200" dirty="0" smtClean="0"/>
              <a:t>suicidal – the public interest against suicide overrides a competent person’s right to refuse life-sustaining treatment </a:t>
            </a:r>
            <a:endParaRPr lang="en-US" sz="2200" dirty="0"/>
          </a:p>
        </p:txBody>
      </p:sp>
    </p:spTree>
    <p:extLst>
      <p:ext uri="{BB962C8B-B14F-4D97-AF65-F5344CB8AC3E}">
        <p14:creationId xmlns:p14="http://schemas.microsoft.com/office/powerpoint/2010/main" val="518718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 Australian laws come from?</a:t>
            </a:r>
            <a:endParaRPr lang="en-US" dirty="0"/>
          </a:p>
        </p:txBody>
      </p:sp>
      <p:sp>
        <p:nvSpPr>
          <p:cNvPr id="3" name="Content Placeholder 2"/>
          <p:cNvSpPr>
            <a:spLocks noGrp="1"/>
          </p:cNvSpPr>
          <p:nvPr>
            <p:ph idx="1"/>
          </p:nvPr>
        </p:nvSpPr>
        <p:spPr/>
        <p:txBody>
          <a:bodyPr/>
          <a:lstStyle/>
          <a:p>
            <a:r>
              <a:rPr lang="en-US" dirty="0" smtClean="0"/>
              <a:t>Common law </a:t>
            </a:r>
          </a:p>
          <a:p>
            <a:pPr lvl="1"/>
            <a:r>
              <a:rPr lang="en-US" dirty="0" smtClean="0"/>
              <a:t>system of judge-made law inherited from England</a:t>
            </a:r>
          </a:p>
          <a:p>
            <a:r>
              <a:rPr lang="en-US" dirty="0" smtClean="0"/>
              <a:t>Equity</a:t>
            </a:r>
          </a:p>
          <a:p>
            <a:pPr lvl="1"/>
            <a:r>
              <a:rPr lang="en-US" dirty="0" smtClean="0"/>
              <a:t>supplementary judge-made law</a:t>
            </a:r>
          </a:p>
          <a:p>
            <a:r>
              <a:rPr lang="en-US" dirty="0" smtClean="0"/>
              <a:t>Legislation</a:t>
            </a:r>
          </a:p>
          <a:p>
            <a:pPr lvl="1"/>
            <a:r>
              <a:rPr lang="en-US" dirty="0" smtClean="0"/>
              <a:t>= statutes, Acts, parliamentary law</a:t>
            </a:r>
          </a:p>
          <a:p>
            <a:pPr lvl="1"/>
            <a:r>
              <a:rPr lang="en-US" dirty="0" smtClean="0"/>
              <a:t>laws passed through parliamentary process</a:t>
            </a:r>
            <a:endParaRPr lang="en-US" dirty="0"/>
          </a:p>
        </p:txBody>
      </p:sp>
    </p:spTree>
    <p:extLst>
      <p:ext uri="{BB962C8B-B14F-4D97-AF65-F5344CB8AC3E}">
        <p14:creationId xmlns:p14="http://schemas.microsoft.com/office/powerpoint/2010/main" val="14311627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7500"/>
            <a:ext cx="8229600" cy="990600"/>
          </a:xfrm>
        </p:spPr>
        <p:txBody>
          <a:bodyPr/>
          <a:lstStyle/>
          <a:p>
            <a:r>
              <a:rPr lang="en-US" dirty="0"/>
              <a:t>Right to refuse treatment</a:t>
            </a:r>
          </a:p>
        </p:txBody>
      </p:sp>
      <p:sp>
        <p:nvSpPr>
          <p:cNvPr id="3" name="Content Placeholder 2"/>
          <p:cNvSpPr>
            <a:spLocks noGrp="1"/>
          </p:cNvSpPr>
          <p:nvPr>
            <p:ph idx="1"/>
          </p:nvPr>
        </p:nvSpPr>
        <p:spPr/>
        <p:txBody>
          <a:bodyPr/>
          <a:lstStyle/>
          <a:p>
            <a:endParaRPr lang="en-US" dirty="0"/>
          </a:p>
          <a:p>
            <a:endParaRPr lang="en-US" dirty="0" smtClean="0"/>
          </a:p>
          <a:p>
            <a:pPr marL="0" indent="0">
              <a:buNone/>
            </a:pPr>
            <a:endParaRPr lang="en-US" dirty="0"/>
          </a:p>
          <a:p>
            <a:r>
              <a:rPr lang="en-US" dirty="0" smtClean="0"/>
              <a:t>Can he refuse treatment? </a:t>
            </a:r>
            <a:r>
              <a:rPr lang="en-US" dirty="0" smtClean="0">
                <a:solidFill>
                  <a:schemeClr val="accent1"/>
                </a:solidFill>
              </a:rPr>
              <a:t>Yes</a:t>
            </a:r>
          </a:p>
          <a:p>
            <a:endParaRPr lang="en-US" dirty="0" smtClean="0">
              <a:solidFill>
                <a:schemeClr val="accent1"/>
              </a:solidFill>
            </a:endParaRPr>
          </a:p>
          <a:p>
            <a:endParaRPr lang="en-US" dirty="0" smtClean="0"/>
          </a:p>
          <a:p>
            <a:endParaRPr lang="en-US" dirty="0"/>
          </a:p>
          <a:p>
            <a:endParaRPr lang="en-US" dirty="0" smtClean="0"/>
          </a:p>
          <a:p>
            <a:r>
              <a:rPr lang="en-US" dirty="0" smtClean="0"/>
              <a:t>What information will you provide to him?</a:t>
            </a:r>
          </a:p>
          <a:p>
            <a:r>
              <a:rPr lang="en-US" dirty="0" smtClean="0"/>
              <a:t>What will you document in the notes?</a:t>
            </a:r>
            <a:endParaRPr lang="en-US" dirty="0"/>
          </a:p>
        </p:txBody>
      </p:sp>
      <p:pic>
        <p:nvPicPr>
          <p:cNvPr id="4" name="Picture 3" descr="AM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839" y="1143000"/>
            <a:ext cx="3415961" cy="3429000"/>
          </a:xfrm>
          <a:prstGeom prst="rect">
            <a:avLst/>
          </a:prstGeom>
        </p:spPr>
      </p:pic>
    </p:spTree>
    <p:extLst>
      <p:ext uri="{BB962C8B-B14F-4D97-AF65-F5344CB8AC3E}">
        <p14:creationId xmlns:p14="http://schemas.microsoft.com/office/powerpoint/2010/main" val="23410723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against medical advice</a:t>
            </a:r>
            <a:endParaRPr lang="en-US" dirty="0"/>
          </a:p>
        </p:txBody>
      </p:sp>
      <p:sp>
        <p:nvSpPr>
          <p:cNvPr id="3" name="Content Placeholder 2"/>
          <p:cNvSpPr>
            <a:spLocks noGrp="1"/>
          </p:cNvSpPr>
          <p:nvPr>
            <p:ph idx="1"/>
          </p:nvPr>
        </p:nvSpPr>
        <p:spPr/>
        <p:txBody>
          <a:bodyPr/>
          <a:lstStyle/>
          <a:p>
            <a:r>
              <a:rPr lang="en-US" dirty="0" smtClean="0"/>
              <a:t>Patient must be competent</a:t>
            </a:r>
          </a:p>
          <a:p>
            <a:r>
              <a:rPr lang="en-US" dirty="0" smtClean="0"/>
              <a:t>Must be an </a:t>
            </a:r>
            <a:r>
              <a:rPr lang="en-US" u="sng" dirty="0" smtClean="0"/>
              <a:t>informed</a:t>
            </a:r>
            <a:r>
              <a:rPr lang="en-US" dirty="0" smtClean="0"/>
              <a:t> decision</a:t>
            </a:r>
          </a:p>
          <a:p>
            <a:pPr lvl="1"/>
            <a:r>
              <a:rPr lang="en-US" dirty="0" smtClean="0"/>
              <a:t>the diagnosis, </a:t>
            </a:r>
            <a:r>
              <a:rPr lang="en-US" dirty="0" err="1" smtClean="0"/>
              <a:t>DDx</a:t>
            </a:r>
            <a:endParaRPr lang="en-US" dirty="0" smtClean="0"/>
          </a:p>
          <a:p>
            <a:pPr lvl="1"/>
            <a:r>
              <a:rPr lang="en-US" dirty="0" smtClean="0"/>
              <a:t>the treatment</a:t>
            </a:r>
          </a:p>
          <a:p>
            <a:pPr lvl="1"/>
            <a:r>
              <a:rPr lang="en-US" dirty="0" smtClean="0"/>
              <a:t>alternatives to that treatment</a:t>
            </a:r>
          </a:p>
          <a:p>
            <a:pPr lvl="1"/>
            <a:r>
              <a:rPr lang="en-US" dirty="0" smtClean="0"/>
              <a:t>risks of not having treatment</a:t>
            </a:r>
          </a:p>
          <a:p>
            <a:pPr lvl="1"/>
            <a:endParaRPr lang="en-US" dirty="0"/>
          </a:p>
          <a:p>
            <a:r>
              <a:rPr lang="en-US" dirty="0" smtClean="0"/>
              <a:t>Document</a:t>
            </a:r>
          </a:p>
          <a:p>
            <a:pPr lvl="1"/>
            <a:r>
              <a:rPr lang="en-US" dirty="0" smtClean="0"/>
              <a:t>assessment of competence</a:t>
            </a:r>
          </a:p>
          <a:p>
            <a:pPr lvl="1"/>
            <a:r>
              <a:rPr lang="en-US" dirty="0" smtClean="0"/>
              <a:t>contents of discussion</a:t>
            </a:r>
          </a:p>
          <a:p>
            <a:pPr lvl="1"/>
            <a:r>
              <a:rPr lang="en-US" dirty="0" smtClean="0"/>
              <a:t>patient’s </a:t>
            </a:r>
            <a:r>
              <a:rPr lang="en-US" u="sng" dirty="0" smtClean="0"/>
              <a:t>understanding</a:t>
            </a:r>
            <a:r>
              <a:rPr lang="en-US" dirty="0" smtClean="0"/>
              <a:t> of that discussion</a:t>
            </a:r>
          </a:p>
          <a:p>
            <a:pPr lvl="1"/>
            <a:r>
              <a:rPr lang="en-US" dirty="0" smtClean="0"/>
              <a:t>alternative follow-up plan</a:t>
            </a:r>
            <a:endParaRPr lang="en-US" dirty="0"/>
          </a:p>
        </p:txBody>
      </p:sp>
    </p:spTree>
    <p:extLst>
      <p:ext uri="{BB962C8B-B14F-4D97-AF65-F5344CB8AC3E}">
        <p14:creationId xmlns:p14="http://schemas.microsoft.com/office/powerpoint/2010/main" val="17210389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Discharge against medical advice</a:t>
            </a:r>
          </a:p>
        </p:txBody>
      </p:sp>
      <p:sp>
        <p:nvSpPr>
          <p:cNvPr id="3" name="Content Placeholder 2"/>
          <p:cNvSpPr>
            <a:spLocks noGrp="1"/>
          </p:cNvSpPr>
          <p:nvPr>
            <p:ph idx="1"/>
          </p:nvPr>
        </p:nvSpPr>
        <p:spPr/>
        <p:txBody>
          <a:bodyPr/>
          <a:lstStyle/>
          <a:p>
            <a:r>
              <a:rPr lang="en-US" dirty="0" err="1" smtClean="0"/>
              <a:t>Mr</a:t>
            </a:r>
            <a:r>
              <a:rPr lang="en-US" dirty="0" smtClean="0"/>
              <a:t> Brown chose to discharge himself against medical advice. I believe he is competent to make that decision. I explained to him the diagnosis of NSTEMI, the treatment planned and the risks of not having treatment including further AMI and death. I believe he understood these risks.</a:t>
            </a:r>
          </a:p>
          <a:p>
            <a:r>
              <a:rPr lang="en-US" dirty="0" smtClean="0"/>
              <a:t>Advised to return to ED if recurrent pain or unwell. Advised to see LMO. Letter given.</a:t>
            </a:r>
            <a:endParaRPr lang="en-US" dirty="0"/>
          </a:p>
        </p:txBody>
      </p:sp>
    </p:spTree>
    <p:extLst>
      <p:ext uri="{BB962C8B-B14F-4D97-AF65-F5344CB8AC3E}">
        <p14:creationId xmlns:p14="http://schemas.microsoft.com/office/powerpoint/2010/main" val="42471009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Refusing treatment</a:t>
            </a:r>
            <a:endParaRPr lang="en-US" dirty="0"/>
          </a:p>
        </p:txBody>
      </p:sp>
      <p:sp>
        <p:nvSpPr>
          <p:cNvPr id="3" name="Content Placeholder 2"/>
          <p:cNvSpPr>
            <a:spLocks noGrp="1"/>
          </p:cNvSpPr>
          <p:nvPr>
            <p:ph idx="1"/>
          </p:nvPr>
        </p:nvSpPr>
        <p:spPr/>
        <p:txBody>
          <a:bodyPr/>
          <a:lstStyle/>
          <a:p>
            <a:r>
              <a:rPr lang="en-US" dirty="0" smtClean="0"/>
              <a:t>Richard, 47 </a:t>
            </a:r>
            <a:r>
              <a:rPr lang="en-US" dirty="0" err="1" smtClean="0"/>
              <a:t>yr</a:t>
            </a:r>
            <a:endParaRPr lang="en-US" dirty="0" smtClean="0"/>
          </a:p>
          <a:p>
            <a:pPr lvl="1"/>
            <a:r>
              <a:rPr lang="en-US" dirty="0" smtClean="0"/>
              <a:t>schizophrenia, well-controlled on meds</a:t>
            </a:r>
          </a:p>
          <a:p>
            <a:pPr lvl="1"/>
            <a:r>
              <a:rPr lang="en-US" dirty="0" smtClean="0"/>
              <a:t>presents to ED with RUQ pain</a:t>
            </a:r>
          </a:p>
          <a:p>
            <a:pPr lvl="1"/>
            <a:r>
              <a:rPr lang="en-US" dirty="0" smtClean="0"/>
              <a:t>acute </a:t>
            </a:r>
            <a:r>
              <a:rPr lang="en-US" dirty="0" err="1" smtClean="0"/>
              <a:t>cholecystitis</a:t>
            </a:r>
            <a:endParaRPr lang="en-US" dirty="0" smtClean="0"/>
          </a:p>
          <a:p>
            <a:pPr lvl="1"/>
            <a:r>
              <a:rPr lang="en-US" dirty="0" smtClean="0"/>
              <a:t>refuses to consent to surgery – would rather die</a:t>
            </a:r>
          </a:p>
          <a:p>
            <a:endParaRPr lang="en-US" dirty="0"/>
          </a:p>
          <a:p>
            <a:r>
              <a:rPr lang="en-US" dirty="0" smtClean="0"/>
              <a:t>Can he refuse surgery where refusal may result in death?</a:t>
            </a:r>
          </a:p>
        </p:txBody>
      </p:sp>
    </p:spTree>
    <p:extLst>
      <p:ext uri="{BB962C8B-B14F-4D97-AF65-F5344CB8AC3E}">
        <p14:creationId xmlns:p14="http://schemas.microsoft.com/office/powerpoint/2010/main" val="1889887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990600"/>
          </a:xfrm>
        </p:spPr>
        <p:txBody>
          <a:bodyPr/>
          <a:lstStyle/>
          <a:p>
            <a:r>
              <a:rPr lang="en-US" dirty="0" smtClean="0"/>
              <a:t>Refusing treatment</a:t>
            </a:r>
            <a:endParaRPr lang="en-US" dirty="0"/>
          </a:p>
        </p:txBody>
      </p:sp>
      <p:sp>
        <p:nvSpPr>
          <p:cNvPr id="3" name="Content Placeholder 2"/>
          <p:cNvSpPr>
            <a:spLocks noGrp="1"/>
          </p:cNvSpPr>
          <p:nvPr>
            <p:ph idx="1"/>
          </p:nvPr>
        </p:nvSpPr>
        <p:spPr>
          <a:xfrm>
            <a:off x="457200" y="1308100"/>
            <a:ext cx="8229600" cy="4876800"/>
          </a:xfrm>
        </p:spPr>
        <p:txBody>
          <a:bodyPr>
            <a:normAutofit fontScale="92500" lnSpcReduction="20000"/>
          </a:bodyPr>
          <a:lstStyle/>
          <a:p>
            <a:r>
              <a:rPr lang="en-US" dirty="0" smtClean="0"/>
              <a:t>Richard, 47 </a:t>
            </a:r>
            <a:r>
              <a:rPr lang="en-US" dirty="0" err="1" smtClean="0"/>
              <a:t>yr</a:t>
            </a:r>
            <a:endParaRPr lang="en-US" dirty="0" smtClean="0"/>
          </a:p>
          <a:p>
            <a:pPr lvl="1"/>
            <a:r>
              <a:rPr lang="en-US" dirty="0" smtClean="0"/>
              <a:t>schizophrenia, well-controlled on meds</a:t>
            </a:r>
          </a:p>
          <a:p>
            <a:pPr lvl="1"/>
            <a:r>
              <a:rPr lang="en-US" dirty="0" smtClean="0"/>
              <a:t>presents to ED with RUQ pain</a:t>
            </a:r>
          </a:p>
          <a:p>
            <a:pPr lvl="1"/>
            <a:r>
              <a:rPr lang="en-US" dirty="0" smtClean="0"/>
              <a:t>acute </a:t>
            </a:r>
            <a:r>
              <a:rPr lang="en-US" dirty="0" err="1" smtClean="0"/>
              <a:t>cholecystitis</a:t>
            </a:r>
            <a:endParaRPr lang="en-US" dirty="0" smtClean="0"/>
          </a:p>
          <a:p>
            <a:pPr lvl="1"/>
            <a:r>
              <a:rPr lang="en-US" dirty="0" smtClean="0"/>
              <a:t>refuses to consent to surgery – would rather die</a:t>
            </a:r>
          </a:p>
          <a:p>
            <a:endParaRPr lang="en-US" dirty="0"/>
          </a:p>
          <a:p>
            <a:r>
              <a:rPr lang="en-US" dirty="0"/>
              <a:t>Is Richard competent to make decisions about his care</a:t>
            </a:r>
            <a:r>
              <a:rPr lang="en-US" dirty="0" smtClean="0"/>
              <a:t>?</a:t>
            </a:r>
          </a:p>
          <a:p>
            <a:endParaRPr lang="en-US" dirty="0"/>
          </a:p>
          <a:p>
            <a:r>
              <a:rPr lang="en-US" dirty="0" smtClean="0"/>
              <a:t>Can he:</a:t>
            </a:r>
          </a:p>
          <a:p>
            <a:pPr lvl="1"/>
            <a:r>
              <a:rPr lang="en-US" dirty="0"/>
              <a:t>understand and retain the information</a:t>
            </a:r>
          </a:p>
          <a:p>
            <a:pPr lvl="1"/>
            <a:r>
              <a:rPr lang="en-US" dirty="0"/>
              <a:t>believe the information</a:t>
            </a:r>
          </a:p>
          <a:p>
            <a:pPr lvl="1"/>
            <a:r>
              <a:rPr lang="en-US" dirty="0"/>
              <a:t>weigh the information and make a decision</a:t>
            </a:r>
          </a:p>
          <a:p>
            <a:pPr lvl="1"/>
            <a:r>
              <a:rPr lang="en-US" dirty="0"/>
              <a:t>communicate that </a:t>
            </a:r>
            <a:r>
              <a:rPr lang="en-US" dirty="0" smtClean="0"/>
              <a:t>decision</a:t>
            </a:r>
          </a:p>
          <a:p>
            <a:pPr lvl="1"/>
            <a:endParaRPr lang="en-US" dirty="0" smtClean="0"/>
          </a:p>
          <a:p>
            <a:r>
              <a:rPr lang="en-US" dirty="0" smtClean="0"/>
              <a:t>Re C 1994</a:t>
            </a:r>
            <a:endParaRPr lang="en-US" dirty="0"/>
          </a:p>
          <a:p>
            <a:pPr lvl="1"/>
            <a:endParaRPr lang="en-US" dirty="0"/>
          </a:p>
        </p:txBody>
      </p:sp>
    </p:spTree>
    <p:extLst>
      <p:ext uri="{BB962C8B-B14F-4D97-AF65-F5344CB8AC3E}">
        <p14:creationId xmlns:p14="http://schemas.microsoft.com/office/powerpoint/2010/main" val="3664239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lstStyle/>
          <a:p>
            <a:r>
              <a:rPr lang="en-US" dirty="0" smtClean="0"/>
              <a:t>Melissa, 31 </a:t>
            </a:r>
            <a:r>
              <a:rPr lang="en-US" dirty="0" err="1" smtClean="0"/>
              <a:t>yr</a:t>
            </a:r>
            <a:r>
              <a:rPr lang="en-US" dirty="0" smtClean="0"/>
              <a:t>, cystic fibrosis</a:t>
            </a:r>
          </a:p>
          <a:p>
            <a:r>
              <a:rPr lang="en-US" dirty="0" smtClean="0"/>
              <a:t>A friend rings for information about her condition</a:t>
            </a:r>
          </a:p>
          <a:p>
            <a:endParaRPr lang="en-US" dirty="0" smtClean="0"/>
          </a:p>
          <a:p>
            <a:r>
              <a:rPr lang="en-US" dirty="0" smtClean="0"/>
              <a:t>What information can be provided to family and friends about a patient?</a:t>
            </a:r>
          </a:p>
          <a:p>
            <a:pPr lvl="1"/>
            <a:endParaRPr lang="en-US" dirty="0"/>
          </a:p>
        </p:txBody>
      </p:sp>
    </p:spTree>
    <p:extLst>
      <p:ext uri="{BB962C8B-B14F-4D97-AF65-F5344CB8AC3E}">
        <p14:creationId xmlns:p14="http://schemas.microsoft.com/office/powerpoint/2010/main" val="7730016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a:t>
            </a:r>
          </a:p>
        </p:txBody>
      </p:sp>
      <p:sp>
        <p:nvSpPr>
          <p:cNvPr id="3" name="Content Placeholder 2"/>
          <p:cNvSpPr>
            <a:spLocks noGrp="1"/>
          </p:cNvSpPr>
          <p:nvPr>
            <p:ph idx="1"/>
          </p:nvPr>
        </p:nvSpPr>
        <p:spPr/>
        <p:txBody>
          <a:bodyPr/>
          <a:lstStyle/>
          <a:p>
            <a:r>
              <a:rPr lang="en-US" dirty="0" smtClean="0"/>
              <a:t>crucial aspect of doctor-patient relationship</a:t>
            </a:r>
          </a:p>
          <a:p>
            <a:r>
              <a:rPr lang="en-US" dirty="0" smtClean="0"/>
              <a:t>respect</a:t>
            </a:r>
          </a:p>
          <a:p>
            <a:r>
              <a:rPr lang="en-US" dirty="0" smtClean="0"/>
              <a:t>engenders trust required for patient to provide information</a:t>
            </a:r>
          </a:p>
          <a:p>
            <a:endParaRPr lang="en-US" dirty="0"/>
          </a:p>
          <a:p>
            <a:r>
              <a:rPr lang="en-US" dirty="0"/>
              <a:t>P</a:t>
            </a:r>
            <a:r>
              <a:rPr lang="en-US" dirty="0" smtClean="0"/>
              <a:t>rofessional obligation</a:t>
            </a:r>
          </a:p>
          <a:p>
            <a:pPr lvl="1"/>
            <a:r>
              <a:rPr lang="en-US" dirty="0" smtClean="0"/>
              <a:t>Medical Board of Australia - Code of conduct</a:t>
            </a:r>
          </a:p>
          <a:p>
            <a:pPr lvl="1"/>
            <a:r>
              <a:rPr lang="en-US" dirty="0" smtClean="0"/>
              <a:t>AMA – Code of Ethics</a:t>
            </a:r>
          </a:p>
          <a:p>
            <a:r>
              <a:rPr lang="en-US" dirty="0"/>
              <a:t>L</a:t>
            </a:r>
            <a:r>
              <a:rPr lang="en-US" dirty="0" smtClean="0"/>
              <a:t>egal obligation</a:t>
            </a:r>
          </a:p>
          <a:p>
            <a:pPr lvl="1"/>
            <a:r>
              <a:rPr lang="en-US" dirty="0"/>
              <a:t>E</a:t>
            </a:r>
            <a:r>
              <a:rPr lang="en-US" dirty="0" smtClean="0"/>
              <a:t>quity law</a:t>
            </a:r>
            <a:endParaRPr lang="en-US" dirty="0"/>
          </a:p>
        </p:txBody>
      </p:sp>
    </p:spTree>
    <p:extLst>
      <p:ext uri="{BB962C8B-B14F-4D97-AF65-F5344CB8AC3E}">
        <p14:creationId xmlns:p14="http://schemas.microsoft.com/office/powerpoint/2010/main" val="23893947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Certificates</a:t>
            </a:r>
            <a:endParaRPr lang="en-US" dirty="0"/>
          </a:p>
        </p:txBody>
      </p:sp>
      <p:sp>
        <p:nvSpPr>
          <p:cNvPr id="3" name="Content Placeholder 2"/>
          <p:cNvSpPr>
            <a:spLocks noGrp="1"/>
          </p:cNvSpPr>
          <p:nvPr>
            <p:ph idx="1"/>
          </p:nvPr>
        </p:nvSpPr>
        <p:spPr/>
        <p:txBody>
          <a:bodyPr>
            <a:normAutofit/>
          </a:bodyPr>
          <a:lstStyle/>
          <a:p>
            <a:r>
              <a:rPr lang="en-US" sz="2000" dirty="0" smtClean="0"/>
              <a:t>legal documents</a:t>
            </a:r>
          </a:p>
          <a:p>
            <a:r>
              <a:rPr lang="en-US" sz="2000" dirty="0" smtClean="0"/>
              <a:t>Medical Board of Australia</a:t>
            </a:r>
          </a:p>
          <a:p>
            <a:endParaRPr lang="en-US" sz="2000" dirty="0"/>
          </a:p>
          <a:p>
            <a:r>
              <a:rPr lang="en-US" sz="2000" dirty="0" smtClean="0"/>
              <a:t>issuing a false, misleading or inaccurate certificate could lead to disciplinary action under medical registration legislation</a:t>
            </a:r>
          </a:p>
          <a:p>
            <a:endParaRPr lang="en-US" sz="2000" dirty="0"/>
          </a:p>
          <a:p>
            <a:r>
              <a:rPr lang="en-US" sz="2000" dirty="0" smtClean="0"/>
              <a:t>honest</a:t>
            </a:r>
          </a:p>
          <a:p>
            <a:r>
              <a:rPr lang="en-US" sz="2000" dirty="0" smtClean="0"/>
              <a:t>verify content</a:t>
            </a:r>
          </a:p>
          <a:p>
            <a:r>
              <a:rPr lang="en-US" sz="2000" dirty="0" smtClean="0"/>
              <a:t>maintain privacy</a:t>
            </a:r>
          </a:p>
          <a:p>
            <a:endParaRPr lang="en-US" sz="2000" dirty="0"/>
          </a:p>
          <a:p>
            <a:r>
              <a:rPr lang="en-US" sz="2000" dirty="0" smtClean="0"/>
              <a:t>What date can you put on the certificate?</a:t>
            </a:r>
          </a:p>
          <a:p>
            <a:r>
              <a:rPr lang="en-US" sz="2000" dirty="0" smtClean="0"/>
              <a:t>MUST be dated on the day it is written</a:t>
            </a:r>
          </a:p>
          <a:p>
            <a:r>
              <a:rPr lang="en-US" sz="2000" dirty="0" smtClean="0"/>
              <a:t>may certify period of illness occurred before date of examination</a:t>
            </a:r>
            <a:endParaRPr lang="en-US" sz="2000" dirty="0"/>
          </a:p>
        </p:txBody>
      </p:sp>
    </p:spTree>
    <p:extLst>
      <p:ext uri="{BB962C8B-B14F-4D97-AF65-F5344CB8AC3E}">
        <p14:creationId xmlns:p14="http://schemas.microsoft.com/office/powerpoint/2010/main" val="1086299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990600"/>
          </a:xfrm>
        </p:spPr>
        <p:txBody>
          <a:bodyPr>
            <a:normAutofit/>
          </a:bodyPr>
          <a:lstStyle/>
          <a:p>
            <a:r>
              <a:rPr lang="en-US" sz="3200" dirty="0" smtClean="0"/>
              <a:t>Reportable deaths</a:t>
            </a:r>
            <a:endParaRPr lang="en-US" sz="3200" dirty="0"/>
          </a:p>
        </p:txBody>
      </p:sp>
      <p:sp>
        <p:nvSpPr>
          <p:cNvPr id="3" name="Content Placeholder 2"/>
          <p:cNvSpPr>
            <a:spLocks noGrp="1"/>
          </p:cNvSpPr>
          <p:nvPr>
            <p:ph idx="1"/>
          </p:nvPr>
        </p:nvSpPr>
        <p:spPr>
          <a:xfrm>
            <a:off x="457200" y="1003300"/>
            <a:ext cx="8521700" cy="4876800"/>
          </a:xfrm>
        </p:spPr>
        <p:txBody>
          <a:bodyPr>
            <a:noAutofit/>
          </a:bodyPr>
          <a:lstStyle/>
          <a:p>
            <a:pPr marL="0" indent="0">
              <a:buNone/>
            </a:pPr>
            <a:r>
              <a:rPr lang="en-US" sz="1800" dirty="0" smtClean="0"/>
              <a:t>When should a death be reported to the coroner?</a:t>
            </a:r>
          </a:p>
          <a:p>
            <a:pPr marL="0" indent="0">
              <a:buNone/>
            </a:pPr>
            <a:endParaRPr lang="en-US" sz="1800" dirty="0"/>
          </a:p>
          <a:p>
            <a:pPr marL="0" indent="0">
              <a:buNone/>
            </a:pPr>
            <a:r>
              <a:rPr lang="en-US" sz="1800" dirty="0" smtClean="0"/>
              <a:t>Victorian Coroners Act 2008</a:t>
            </a:r>
          </a:p>
          <a:p>
            <a:pPr marL="0" indent="0">
              <a:buNone/>
            </a:pPr>
            <a:r>
              <a:rPr lang="en-US" sz="1800" dirty="0" smtClean="0">
                <a:ea typeface="Courier"/>
                <a:cs typeface="Courier"/>
              </a:rPr>
              <a:t>A </a:t>
            </a:r>
            <a:r>
              <a:rPr lang="en-US" sz="1800" dirty="0">
                <a:ea typeface="Courier"/>
                <a:cs typeface="Courier"/>
              </a:rPr>
              <a:t>death of a person is a reportable death if</a:t>
            </a:r>
            <a:r>
              <a:rPr lang="en-US" sz="1800" dirty="0" smtClean="0">
                <a:ea typeface="Courier"/>
                <a:cs typeface="Courier"/>
              </a:rPr>
              <a:t>-</a:t>
            </a:r>
            <a:endParaRPr lang="en-US" sz="1800" dirty="0">
              <a:ea typeface="Courier"/>
              <a:cs typeface="Courier"/>
            </a:endParaRPr>
          </a:p>
          <a:p>
            <a:r>
              <a:rPr lang="en-US" sz="1800" dirty="0" smtClean="0">
                <a:ea typeface="Courier"/>
                <a:cs typeface="Courier"/>
              </a:rPr>
              <a:t>   </a:t>
            </a:r>
            <a:r>
              <a:rPr lang="en-US" sz="1800" dirty="0">
                <a:ea typeface="Courier"/>
                <a:cs typeface="Courier"/>
              </a:rPr>
              <a:t>the body is in Victoria; </a:t>
            </a:r>
            <a:r>
              <a:rPr lang="en-US" sz="1800" dirty="0" smtClean="0">
                <a:ea typeface="Courier"/>
                <a:cs typeface="Courier"/>
              </a:rPr>
              <a:t>or</a:t>
            </a:r>
            <a:endParaRPr lang="en-US" sz="1800" dirty="0">
              <a:ea typeface="Courier"/>
              <a:cs typeface="Courier"/>
            </a:endParaRPr>
          </a:p>
          <a:p>
            <a:r>
              <a:rPr lang="en-US" sz="1800" dirty="0">
                <a:ea typeface="Courier"/>
                <a:cs typeface="Courier"/>
              </a:rPr>
              <a:t>  </a:t>
            </a:r>
            <a:r>
              <a:rPr lang="en-US" sz="1800" dirty="0" smtClean="0">
                <a:ea typeface="Courier"/>
                <a:cs typeface="Courier"/>
              </a:rPr>
              <a:t> </a:t>
            </a:r>
            <a:r>
              <a:rPr lang="en-US" sz="1800" dirty="0">
                <a:ea typeface="Courier"/>
                <a:cs typeface="Courier"/>
              </a:rPr>
              <a:t>the death occurred in Victoria; </a:t>
            </a:r>
            <a:r>
              <a:rPr lang="en-US" sz="1800" dirty="0" smtClean="0">
                <a:ea typeface="Courier"/>
                <a:cs typeface="Courier"/>
              </a:rPr>
              <a:t>or</a:t>
            </a:r>
            <a:endParaRPr lang="en-US" sz="1800" dirty="0">
              <a:ea typeface="Courier"/>
              <a:cs typeface="Courier"/>
            </a:endParaRPr>
          </a:p>
          <a:p>
            <a:r>
              <a:rPr lang="en-US" sz="1800" dirty="0">
                <a:ea typeface="Courier"/>
                <a:cs typeface="Courier"/>
              </a:rPr>
              <a:t>  </a:t>
            </a:r>
            <a:r>
              <a:rPr lang="en-US" sz="1800" dirty="0" smtClean="0">
                <a:ea typeface="Courier"/>
                <a:cs typeface="Courier"/>
              </a:rPr>
              <a:t> </a:t>
            </a:r>
            <a:r>
              <a:rPr lang="en-US" sz="1800" dirty="0">
                <a:ea typeface="Courier"/>
                <a:cs typeface="Courier"/>
              </a:rPr>
              <a:t>the cause of the death occurred in Victoria; </a:t>
            </a:r>
            <a:r>
              <a:rPr lang="en-US" sz="1800" dirty="0" smtClean="0">
                <a:ea typeface="Courier"/>
                <a:cs typeface="Courier"/>
              </a:rPr>
              <a:t>or</a:t>
            </a:r>
            <a:endParaRPr lang="en-US" sz="1800" dirty="0">
              <a:ea typeface="Courier"/>
              <a:cs typeface="Courier"/>
            </a:endParaRPr>
          </a:p>
          <a:p>
            <a:r>
              <a:rPr lang="en-US" sz="1800" dirty="0">
                <a:ea typeface="Courier"/>
                <a:cs typeface="Courier"/>
              </a:rPr>
              <a:t>  </a:t>
            </a:r>
            <a:r>
              <a:rPr lang="en-US" sz="1800" dirty="0" smtClean="0">
                <a:ea typeface="Courier"/>
                <a:cs typeface="Courier"/>
              </a:rPr>
              <a:t> </a:t>
            </a:r>
            <a:r>
              <a:rPr lang="en-US" sz="1800" dirty="0">
                <a:ea typeface="Courier"/>
                <a:cs typeface="Courier"/>
              </a:rPr>
              <a:t>the person ordinarily resided in Victoria at the time of death-</a:t>
            </a:r>
          </a:p>
          <a:p>
            <a:pPr marL="0" indent="0">
              <a:buNone/>
            </a:pPr>
            <a:r>
              <a:rPr lang="en-US" sz="1800" dirty="0" smtClean="0">
                <a:ea typeface="Courier"/>
                <a:cs typeface="Courier"/>
              </a:rPr>
              <a:t>and:</a:t>
            </a:r>
            <a:endParaRPr lang="en-US" sz="1800" dirty="0">
              <a:ea typeface="Courier"/>
              <a:cs typeface="Courier"/>
            </a:endParaRPr>
          </a:p>
          <a:p>
            <a:r>
              <a:rPr lang="en-US" sz="1800" dirty="0" smtClean="0">
                <a:ea typeface="Courier"/>
                <a:cs typeface="Courier"/>
              </a:rPr>
              <a:t>unexpected</a:t>
            </a:r>
            <a:r>
              <a:rPr lang="en-US" sz="1800" dirty="0">
                <a:ea typeface="Courier"/>
                <a:cs typeface="Courier"/>
              </a:rPr>
              <a:t>, unnatural or violent </a:t>
            </a:r>
            <a:r>
              <a:rPr lang="en-US" sz="1800" dirty="0" smtClean="0">
                <a:ea typeface="Courier"/>
                <a:cs typeface="Courier"/>
              </a:rPr>
              <a:t>or to </a:t>
            </a:r>
            <a:r>
              <a:rPr lang="en-US" sz="1800" dirty="0">
                <a:ea typeface="Courier"/>
                <a:cs typeface="Courier"/>
              </a:rPr>
              <a:t>have resulted, directly or indirectly, from an accident </a:t>
            </a:r>
            <a:r>
              <a:rPr lang="en-US" sz="1800" dirty="0" smtClean="0">
                <a:ea typeface="Courier"/>
                <a:cs typeface="Courier"/>
              </a:rPr>
              <a:t>or injury; or</a:t>
            </a:r>
            <a:endParaRPr lang="en-US" sz="1800" dirty="0">
              <a:ea typeface="Courier"/>
              <a:cs typeface="Courier"/>
            </a:endParaRPr>
          </a:p>
          <a:p>
            <a:r>
              <a:rPr lang="en-US" sz="1800" dirty="0" smtClean="0">
                <a:ea typeface="Courier"/>
                <a:cs typeface="Courier"/>
              </a:rPr>
              <a:t>occurred during </a:t>
            </a:r>
            <a:r>
              <a:rPr lang="en-US" sz="1800" dirty="0">
                <a:ea typeface="Courier"/>
                <a:cs typeface="Courier"/>
              </a:rPr>
              <a:t>a medical procedure; </a:t>
            </a:r>
            <a:r>
              <a:rPr lang="en-US" sz="1800" dirty="0" smtClean="0">
                <a:ea typeface="Courier"/>
                <a:cs typeface="Courier"/>
              </a:rPr>
              <a:t>or </a:t>
            </a:r>
            <a:r>
              <a:rPr lang="en-US" sz="1800" dirty="0">
                <a:ea typeface="Courier"/>
                <a:cs typeface="Courier"/>
              </a:rPr>
              <a:t>may be </a:t>
            </a:r>
            <a:r>
              <a:rPr lang="en-US" sz="1800" dirty="0" smtClean="0">
                <a:ea typeface="Courier"/>
                <a:cs typeface="Courier"/>
              </a:rPr>
              <a:t>causally related </a:t>
            </a:r>
            <a:r>
              <a:rPr lang="en-US" sz="1800" dirty="0">
                <a:ea typeface="Courier"/>
                <a:cs typeface="Courier"/>
              </a:rPr>
              <a:t>to the medical </a:t>
            </a:r>
            <a:r>
              <a:rPr lang="en-US" sz="1800" dirty="0" smtClean="0">
                <a:ea typeface="Courier"/>
                <a:cs typeface="Courier"/>
              </a:rPr>
              <a:t>procedure</a:t>
            </a:r>
            <a:endParaRPr lang="en-US" sz="1800" dirty="0">
              <a:ea typeface="Courier"/>
              <a:cs typeface="Courier"/>
            </a:endParaRPr>
          </a:p>
          <a:p>
            <a:r>
              <a:rPr lang="en-US" sz="1800" dirty="0" smtClean="0">
                <a:ea typeface="Courier"/>
                <a:cs typeface="Courier"/>
              </a:rPr>
              <a:t>death of </a:t>
            </a:r>
            <a:r>
              <a:rPr lang="en-US" sz="1800" dirty="0">
                <a:ea typeface="Courier"/>
                <a:cs typeface="Courier"/>
              </a:rPr>
              <a:t>a </a:t>
            </a:r>
            <a:r>
              <a:rPr lang="en-US" sz="1800" dirty="0" smtClean="0">
                <a:ea typeface="Courier"/>
                <a:cs typeface="Courier"/>
              </a:rPr>
              <a:t>person </a:t>
            </a:r>
            <a:r>
              <a:rPr lang="en-US" sz="1800" dirty="0">
                <a:ea typeface="Courier"/>
                <a:cs typeface="Courier"/>
              </a:rPr>
              <a:t>in custody or care; </a:t>
            </a:r>
            <a:r>
              <a:rPr lang="en-US" sz="1800" dirty="0" smtClean="0">
                <a:ea typeface="Courier"/>
                <a:cs typeface="Courier"/>
              </a:rPr>
              <a:t>or</a:t>
            </a:r>
            <a:endParaRPr lang="en-US" sz="1800" dirty="0">
              <a:ea typeface="Courier"/>
              <a:cs typeface="Courier"/>
            </a:endParaRPr>
          </a:p>
          <a:p>
            <a:r>
              <a:rPr lang="en-US" sz="1800" dirty="0" smtClean="0">
                <a:ea typeface="Courier"/>
                <a:cs typeface="Courier"/>
              </a:rPr>
              <a:t>the </a:t>
            </a:r>
            <a:r>
              <a:rPr lang="en-US" sz="1800" dirty="0">
                <a:ea typeface="Courier"/>
                <a:cs typeface="Courier"/>
              </a:rPr>
              <a:t>death of a person who immediately before death was a </a:t>
            </a:r>
            <a:r>
              <a:rPr lang="en-US" sz="1800" dirty="0" smtClean="0">
                <a:ea typeface="Courier"/>
                <a:cs typeface="Courier"/>
              </a:rPr>
              <a:t>patient within </a:t>
            </a:r>
            <a:r>
              <a:rPr lang="en-US" sz="1800" dirty="0">
                <a:ea typeface="Courier"/>
                <a:cs typeface="Courier"/>
              </a:rPr>
              <a:t>the meaning of the Mental Health Act 1986; </a:t>
            </a:r>
            <a:r>
              <a:rPr lang="en-US" sz="1800" dirty="0" smtClean="0">
                <a:ea typeface="Courier"/>
                <a:cs typeface="Courier"/>
              </a:rPr>
              <a:t>or</a:t>
            </a:r>
            <a:endParaRPr lang="en-US" sz="1800" dirty="0">
              <a:ea typeface="Courier"/>
              <a:cs typeface="Courier"/>
            </a:endParaRPr>
          </a:p>
          <a:p>
            <a:r>
              <a:rPr lang="en-US" sz="1800" dirty="0" smtClean="0">
                <a:ea typeface="Courier"/>
                <a:cs typeface="Courier"/>
              </a:rPr>
              <a:t>the </a:t>
            </a:r>
            <a:r>
              <a:rPr lang="en-US" sz="1800" dirty="0">
                <a:ea typeface="Courier"/>
                <a:cs typeface="Courier"/>
              </a:rPr>
              <a:t>death of a person whose identity is unknown; </a:t>
            </a:r>
            <a:endParaRPr lang="en-US" sz="1800" dirty="0" smtClean="0">
              <a:ea typeface="Courier"/>
              <a:cs typeface="Courier"/>
            </a:endParaRPr>
          </a:p>
          <a:p>
            <a:r>
              <a:rPr lang="en-US" sz="1800" dirty="0" smtClean="0">
                <a:ea typeface="Courier"/>
                <a:cs typeface="Courier"/>
              </a:rPr>
              <a:t>a death certificate cannot be completed</a:t>
            </a:r>
            <a:endParaRPr lang="en-US" sz="1800" dirty="0"/>
          </a:p>
        </p:txBody>
      </p:sp>
    </p:spTree>
    <p:extLst>
      <p:ext uri="{BB962C8B-B14F-4D97-AF65-F5344CB8AC3E}">
        <p14:creationId xmlns:p14="http://schemas.microsoft.com/office/powerpoint/2010/main" val="9891898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information to the police</a:t>
            </a:r>
            <a:endParaRPr lang="en-US" dirty="0"/>
          </a:p>
        </p:txBody>
      </p:sp>
      <p:sp>
        <p:nvSpPr>
          <p:cNvPr id="3" name="Content Placeholder 2"/>
          <p:cNvSpPr>
            <a:spLocks noGrp="1"/>
          </p:cNvSpPr>
          <p:nvPr>
            <p:ph idx="1"/>
          </p:nvPr>
        </p:nvSpPr>
        <p:spPr/>
        <p:txBody>
          <a:bodyPr>
            <a:normAutofit lnSpcReduction="10000"/>
          </a:bodyPr>
          <a:lstStyle/>
          <a:p>
            <a:r>
              <a:rPr lang="en-US" dirty="0" smtClean="0"/>
              <a:t>You are treating a 24 </a:t>
            </a:r>
            <a:r>
              <a:rPr lang="en-US" dirty="0" err="1" smtClean="0"/>
              <a:t>yo</a:t>
            </a:r>
            <a:r>
              <a:rPr lang="en-US" dirty="0" smtClean="0"/>
              <a:t> male who has been stabbed in the abdomen.</a:t>
            </a:r>
          </a:p>
          <a:p>
            <a:r>
              <a:rPr lang="en-US" dirty="0" smtClean="0"/>
              <a:t>A policeman presents to triage and asks for the patient’s name and condition. </a:t>
            </a:r>
          </a:p>
          <a:p>
            <a:endParaRPr lang="en-US" dirty="0"/>
          </a:p>
          <a:p>
            <a:r>
              <a:rPr lang="en-US" dirty="0" smtClean="0"/>
              <a:t>When can you provide information to the police?</a:t>
            </a:r>
          </a:p>
          <a:p>
            <a:pPr lvl="1"/>
            <a:r>
              <a:rPr lang="en-US" dirty="0" smtClean="0"/>
              <a:t>Only with patient’s consent or under search warrant, subpoena or court order.</a:t>
            </a:r>
          </a:p>
          <a:p>
            <a:pPr lvl="1"/>
            <a:endParaRPr lang="en-US" dirty="0"/>
          </a:p>
          <a:p>
            <a:pPr lvl="1"/>
            <a:r>
              <a:rPr lang="en-US" dirty="0" smtClean="0"/>
              <a:t>Where public interest outweighs the right of a patient or their family to privacy</a:t>
            </a:r>
          </a:p>
          <a:p>
            <a:pPr lvl="1"/>
            <a:r>
              <a:rPr lang="en-US" dirty="0" smtClean="0"/>
              <a:t>Federal </a:t>
            </a:r>
            <a:r>
              <a:rPr lang="en-US" i="1" dirty="0" smtClean="0"/>
              <a:t>Privacy Act</a:t>
            </a:r>
            <a:endParaRPr lang="en-US" dirty="0" smtClean="0"/>
          </a:p>
          <a:p>
            <a:pPr lvl="2"/>
            <a:r>
              <a:rPr lang="en-US" dirty="0" smtClean="0"/>
              <a:t>allows an </a:t>
            </a:r>
            <a:r>
              <a:rPr lang="en-US" dirty="0" err="1" smtClean="0"/>
              <a:t>organisation</a:t>
            </a:r>
            <a:r>
              <a:rPr lang="en-US" dirty="0" smtClean="0"/>
              <a:t> to disclose personal information for the </a:t>
            </a:r>
            <a:r>
              <a:rPr lang="en-US" dirty="0" smtClean="0"/>
              <a:t>prevention of serious crime</a:t>
            </a:r>
            <a:endParaRPr lang="en-US" dirty="0"/>
          </a:p>
        </p:txBody>
      </p:sp>
    </p:spTree>
    <p:extLst>
      <p:ext uri="{BB962C8B-B14F-4D97-AF65-F5344CB8AC3E}">
        <p14:creationId xmlns:p14="http://schemas.microsoft.com/office/powerpoint/2010/main" val="23118380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52361" r="-52361"/>
          <a:stretch>
            <a:fillRect/>
          </a:stretch>
        </p:blipFill>
        <p:spPr>
          <a:xfrm>
            <a:off x="-1" y="381000"/>
            <a:ext cx="9965531" cy="5905500"/>
          </a:xfrm>
        </p:spPr>
      </p:pic>
    </p:spTree>
    <p:extLst>
      <p:ext uri="{BB962C8B-B14F-4D97-AF65-F5344CB8AC3E}">
        <p14:creationId xmlns:p14="http://schemas.microsoft.com/office/powerpoint/2010/main" val="32866801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child abuse</a:t>
            </a:r>
            <a:endParaRPr lang="en-US" dirty="0"/>
          </a:p>
        </p:txBody>
      </p:sp>
      <p:sp>
        <p:nvSpPr>
          <p:cNvPr id="3" name="Content Placeholder 2"/>
          <p:cNvSpPr>
            <a:spLocks noGrp="1"/>
          </p:cNvSpPr>
          <p:nvPr>
            <p:ph idx="1"/>
          </p:nvPr>
        </p:nvSpPr>
        <p:spPr/>
        <p:txBody>
          <a:bodyPr/>
          <a:lstStyle/>
          <a:p>
            <a:r>
              <a:rPr lang="en-US" dirty="0" smtClean="0"/>
              <a:t>Reporting suspected child abuse is mandatory in all states and territories except WA.</a:t>
            </a:r>
          </a:p>
          <a:p>
            <a:r>
              <a:rPr lang="en-US" dirty="0" smtClean="0"/>
              <a:t>It is an offence not to report abuse</a:t>
            </a:r>
          </a:p>
          <a:p>
            <a:pPr lvl="1"/>
            <a:r>
              <a:rPr lang="en-US" dirty="0" smtClean="0"/>
              <a:t>sexual</a:t>
            </a:r>
          </a:p>
          <a:p>
            <a:pPr lvl="1"/>
            <a:r>
              <a:rPr lang="en-US" dirty="0" smtClean="0"/>
              <a:t>physical/non-accidental injury</a:t>
            </a:r>
          </a:p>
          <a:p>
            <a:pPr lvl="1"/>
            <a:r>
              <a:rPr lang="en-US" dirty="0" smtClean="0"/>
              <a:t>psychological</a:t>
            </a:r>
          </a:p>
          <a:p>
            <a:pPr lvl="1"/>
            <a:endParaRPr lang="en-US" dirty="0"/>
          </a:p>
          <a:p>
            <a:r>
              <a:rPr lang="en-US" dirty="0" smtClean="0"/>
              <a:t>Report to Child Protection Services (DHS)</a:t>
            </a:r>
          </a:p>
          <a:p>
            <a:pPr lvl="1"/>
            <a:r>
              <a:rPr lang="en-US" dirty="0" smtClean="0"/>
              <a:t>Concerns for immediate safety – Child Protection Crisis Line 131278 (24 </a:t>
            </a:r>
            <a:r>
              <a:rPr lang="en-US" dirty="0" err="1" smtClean="0"/>
              <a:t>hrs</a:t>
            </a:r>
            <a:r>
              <a:rPr lang="en-US" dirty="0" smtClean="0"/>
              <a:t>)</a:t>
            </a:r>
          </a:p>
          <a:p>
            <a:pPr lvl="1"/>
            <a:r>
              <a:rPr lang="en-US" dirty="0" smtClean="0"/>
              <a:t>During office hours – local Child Protection Office</a:t>
            </a:r>
            <a:endParaRPr lang="en-US" dirty="0"/>
          </a:p>
        </p:txBody>
      </p:sp>
    </p:spTree>
    <p:extLst>
      <p:ext uri="{BB962C8B-B14F-4D97-AF65-F5344CB8AC3E}">
        <p14:creationId xmlns:p14="http://schemas.microsoft.com/office/powerpoint/2010/main" val="4573265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89900" cy="571500"/>
          </a:xfrm>
        </p:spPr>
        <p:txBody>
          <a:bodyPr>
            <a:normAutofit fontScale="90000"/>
          </a:bodyPr>
          <a:lstStyle/>
          <a:p>
            <a:r>
              <a:rPr lang="en-US" sz="3200" dirty="0" smtClean="0"/>
              <a:t>Mental Health Act</a:t>
            </a:r>
            <a:endParaRPr lang="en-US" sz="3200" dirty="0"/>
          </a:p>
        </p:txBody>
      </p:sp>
      <p:sp>
        <p:nvSpPr>
          <p:cNvPr id="3" name="Content Placeholder 2"/>
          <p:cNvSpPr>
            <a:spLocks noGrp="1"/>
          </p:cNvSpPr>
          <p:nvPr>
            <p:ph idx="1"/>
          </p:nvPr>
        </p:nvSpPr>
        <p:spPr>
          <a:xfrm>
            <a:off x="457200" y="1117600"/>
            <a:ext cx="8229600" cy="5308600"/>
          </a:xfrm>
        </p:spPr>
        <p:txBody>
          <a:bodyPr>
            <a:normAutofit fontScale="92500" lnSpcReduction="10000"/>
          </a:bodyPr>
          <a:lstStyle/>
          <a:p>
            <a:pPr marL="0" indent="0">
              <a:buNone/>
            </a:pPr>
            <a:r>
              <a:rPr lang="en-US" b="1" dirty="0">
                <a:solidFill>
                  <a:srgbClr val="000000"/>
                </a:solidFill>
                <a:latin typeface="Times New Roman"/>
                <a:ea typeface="Times New Roman"/>
                <a:cs typeface="Times New Roman"/>
              </a:rPr>
              <a:t>Criteria for involuntary </a:t>
            </a:r>
            <a:r>
              <a:rPr lang="en-US" b="1" dirty="0" smtClean="0">
                <a:solidFill>
                  <a:srgbClr val="000000"/>
                </a:solidFill>
                <a:latin typeface="Times New Roman"/>
                <a:ea typeface="Times New Roman"/>
                <a:cs typeface="Times New Roman"/>
              </a:rPr>
              <a:t>treatment</a:t>
            </a:r>
          </a:p>
          <a:p>
            <a:pPr marL="0" indent="0">
              <a:buNone/>
            </a:pPr>
            <a:endParaRPr lang="en-US" b="1" dirty="0">
              <a:solidFill>
                <a:srgbClr val="000000"/>
              </a:solidFill>
              <a:latin typeface="Times New Roman"/>
              <a:ea typeface="Times New Roman"/>
              <a:cs typeface="Times New Roman"/>
            </a:endParaRPr>
          </a:p>
          <a:p>
            <a:pPr marL="0" indent="0">
              <a:buNone/>
            </a:pPr>
            <a:r>
              <a:rPr lang="en-US" dirty="0" smtClean="0">
                <a:solidFill>
                  <a:srgbClr val="000000"/>
                </a:solidFill>
                <a:latin typeface="Times New Roman"/>
                <a:ea typeface="Times New Roman"/>
                <a:cs typeface="Times New Roman"/>
              </a:rPr>
              <a:t>(</a:t>
            </a:r>
            <a:r>
              <a:rPr lang="en-US" dirty="0">
                <a:solidFill>
                  <a:srgbClr val="000000"/>
                </a:solidFill>
                <a:latin typeface="Times New Roman"/>
                <a:ea typeface="Times New Roman"/>
                <a:cs typeface="Times New Roman"/>
              </a:rPr>
              <a:t>a) the person appears to be </a:t>
            </a:r>
            <a:r>
              <a:rPr lang="en-US" b="1" dirty="0">
                <a:solidFill>
                  <a:srgbClr val="000000"/>
                </a:solidFill>
                <a:latin typeface="Times New Roman"/>
                <a:ea typeface="Times New Roman"/>
                <a:cs typeface="Times New Roman"/>
              </a:rPr>
              <a:t>mentally ill</a:t>
            </a:r>
            <a:r>
              <a:rPr lang="en-US" dirty="0">
                <a:solidFill>
                  <a:srgbClr val="000000"/>
                </a:solidFill>
                <a:latin typeface="Times New Roman"/>
                <a:ea typeface="Times New Roman"/>
                <a:cs typeface="Times New Roman"/>
              </a:rPr>
              <a:t>; and</a:t>
            </a:r>
          </a:p>
          <a:p>
            <a:pPr marL="0" indent="0">
              <a:buNone/>
            </a:pPr>
            <a:r>
              <a:rPr lang="en-US" dirty="0">
                <a:solidFill>
                  <a:srgbClr val="000000"/>
                </a:solidFill>
                <a:latin typeface="Times New Roman"/>
                <a:ea typeface="Times New Roman"/>
                <a:cs typeface="Times New Roman"/>
              </a:rPr>
              <a:t>(b) the person's mental illness </a:t>
            </a:r>
            <a:r>
              <a:rPr lang="en-US" b="1" dirty="0">
                <a:solidFill>
                  <a:srgbClr val="000000"/>
                </a:solidFill>
                <a:latin typeface="Times New Roman"/>
                <a:ea typeface="Times New Roman"/>
                <a:cs typeface="Times New Roman"/>
              </a:rPr>
              <a:t>requires immediate treatment </a:t>
            </a:r>
            <a:r>
              <a:rPr lang="en-US" dirty="0">
                <a:solidFill>
                  <a:srgbClr val="000000"/>
                </a:solidFill>
                <a:latin typeface="Times New Roman"/>
                <a:ea typeface="Times New Roman"/>
                <a:cs typeface="Times New Roman"/>
              </a:rPr>
              <a:t>and that treatment can be obtained by the person being subject to an involuntary treatment order; and</a:t>
            </a:r>
          </a:p>
          <a:p>
            <a:pPr marL="0" indent="0">
              <a:buNone/>
            </a:pPr>
            <a:r>
              <a:rPr lang="en-US" dirty="0">
                <a:solidFill>
                  <a:srgbClr val="000000"/>
                </a:solidFill>
                <a:latin typeface="Times New Roman"/>
                <a:ea typeface="Times New Roman"/>
                <a:cs typeface="Times New Roman"/>
              </a:rPr>
              <a:t>(c) because of the person's mental illness, involuntary treatment of the person is necessary </a:t>
            </a:r>
            <a:r>
              <a:rPr lang="en-US" b="1" dirty="0">
                <a:solidFill>
                  <a:srgbClr val="000000"/>
                </a:solidFill>
                <a:latin typeface="Times New Roman"/>
                <a:ea typeface="Times New Roman"/>
                <a:cs typeface="Times New Roman"/>
              </a:rPr>
              <a:t>for his or her health or safety </a:t>
            </a:r>
            <a:r>
              <a:rPr lang="en-US" dirty="0">
                <a:solidFill>
                  <a:srgbClr val="000000"/>
                </a:solidFill>
                <a:latin typeface="Times New Roman"/>
                <a:ea typeface="Times New Roman"/>
                <a:cs typeface="Times New Roman"/>
              </a:rPr>
              <a:t>(whether to prevent a deterioration in the person's physical or mental condition or otherwise) or for the </a:t>
            </a:r>
            <a:r>
              <a:rPr lang="en-US" b="1" dirty="0">
                <a:solidFill>
                  <a:srgbClr val="000000"/>
                </a:solidFill>
                <a:latin typeface="Times New Roman"/>
                <a:ea typeface="Times New Roman"/>
                <a:cs typeface="Times New Roman"/>
              </a:rPr>
              <a:t>protection of members of the public</a:t>
            </a:r>
            <a:r>
              <a:rPr lang="en-US" dirty="0">
                <a:solidFill>
                  <a:srgbClr val="000000"/>
                </a:solidFill>
                <a:latin typeface="Times New Roman"/>
                <a:ea typeface="Times New Roman"/>
                <a:cs typeface="Times New Roman"/>
              </a:rPr>
              <a:t>; and</a:t>
            </a:r>
          </a:p>
          <a:p>
            <a:pPr marL="0" indent="0">
              <a:buNone/>
            </a:pPr>
            <a:r>
              <a:rPr lang="en-US" dirty="0">
                <a:solidFill>
                  <a:srgbClr val="000000"/>
                </a:solidFill>
                <a:latin typeface="Times New Roman"/>
                <a:ea typeface="Times New Roman"/>
                <a:cs typeface="Times New Roman"/>
              </a:rPr>
              <a:t>(d) the person has </a:t>
            </a:r>
            <a:r>
              <a:rPr lang="en-US" b="1" dirty="0">
                <a:solidFill>
                  <a:srgbClr val="000000"/>
                </a:solidFill>
                <a:latin typeface="Times New Roman"/>
                <a:ea typeface="Times New Roman"/>
                <a:cs typeface="Times New Roman"/>
              </a:rPr>
              <a:t>refused or is unable to consent</a:t>
            </a:r>
            <a:r>
              <a:rPr lang="en-US" dirty="0">
                <a:solidFill>
                  <a:srgbClr val="000000"/>
                </a:solidFill>
                <a:latin typeface="Times New Roman"/>
                <a:ea typeface="Times New Roman"/>
                <a:cs typeface="Times New Roman"/>
              </a:rPr>
              <a:t> to the necessary treatment for the mental illness; and</a:t>
            </a:r>
          </a:p>
          <a:p>
            <a:pPr marL="0" indent="0">
              <a:buNone/>
            </a:pPr>
            <a:r>
              <a:rPr lang="en-US" dirty="0">
                <a:solidFill>
                  <a:srgbClr val="000000"/>
                </a:solidFill>
                <a:latin typeface="Times New Roman"/>
                <a:ea typeface="Times New Roman"/>
                <a:cs typeface="Times New Roman"/>
              </a:rPr>
              <a:t>(e) the person cannot receive adequate treatment for the mental illness in a manner </a:t>
            </a:r>
            <a:r>
              <a:rPr lang="en-US" b="1" dirty="0">
                <a:solidFill>
                  <a:srgbClr val="000000"/>
                </a:solidFill>
                <a:latin typeface="Times New Roman"/>
                <a:ea typeface="Times New Roman"/>
                <a:cs typeface="Times New Roman"/>
              </a:rPr>
              <a:t>less restrictive </a:t>
            </a:r>
            <a:r>
              <a:rPr lang="en-US" dirty="0">
                <a:solidFill>
                  <a:srgbClr val="000000"/>
                </a:solidFill>
                <a:latin typeface="Times New Roman"/>
                <a:ea typeface="Times New Roman"/>
                <a:cs typeface="Times New Roman"/>
              </a:rPr>
              <a:t>of his or her freedom of decision and action</a:t>
            </a:r>
            <a:r>
              <a:rPr lang="en-US" dirty="0" smtClean="0">
                <a:solidFill>
                  <a:srgbClr val="000000"/>
                </a:solidFill>
                <a:latin typeface="Times New Roman"/>
                <a:ea typeface="Times New Roman"/>
                <a:cs typeface="Times New Roman"/>
              </a:rPr>
              <a:t>.</a:t>
            </a:r>
            <a:endParaRPr lang="en-US" dirty="0">
              <a:solidFill>
                <a:srgbClr val="000000"/>
              </a:solidFill>
              <a:latin typeface="Times New Roman"/>
              <a:ea typeface="Times New Roman"/>
              <a:cs typeface="Times New Roman"/>
            </a:endParaRPr>
          </a:p>
        </p:txBody>
      </p:sp>
    </p:spTree>
    <p:extLst>
      <p:ext uri="{BB962C8B-B14F-4D97-AF65-F5344CB8AC3E}">
        <p14:creationId xmlns:p14="http://schemas.microsoft.com/office/powerpoint/2010/main" val="39752373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Act</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solidFill>
                  <a:srgbClr val="000000"/>
                </a:solidFill>
                <a:latin typeface="Times New Roman"/>
                <a:ea typeface="Times New Roman"/>
                <a:cs typeface="Times New Roman"/>
              </a:rPr>
              <a:t>A</a:t>
            </a:r>
            <a:r>
              <a:rPr lang="en-US" dirty="0" smtClean="0">
                <a:solidFill>
                  <a:srgbClr val="000000"/>
                </a:solidFill>
                <a:latin typeface="Times New Roman"/>
                <a:ea typeface="Times New Roman"/>
                <a:cs typeface="Times New Roman"/>
              </a:rPr>
              <a:t> </a:t>
            </a:r>
            <a:r>
              <a:rPr lang="en-US" dirty="0">
                <a:solidFill>
                  <a:srgbClr val="000000"/>
                </a:solidFill>
                <a:latin typeface="Times New Roman"/>
                <a:ea typeface="Times New Roman"/>
                <a:cs typeface="Times New Roman"/>
              </a:rPr>
              <a:t>person is mentally ill if he or she has a mental illness, being a medical condition that is </a:t>
            </a:r>
            <a:r>
              <a:rPr lang="en-US" dirty="0" err="1">
                <a:solidFill>
                  <a:srgbClr val="000000"/>
                </a:solidFill>
                <a:latin typeface="Times New Roman"/>
                <a:ea typeface="Times New Roman"/>
                <a:cs typeface="Times New Roman"/>
              </a:rPr>
              <a:t>characterised</a:t>
            </a:r>
            <a:r>
              <a:rPr lang="en-US" dirty="0">
                <a:solidFill>
                  <a:srgbClr val="000000"/>
                </a:solidFill>
                <a:latin typeface="Times New Roman"/>
                <a:ea typeface="Times New Roman"/>
                <a:cs typeface="Times New Roman"/>
              </a:rPr>
              <a:t> by a significant disturbance of thought, mood, perception or memory</a:t>
            </a:r>
            <a:r>
              <a:rPr lang="en-US" dirty="0" smtClean="0">
                <a:solidFill>
                  <a:srgbClr val="000000"/>
                </a:solidFill>
                <a:latin typeface="Times New Roman"/>
                <a:ea typeface="Times New Roman"/>
                <a:cs typeface="Times New Roman"/>
              </a:rPr>
              <a:t>.</a:t>
            </a:r>
          </a:p>
          <a:p>
            <a:pPr marL="0" indent="0">
              <a:buNone/>
            </a:pPr>
            <a:endParaRPr lang="en-US" dirty="0">
              <a:solidFill>
                <a:srgbClr val="000000"/>
              </a:solidFill>
              <a:latin typeface="Times New Roman"/>
              <a:ea typeface="Times New Roman"/>
              <a:cs typeface="Times New Roman"/>
            </a:endParaRPr>
          </a:p>
          <a:p>
            <a:pPr marL="0" indent="0">
              <a:buNone/>
            </a:pPr>
            <a:r>
              <a:rPr lang="en-US" dirty="0" smtClean="0">
                <a:solidFill>
                  <a:srgbClr val="000000"/>
                </a:solidFill>
                <a:latin typeface="Times New Roman"/>
                <a:ea typeface="Times New Roman"/>
                <a:cs typeface="Times New Roman"/>
              </a:rPr>
              <a:t>A </a:t>
            </a:r>
            <a:r>
              <a:rPr lang="en-US" dirty="0">
                <a:solidFill>
                  <a:srgbClr val="000000"/>
                </a:solidFill>
                <a:latin typeface="Times New Roman"/>
                <a:ea typeface="Times New Roman"/>
                <a:cs typeface="Times New Roman"/>
              </a:rPr>
              <a:t>person </a:t>
            </a:r>
            <a:r>
              <a:rPr lang="en-US" b="1" dirty="0">
                <a:solidFill>
                  <a:srgbClr val="000000"/>
                </a:solidFill>
                <a:latin typeface="Times New Roman"/>
                <a:ea typeface="Times New Roman"/>
                <a:cs typeface="Times New Roman"/>
              </a:rPr>
              <a:t>is not </a:t>
            </a:r>
            <a:r>
              <a:rPr lang="en-US" dirty="0">
                <a:solidFill>
                  <a:srgbClr val="000000"/>
                </a:solidFill>
                <a:latin typeface="Times New Roman"/>
                <a:ea typeface="Times New Roman"/>
                <a:cs typeface="Times New Roman"/>
              </a:rPr>
              <a:t>to be considered to be mentally ill by reason only of any one or more of the </a:t>
            </a:r>
            <a:r>
              <a:rPr lang="en-US" dirty="0" smtClean="0">
                <a:solidFill>
                  <a:srgbClr val="000000"/>
                </a:solidFill>
                <a:latin typeface="Times New Roman"/>
                <a:ea typeface="Times New Roman"/>
                <a:cs typeface="Times New Roman"/>
              </a:rPr>
              <a:t>following:</a:t>
            </a:r>
          </a:p>
          <a:p>
            <a:pPr marL="0" indent="0">
              <a:buNone/>
            </a:pPr>
            <a:endParaRPr lang="en-US" dirty="0">
              <a:solidFill>
                <a:srgbClr val="000000"/>
              </a:solidFill>
              <a:latin typeface="Times New Roman"/>
              <a:ea typeface="Times New Roman"/>
              <a:cs typeface="Times New Roman"/>
            </a:endParaRPr>
          </a:p>
          <a:p>
            <a:pPr marL="0" indent="0">
              <a:buNone/>
            </a:pPr>
            <a:r>
              <a:rPr lang="en-US" dirty="0">
                <a:solidFill>
                  <a:srgbClr val="000000"/>
                </a:solidFill>
                <a:latin typeface="Times New Roman"/>
                <a:ea typeface="Times New Roman"/>
                <a:cs typeface="Times New Roman"/>
              </a:rPr>
              <a:t>(a) that the person expresses or refuses or fails to express a particular political opinion or belief;</a:t>
            </a:r>
          </a:p>
          <a:p>
            <a:pPr marL="0" indent="0">
              <a:buNone/>
            </a:pPr>
            <a:r>
              <a:rPr lang="en-US" dirty="0">
                <a:solidFill>
                  <a:srgbClr val="000000"/>
                </a:solidFill>
                <a:latin typeface="Times New Roman"/>
                <a:ea typeface="Times New Roman"/>
                <a:cs typeface="Times New Roman"/>
              </a:rPr>
              <a:t>(b) that the person expresses or refuses or fails to express a particular religious opinion or belief;</a:t>
            </a:r>
          </a:p>
          <a:p>
            <a:pPr marL="0" indent="0">
              <a:buNone/>
            </a:pPr>
            <a:r>
              <a:rPr lang="en-US" dirty="0">
                <a:solidFill>
                  <a:srgbClr val="000000"/>
                </a:solidFill>
                <a:latin typeface="Times New Roman"/>
                <a:ea typeface="Times New Roman"/>
                <a:cs typeface="Times New Roman"/>
              </a:rPr>
              <a:t>(c) that the person expresses or refuses or fails to express a particular philosophy;</a:t>
            </a:r>
          </a:p>
          <a:p>
            <a:pPr marL="0" indent="0">
              <a:buNone/>
            </a:pPr>
            <a:r>
              <a:rPr lang="en-US" dirty="0">
                <a:solidFill>
                  <a:srgbClr val="000000"/>
                </a:solidFill>
                <a:latin typeface="Times New Roman"/>
                <a:ea typeface="Times New Roman"/>
                <a:cs typeface="Times New Roman"/>
              </a:rPr>
              <a:t>(d) that the person expresses or refuses or fails to express a particular sexual preference or sexual orientation;</a:t>
            </a:r>
          </a:p>
          <a:p>
            <a:pPr marL="0" indent="0">
              <a:buNone/>
            </a:pPr>
            <a:r>
              <a:rPr lang="en-US" dirty="0">
                <a:solidFill>
                  <a:srgbClr val="000000"/>
                </a:solidFill>
                <a:latin typeface="Times New Roman"/>
                <a:ea typeface="Times New Roman"/>
                <a:cs typeface="Times New Roman"/>
              </a:rPr>
              <a:t>(e) that the person engages in or refuses or fails to engage in a particular political activity;</a:t>
            </a:r>
          </a:p>
          <a:p>
            <a:pPr marL="0" indent="0">
              <a:buNone/>
            </a:pPr>
            <a:r>
              <a:rPr lang="en-US" dirty="0">
                <a:solidFill>
                  <a:srgbClr val="000000"/>
                </a:solidFill>
                <a:latin typeface="Times New Roman"/>
                <a:ea typeface="Times New Roman"/>
                <a:cs typeface="Times New Roman"/>
              </a:rPr>
              <a:t>(f) that the person engages in or refuses or fails to engage in a particular religious activity;</a:t>
            </a:r>
          </a:p>
          <a:p>
            <a:pPr marL="0" indent="0">
              <a:buNone/>
            </a:pPr>
            <a:r>
              <a:rPr lang="en-US" dirty="0">
                <a:solidFill>
                  <a:srgbClr val="000000"/>
                </a:solidFill>
                <a:latin typeface="Times New Roman"/>
                <a:ea typeface="Times New Roman"/>
                <a:cs typeface="Times New Roman"/>
              </a:rPr>
              <a:t>(g) that the person engages in sexual promiscuity;</a:t>
            </a:r>
          </a:p>
          <a:p>
            <a:pPr marL="0" indent="0">
              <a:buNone/>
            </a:pPr>
            <a:r>
              <a:rPr lang="en-US" dirty="0">
                <a:solidFill>
                  <a:srgbClr val="000000"/>
                </a:solidFill>
                <a:latin typeface="Times New Roman"/>
                <a:ea typeface="Times New Roman"/>
                <a:cs typeface="Times New Roman"/>
              </a:rPr>
              <a:t>(h) that the person engages in immoral conduct;</a:t>
            </a:r>
          </a:p>
          <a:p>
            <a:pPr marL="0" indent="0">
              <a:buNone/>
            </a:pPr>
            <a:r>
              <a:rPr lang="en-US" dirty="0">
                <a:solidFill>
                  <a:srgbClr val="000000"/>
                </a:solidFill>
                <a:latin typeface="Times New Roman"/>
                <a:ea typeface="Times New Roman"/>
                <a:cs typeface="Times New Roman"/>
              </a:rPr>
              <a:t>(</a:t>
            </a:r>
            <a:r>
              <a:rPr lang="en-US" dirty="0" err="1">
                <a:solidFill>
                  <a:srgbClr val="000000"/>
                </a:solidFill>
                <a:latin typeface="Times New Roman"/>
                <a:ea typeface="Times New Roman"/>
                <a:cs typeface="Times New Roman"/>
              </a:rPr>
              <a:t>i</a:t>
            </a:r>
            <a:r>
              <a:rPr lang="en-US" dirty="0">
                <a:solidFill>
                  <a:srgbClr val="000000"/>
                </a:solidFill>
                <a:latin typeface="Times New Roman"/>
                <a:ea typeface="Times New Roman"/>
                <a:cs typeface="Times New Roman"/>
              </a:rPr>
              <a:t>) that the person engages in illegal conduct;</a:t>
            </a:r>
          </a:p>
          <a:p>
            <a:pPr marL="0" indent="0">
              <a:buNone/>
            </a:pPr>
            <a:r>
              <a:rPr lang="en-US" dirty="0">
                <a:solidFill>
                  <a:srgbClr val="000000"/>
                </a:solidFill>
                <a:latin typeface="Times New Roman"/>
                <a:ea typeface="Times New Roman"/>
                <a:cs typeface="Times New Roman"/>
              </a:rPr>
              <a:t>(j) that the person is </a:t>
            </a:r>
            <a:r>
              <a:rPr lang="en-US" b="1" dirty="0">
                <a:solidFill>
                  <a:srgbClr val="000000"/>
                </a:solidFill>
                <a:latin typeface="Times New Roman"/>
                <a:ea typeface="Times New Roman"/>
                <a:cs typeface="Times New Roman"/>
              </a:rPr>
              <a:t>intellectually disabled;</a:t>
            </a:r>
          </a:p>
          <a:p>
            <a:pPr marL="0" indent="0">
              <a:buNone/>
            </a:pPr>
            <a:r>
              <a:rPr lang="en-US" dirty="0">
                <a:solidFill>
                  <a:srgbClr val="000000"/>
                </a:solidFill>
                <a:latin typeface="Times New Roman"/>
                <a:ea typeface="Times New Roman"/>
                <a:cs typeface="Times New Roman"/>
              </a:rPr>
              <a:t>(k) that the person takes drugs or alcohol;</a:t>
            </a:r>
          </a:p>
          <a:p>
            <a:pPr marL="0" indent="0">
              <a:buNone/>
            </a:pPr>
            <a:r>
              <a:rPr lang="en-US" dirty="0">
                <a:solidFill>
                  <a:srgbClr val="000000"/>
                </a:solidFill>
                <a:latin typeface="Times New Roman"/>
                <a:ea typeface="Times New Roman"/>
                <a:cs typeface="Times New Roman"/>
              </a:rPr>
              <a:t>(l) that the person has </a:t>
            </a:r>
            <a:r>
              <a:rPr lang="en-US" b="1" dirty="0">
                <a:solidFill>
                  <a:srgbClr val="000000"/>
                </a:solidFill>
                <a:latin typeface="Times New Roman"/>
                <a:ea typeface="Times New Roman"/>
                <a:cs typeface="Times New Roman"/>
              </a:rPr>
              <a:t>an antisocial personality;</a:t>
            </a:r>
          </a:p>
          <a:p>
            <a:pPr marL="0" indent="0">
              <a:buNone/>
            </a:pPr>
            <a:r>
              <a:rPr lang="en-US" dirty="0">
                <a:solidFill>
                  <a:srgbClr val="000000"/>
                </a:solidFill>
                <a:latin typeface="Times New Roman"/>
                <a:ea typeface="Times New Roman"/>
                <a:cs typeface="Times New Roman"/>
              </a:rPr>
              <a:t>(m) that the person has a particular economic or social status or is a member of a particular cultural or racial grou</a:t>
            </a:r>
            <a:r>
              <a:rPr lang="en-US" dirty="0"/>
              <a:t>p.</a:t>
            </a:r>
          </a:p>
          <a:p>
            <a:pPr marL="0" indent="0">
              <a:buNone/>
            </a:pPr>
            <a:endParaRPr lang="en-US" dirty="0"/>
          </a:p>
        </p:txBody>
      </p:sp>
    </p:spTree>
    <p:extLst>
      <p:ext uri="{BB962C8B-B14F-4D97-AF65-F5344CB8AC3E}">
        <p14:creationId xmlns:p14="http://schemas.microsoft.com/office/powerpoint/2010/main" val="156237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4106" y="965978"/>
            <a:ext cx="262694" cy="558022"/>
          </a:xfrm>
        </p:spPr>
        <p:txBody>
          <a:bodyPr>
            <a:normAutofit fontScale="90000"/>
          </a:bodyPr>
          <a:lstStyle/>
          <a:p>
            <a:endParaRPr lang="en-US" dirty="0"/>
          </a:p>
        </p:txBody>
      </p:sp>
      <p:pic>
        <p:nvPicPr>
          <p:cNvPr id="4" name="Content Placeholder 3"/>
          <p:cNvPicPr>
            <a:picLocks noGrp="1" noChangeAspect="1"/>
          </p:cNvPicPr>
          <p:nvPr>
            <p:ph idx="1"/>
          </p:nvPr>
        </p:nvPicPr>
        <p:blipFill rotWithShape="1">
          <a:blip r:embed="rId3"/>
          <a:srcRect l="-10578" r="-1188" b="-2467"/>
          <a:stretch/>
        </p:blipFill>
        <p:spPr>
          <a:xfrm>
            <a:off x="461600" y="291947"/>
            <a:ext cx="6478003" cy="6767016"/>
          </a:xfrm>
        </p:spPr>
      </p:pic>
      <p:sp>
        <p:nvSpPr>
          <p:cNvPr id="5" name="TextBox 4"/>
          <p:cNvSpPr txBox="1"/>
          <p:nvPr/>
        </p:nvSpPr>
        <p:spPr>
          <a:xfrm>
            <a:off x="80600" y="693003"/>
            <a:ext cx="1054100" cy="830997"/>
          </a:xfrm>
          <a:prstGeom prst="rect">
            <a:avLst/>
          </a:prstGeom>
          <a:noFill/>
        </p:spPr>
        <p:txBody>
          <a:bodyPr wrap="square" rtlCol="0">
            <a:spAutoFit/>
          </a:bodyPr>
          <a:lstStyle/>
          <a:p>
            <a:r>
              <a:rPr lang="en-US" sz="1200" dirty="0" smtClean="0"/>
              <a:t>standards of ethical and professional conduct</a:t>
            </a:r>
            <a:endParaRPr lang="en-US" sz="1200" dirty="0"/>
          </a:p>
        </p:txBody>
      </p:sp>
      <p:sp>
        <p:nvSpPr>
          <p:cNvPr id="6" name="TextBox 5"/>
          <p:cNvSpPr txBox="1"/>
          <p:nvPr/>
        </p:nvSpPr>
        <p:spPr>
          <a:xfrm>
            <a:off x="80600" y="5054600"/>
            <a:ext cx="1354500" cy="1384995"/>
          </a:xfrm>
          <a:prstGeom prst="rect">
            <a:avLst/>
          </a:prstGeom>
          <a:noFill/>
        </p:spPr>
        <p:txBody>
          <a:bodyPr wrap="square" rtlCol="0">
            <a:spAutoFit/>
          </a:bodyPr>
          <a:lstStyle/>
          <a:p>
            <a:r>
              <a:rPr lang="en-US" sz="1200" dirty="0" smtClean="0"/>
              <a:t>serious failure to meet these standards may have consequences for your medical registration</a:t>
            </a:r>
            <a:endParaRPr lang="en-US" sz="1200" dirty="0"/>
          </a:p>
        </p:txBody>
      </p:sp>
      <p:sp>
        <p:nvSpPr>
          <p:cNvPr id="7" name="TextBox 6"/>
          <p:cNvSpPr txBox="1"/>
          <p:nvPr/>
        </p:nvSpPr>
        <p:spPr>
          <a:xfrm>
            <a:off x="6939603" y="5461000"/>
            <a:ext cx="1484503" cy="1015663"/>
          </a:xfrm>
          <a:prstGeom prst="rect">
            <a:avLst/>
          </a:prstGeom>
          <a:noFill/>
        </p:spPr>
        <p:txBody>
          <a:bodyPr wrap="square" rtlCol="0">
            <a:spAutoFit/>
          </a:bodyPr>
          <a:lstStyle/>
          <a:p>
            <a:r>
              <a:rPr lang="en-US" sz="1200" dirty="0" smtClean="0"/>
              <a:t>Good communication underpins every aspect of good medical practice</a:t>
            </a:r>
            <a:endParaRPr lang="en-US" sz="1200" dirty="0"/>
          </a:p>
        </p:txBody>
      </p:sp>
      <p:sp>
        <p:nvSpPr>
          <p:cNvPr id="8" name="TextBox 7"/>
          <p:cNvSpPr txBox="1"/>
          <p:nvPr/>
        </p:nvSpPr>
        <p:spPr>
          <a:xfrm>
            <a:off x="7099300" y="1524000"/>
            <a:ext cx="1193800" cy="830997"/>
          </a:xfrm>
          <a:prstGeom prst="rect">
            <a:avLst/>
          </a:prstGeom>
          <a:noFill/>
        </p:spPr>
        <p:txBody>
          <a:bodyPr wrap="square" rtlCol="0">
            <a:spAutoFit/>
          </a:bodyPr>
          <a:lstStyle/>
          <a:p>
            <a:r>
              <a:rPr lang="en-US" sz="1200" dirty="0" smtClean="0"/>
              <a:t>not a substitute for legislation and case law</a:t>
            </a:r>
            <a:endParaRPr lang="en-US" sz="1200" dirty="0"/>
          </a:p>
        </p:txBody>
      </p:sp>
      <p:sp>
        <p:nvSpPr>
          <p:cNvPr id="9" name="Oval 8"/>
          <p:cNvSpPr/>
          <p:nvPr/>
        </p:nvSpPr>
        <p:spPr>
          <a:xfrm>
            <a:off x="0" y="610378"/>
            <a:ext cx="1202100" cy="1040622"/>
          </a:xfrm>
          <a:prstGeom prst="ellipse">
            <a:avLst/>
          </a:prstGeom>
          <a:noFill/>
          <a:ln>
            <a:solidFill>
              <a:srgbClr val="C713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0" y="4826388"/>
            <a:ext cx="1435100" cy="1790311"/>
          </a:xfrm>
          <a:prstGeom prst="ellipse">
            <a:avLst/>
          </a:prstGeom>
          <a:noFill/>
          <a:ln>
            <a:solidFill>
              <a:srgbClr val="C713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969403" y="1435489"/>
            <a:ext cx="1202100" cy="1040622"/>
          </a:xfrm>
          <a:prstGeom prst="ellipse">
            <a:avLst/>
          </a:prstGeom>
          <a:noFill/>
          <a:ln>
            <a:solidFill>
              <a:srgbClr val="C713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346200" y="1206500"/>
            <a:ext cx="1371600" cy="0"/>
          </a:xfrm>
          <a:prstGeom prst="line">
            <a:avLst/>
          </a:prstGeom>
          <a:ln w="29591">
            <a:solidFill>
              <a:srgbClr val="C71318"/>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54200" y="6705600"/>
            <a:ext cx="1371600" cy="0"/>
          </a:xfrm>
          <a:prstGeom prst="line">
            <a:avLst/>
          </a:prstGeom>
          <a:ln w="29591">
            <a:solidFill>
              <a:srgbClr val="C71318"/>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987800" y="1651000"/>
            <a:ext cx="1371600" cy="0"/>
          </a:xfrm>
          <a:prstGeom prst="line">
            <a:avLst/>
          </a:prstGeom>
          <a:ln w="29591">
            <a:solidFill>
              <a:srgbClr val="C71318"/>
            </a:solidFill>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6790102" y="5295899"/>
            <a:ext cx="1502997" cy="1320799"/>
          </a:xfrm>
          <a:prstGeom prst="ellipse">
            <a:avLst/>
          </a:prstGeom>
          <a:noFill/>
          <a:ln>
            <a:solidFill>
              <a:srgbClr val="C713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140200" y="6629397"/>
            <a:ext cx="2298700" cy="1"/>
          </a:xfrm>
          <a:prstGeom prst="line">
            <a:avLst/>
          </a:prstGeom>
          <a:ln w="29591">
            <a:solidFill>
              <a:srgbClr val="C7131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769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1" grpId="0" animBg="1"/>
      <p:bldP spid="12"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a:t>
            </a:r>
          </a:p>
        </p:txBody>
      </p:sp>
      <p:sp>
        <p:nvSpPr>
          <p:cNvPr id="3" name="Content Placeholder 2"/>
          <p:cNvSpPr>
            <a:spLocks noGrp="1"/>
          </p:cNvSpPr>
          <p:nvPr>
            <p:ph idx="1"/>
          </p:nvPr>
        </p:nvSpPr>
        <p:spPr/>
        <p:txBody>
          <a:bodyPr/>
          <a:lstStyle/>
          <a:p>
            <a:r>
              <a:rPr lang="en-US" dirty="0" smtClean="0"/>
              <a:t>When is consent required?</a:t>
            </a:r>
            <a:endParaRPr lang="en-US" dirty="0"/>
          </a:p>
        </p:txBody>
      </p:sp>
    </p:spTree>
    <p:extLst>
      <p:ext uri="{BB962C8B-B14F-4D97-AF65-F5344CB8AC3E}">
        <p14:creationId xmlns:p14="http://schemas.microsoft.com/office/powerpoint/2010/main" val="416784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p:txBody>
          <a:bodyPr/>
          <a:lstStyle/>
          <a:p>
            <a:r>
              <a:rPr lang="en-US" dirty="0" smtClean="0"/>
              <a:t>the law seeks to protect the rights of patients to choose what is done to their body</a:t>
            </a:r>
          </a:p>
          <a:p>
            <a:r>
              <a:rPr lang="en-US" dirty="0" smtClean="0"/>
              <a:t>patient autonomy</a:t>
            </a:r>
          </a:p>
          <a:p>
            <a:endParaRPr lang="en-US" dirty="0" smtClean="0"/>
          </a:p>
          <a:p>
            <a:r>
              <a:rPr lang="en-US" dirty="0" smtClean="0"/>
              <a:t>legal requirement to obtain a legally valid consent from patients prior to </a:t>
            </a:r>
            <a:r>
              <a:rPr lang="en-US" u="sng" dirty="0" smtClean="0"/>
              <a:t>any form of physical contact or medical intervention</a:t>
            </a:r>
          </a:p>
          <a:p>
            <a:endParaRPr lang="en-US" u="sng" dirty="0" smtClean="0"/>
          </a:p>
          <a:p>
            <a:r>
              <a:rPr lang="en-US" dirty="0" smtClean="0"/>
              <a:t>contact direct or indirect (x-ray, giving medication)</a:t>
            </a:r>
          </a:p>
          <a:p>
            <a:r>
              <a:rPr lang="en-US" dirty="0" smtClean="0"/>
              <a:t>battery/assault</a:t>
            </a:r>
            <a:endParaRPr lang="en-US" dirty="0"/>
          </a:p>
        </p:txBody>
      </p:sp>
    </p:spTree>
    <p:extLst>
      <p:ext uri="{BB962C8B-B14F-4D97-AF65-F5344CB8AC3E}">
        <p14:creationId xmlns:p14="http://schemas.microsoft.com/office/powerpoint/2010/main" val="7303773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p:txBody>
          <a:bodyPr/>
          <a:lstStyle/>
          <a:p>
            <a:r>
              <a:rPr lang="en-US" dirty="0"/>
              <a:t>regardless of whether or not the patient would benefit from the treatment or be harmed by refusing treatment.</a:t>
            </a:r>
          </a:p>
          <a:p>
            <a:r>
              <a:rPr lang="en-US" dirty="0"/>
              <a:t>no harm need be done for </a:t>
            </a:r>
            <a:r>
              <a:rPr lang="en-US" dirty="0" smtClean="0"/>
              <a:t>battery </a:t>
            </a:r>
            <a:r>
              <a:rPr lang="en-US" dirty="0"/>
              <a:t>to occur</a:t>
            </a:r>
          </a:p>
          <a:p>
            <a:endParaRPr lang="en-US" dirty="0" smtClean="0"/>
          </a:p>
          <a:p>
            <a:r>
              <a:rPr lang="en-US" i="1" dirty="0" err="1" smtClean="0"/>
              <a:t>Malette</a:t>
            </a:r>
            <a:r>
              <a:rPr lang="en-US" i="1" dirty="0" smtClean="0"/>
              <a:t> v Shulman (1990)</a:t>
            </a:r>
            <a:endParaRPr lang="en-US" dirty="0" smtClean="0"/>
          </a:p>
          <a:p>
            <a:pPr lvl="1"/>
            <a:r>
              <a:rPr lang="en-US" dirty="0" smtClean="0"/>
              <a:t>doctor ignored refusal of blood products </a:t>
            </a:r>
          </a:p>
          <a:p>
            <a:pPr lvl="1"/>
            <a:r>
              <a:rPr lang="en-US" dirty="0" smtClean="0"/>
              <a:t>even though saved patient’s, doctor liable for battery</a:t>
            </a:r>
            <a:endParaRPr lang="en-US" dirty="0"/>
          </a:p>
        </p:txBody>
      </p:sp>
    </p:spTree>
    <p:extLst>
      <p:ext uri="{BB962C8B-B14F-4D97-AF65-F5344CB8AC3E}">
        <p14:creationId xmlns:p14="http://schemas.microsoft.com/office/powerpoint/2010/main" val="1890776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consent</a:t>
            </a:r>
            <a:endParaRPr lang="en-US" dirty="0"/>
          </a:p>
        </p:txBody>
      </p:sp>
      <p:sp>
        <p:nvSpPr>
          <p:cNvPr id="3" name="Content Placeholder 2"/>
          <p:cNvSpPr>
            <a:spLocks noGrp="1"/>
          </p:cNvSpPr>
          <p:nvPr>
            <p:ph idx="1"/>
          </p:nvPr>
        </p:nvSpPr>
        <p:spPr/>
        <p:txBody>
          <a:bodyPr/>
          <a:lstStyle/>
          <a:p>
            <a:r>
              <a:rPr lang="en-US" dirty="0" smtClean="0"/>
              <a:t>Implied</a:t>
            </a:r>
          </a:p>
          <a:p>
            <a:endParaRPr lang="en-US" dirty="0"/>
          </a:p>
          <a:p>
            <a:r>
              <a:rPr lang="en-US" dirty="0" smtClean="0"/>
              <a:t>Express</a:t>
            </a:r>
          </a:p>
          <a:p>
            <a:pPr lvl="1"/>
            <a:r>
              <a:rPr lang="en-US" dirty="0"/>
              <a:t>oral</a:t>
            </a:r>
          </a:p>
          <a:p>
            <a:pPr lvl="1"/>
            <a:r>
              <a:rPr lang="en-US" dirty="0" smtClean="0"/>
              <a:t>written</a:t>
            </a:r>
          </a:p>
          <a:p>
            <a:pPr lvl="2"/>
            <a:r>
              <a:rPr lang="en-US" dirty="0" smtClean="0"/>
              <a:t>evidence that consent was obtained, treatment discussed</a:t>
            </a:r>
          </a:p>
          <a:p>
            <a:pPr lvl="2"/>
            <a:r>
              <a:rPr lang="en-US" dirty="0" smtClean="0"/>
              <a:t>signifies importance of decision to the patient, gather information</a:t>
            </a:r>
          </a:p>
          <a:p>
            <a:pPr lvl="2"/>
            <a:endParaRPr lang="en-US" dirty="0"/>
          </a:p>
          <a:p>
            <a:pPr lvl="2"/>
            <a:r>
              <a:rPr lang="en-US" dirty="0" smtClean="0"/>
              <a:t>when is written consent </a:t>
            </a:r>
            <a:r>
              <a:rPr lang="en-US" dirty="0" err="1" smtClean="0"/>
              <a:t>compulsary</a:t>
            </a:r>
            <a:r>
              <a:rPr lang="en-US" dirty="0" smtClean="0"/>
              <a:t>?</a:t>
            </a:r>
          </a:p>
          <a:p>
            <a:pPr lvl="2"/>
            <a:r>
              <a:rPr lang="en-US" dirty="0" err="1" smtClean="0"/>
              <a:t>organisational</a:t>
            </a:r>
            <a:r>
              <a:rPr lang="en-US" dirty="0" smtClean="0"/>
              <a:t> policy</a:t>
            </a:r>
          </a:p>
          <a:p>
            <a:pPr lvl="2"/>
            <a:r>
              <a:rPr lang="en-US" dirty="0" smtClean="0"/>
              <a:t>Monash Health</a:t>
            </a:r>
          </a:p>
          <a:p>
            <a:pPr lvl="1"/>
            <a:endParaRPr lang="en-US" dirty="0"/>
          </a:p>
        </p:txBody>
      </p:sp>
    </p:spTree>
    <p:extLst>
      <p:ext uri="{BB962C8B-B14F-4D97-AF65-F5344CB8AC3E}">
        <p14:creationId xmlns:p14="http://schemas.microsoft.com/office/powerpoint/2010/main" val="8800467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
      <a:dk1>
        <a:srgbClr val="4D4D4D"/>
      </a:dk1>
      <a:lt1>
        <a:srgbClr val="FFFFFF"/>
      </a:lt1>
      <a:dk2>
        <a:srgbClr val="000068"/>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4923</TotalTime>
  <Words>3060</Words>
  <Application>Microsoft Macintosh PowerPoint</Application>
  <PresentationFormat>On-screen Show (4:3)</PresentationFormat>
  <Paragraphs>395</Paragraphs>
  <Slides>42</Slides>
  <Notes>16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Clarity</vt:lpstr>
      <vt:lpstr>Medicine &amp; the law</vt:lpstr>
      <vt:lpstr>Medicine &amp; the Law</vt:lpstr>
      <vt:lpstr>Where do Australian laws come from?</vt:lpstr>
      <vt:lpstr>PowerPoint Presentation</vt:lpstr>
      <vt:lpstr>PowerPoint Presentation</vt:lpstr>
      <vt:lpstr>Consent</vt:lpstr>
      <vt:lpstr>Consent</vt:lpstr>
      <vt:lpstr>Consent</vt:lpstr>
      <vt:lpstr>Types of consent</vt:lpstr>
      <vt:lpstr>Consent</vt:lpstr>
      <vt:lpstr>What criteria must be met for a consent to be valid? </vt:lpstr>
      <vt:lpstr>Competence</vt:lpstr>
      <vt:lpstr>What if an incompetent patient needs treatment?</vt:lpstr>
      <vt:lpstr>Persons responsible</vt:lpstr>
      <vt:lpstr>Making a decision about treatment</vt:lpstr>
      <vt:lpstr>Informed Consent</vt:lpstr>
      <vt:lpstr>Informed consent</vt:lpstr>
      <vt:lpstr>PowerPoint Presentation</vt:lpstr>
      <vt:lpstr>Consent</vt:lpstr>
      <vt:lpstr>When is consent not required?</vt:lpstr>
      <vt:lpstr>Emergency treatment – Victorian legislation</vt:lpstr>
      <vt:lpstr>Back to the AF woman…</vt:lpstr>
      <vt:lpstr>Children and consent</vt:lpstr>
      <vt:lpstr>Children and consent</vt:lpstr>
      <vt:lpstr>Children and consent</vt:lpstr>
      <vt:lpstr>PowerPoint Presentation</vt:lpstr>
      <vt:lpstr>Refusing treatment</vt:lpstr>
      <vt:lpstr>Right to refuse treatment</vt:lpstr>
      <vt:lpstr>Right to refuse treatment</vt:lpstr>
      <vt:lpstr>Right to refuse treatment</vt:lpstr>
      <vt:lpstr>Discharge against medical advice</vt:lpstr>
      <vt:lpstr>Discharge against medical advice</vt:lpstr>
      <vt:lpstr>Refusing treatment</vt:lpstr>
      <vt:lpstr>Refusing treatment</vt:lpstr>
      <vt:lpstr>Confidentiality</vt:lpstr>
      <vt:lpstr>Confidentiality</vt:lpstr>
      <vt:lpstr>Medical Certificates</vt:lpstr>
      <vt:lpstr>Reportable deaths</vt:lpstr>
      <vt:lpstr>Providing information to the police</vt:lpstr>
      <vt:lpstr>Reporting child abuse</vt:lpstr>
      <vt:lpstr>Mental Health Act</vt:lpstr>
      <vt:lpstr>Mental Health Act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&amp; the law</dc:title>
  <dc:creator>Julia Fisher</dc:creator>
  <cp:lastModifiedBy>Julia Fisher</cp:lastModifiedBy>
  <cp:revision>72</cp:revision>
  <dcterms:created xsi:type="dcterms:W3CDTF">2013-06-10T03:53:42Z</dcterms:created>
  <dcterms:modified xsi:type="dcterms:W3CDTF">2013-08-21T04:47:55Z</dcterms:modified>
</cp:coreProperties>
</file>