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1" r:id="rId10"/>
    <p:sldId id="262" r:id="rId11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7154AA9-66E7-429B-9B13-824AACF92787}" type="datetimeFigureOut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7B6889E-8B72-4511-B3C2-852265CC2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1BF378-B06C-46DE-90EB-D42F6F6FEEC3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B4B9CE-0B03-451F-85CE-FECA09DBA224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FA9065-FE2B-4DF0-8206-E0C7E2E6CD4C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CD0DDA-A94B-4B49-BB8A-ECEBCA49DBE2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86066C-D8D6-494B-B8C7-A79BE715BA56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ADD1AF-73E2-4A80-B2F0-AC9DD8C84EB6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468954-BE0E-4009-8700-3806788AD947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B5B660-664C-4022-A80B-3C5E0FF7BFA7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057F24-7F21-464A-A605-F44A8719B296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ADECF0-8D15-403E-B46B-61CBE739D7D3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4696F-09EE-434F-9F46-F822E3E44B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E8C16-5D13-4847-83A7-EA805B490D5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32B50-2E62-4F4A-94CE-87AA4F70D2C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56519-2120-48A9-83BE-6F2D58E6985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A26D7-133B-4587-A407-4B8EFC9D577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1D33A-006F-4C71-A288-D4F78B27DFF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7C99A-1677-409C-A11E-D533A8BA558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7E3C2-1624-460D-8A81-6AC1D07AE7C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5BB5D-5BF3-419B-BAA1-CB267CBD2A9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184E7-221C-496B-9CDB-11C80C34B32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42D73-4B73-497C-A1C6-D17DBAC57DF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C8A3-3956-4237-8814-993ABC136B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5469015D-9F57-4842-9843-30D9314DA20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http://t2.gstatic.com/images?q=tbn:ANd9GcRFUkjVdzspJSI8ueJ6P_2lgvIaoJEH4tNwQPMDWfPEAU3DkTWb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.au/imgres?q=clip+art+images+childrens+books&amp;hl=en&amp;biw=1456&amp;bih=713&amp;tbm=isch&amp;tbnid=PshSUuHUwmZOKM:&amp;imgrefurl=http://602art.wordpress.com/tag/clip-art/&amp;docid=Q8sVpdtWcFL8aM&amp;imgurl=http://www.planetmarkix.com/childrens_books.gif&amp;w=642&amp;h=407&amp;ei=Muv-UZziMqboiAfT7YCYBw&amp;zoom=1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3" name="Picture 4" descr="Paediatric Sedation front page bg for 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258888" y="620713"/>
            <a:ext cx="763428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800" b="1">
                <a:solidFill>
                  <a:schemeClr val="bg1"/>
                </a:solidFill>
                <a:ea typeface="ＭＳ Ｐゴシック" charset="-128"/>
              </a:rPr>
              <a:t>Implementing paediatric procedural sedation in emergency departments – spread and sustain</a:t>
            </a:r>
            <a:endParaRPr lang="en-AU" b="1">
              <a:solidFill>
                <a:schemeClr val="tx2"/>
              </a:solidFill>
              <a:ea typeface="ＭＳ Ｐゴシック" charset="-128"/>
            </a:endParaRPr>
          </a:p>
          <a:p>
            <a:endParaRPr lang="en-AU" sz="2600" b="1">
              <a:solidFill>
                <a:schemeClr val="tx2"/>
              </a:solidFill>
              <a:ea typeface="ＭＳ Ｐゴシック" charset="-128"/>
            </a:endParaRPr>
          </a:p>
          <a:p>
            <a:r>
              <a:rPr lang="en-AU" sz="2600" b="1">
                <a:solidFill>
                  <a:srgbClr val="FFFFFF"/>
                </a:solidFill>
                <a:ea typeface="ＭＳ Ｐゴシック" charset="-128"/>
              </a:rPr>
              <a:t>Child and family centred care in practice – distraction and comforting techniques</a:t>
            </a:r>
          </a:p>
          <a:p>
            <a:pPr>
              <a:spcBef>
                <a:spcPct val="10000"/>
              </a:spcBef>
            </a:pPr>
            <a:r>
              <a:rPr lang="en-AU">
                <a:solidFill>
                  <a:schemeClr val="bg1"/>
                </a:solidFill>
                <a:ea typeface="ＭＳ Ｐゴシック" charset="-128"/>
              </a:rPr>
              <a:t>Gerry Silk</a:t>
            </a:r>
          </a:p>
          <a:p>
            <a:r>
              <a:rPr lang="en-AU">
                <a:solidFill>
                  <a:srgbClr val="FFFFFF"/>
                </a:solidFill>
                <a:ea typeface="ＭＳ Ｐゴシック" charset="-128"/>
              </a:rPr>
              <a:t>Paediatric Nurse Consultant </a:t>
            </a:r>
            <a:endParaRPr lang="en-AU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4" descr="Paediatric sedation banner for 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819" name="Group 27"/>
          <p:cNvGraphicFramePr>
            <a:graphicFrameLocks noGrp="1"/>
          </p:cNvGraphicFramePr>
          <p:nvPr>
            <p:ph/>
          </p:nvPr>
        </p:nvGraphicFramePr>
        <p:xfrm>
          <a:off x="611188" y="1844675"/>
          <a:ext cx="8064500" cy="3343275"/>
        </p:xfrm>
        <a:graphic>
          <a:graphicData uri="http://schemas.openxmlformats.org/drawingml/2006/table">
            <a:tbl>
              <a:tblPr/>
              <a:tblGrid>
                <a:gridCol w="2438400"/>
                <a:gridCol w="5626100"/>
              </a:tblGrid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Developmental Level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Comfort Intervention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Toddler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Caregiver present if possible, comfort positioning, dummy for comfort if used, shaker toy, pop-up book, sound button book, glitter wand, singing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F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Preschool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Choice to sit with parent or not, bubbles, I spy/sound book, counting, singing, relaxing breathing, squeeze ball, hand holding by caregiver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FF"/>
                    </a:solidFill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School Age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Choice to sit up or lay down for procedures, engage in relaxing breathing, TV, I spy book, counting, squeeze ball, Find it, game player, choice to engage in non-procedural talk, hand holding by caregiver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F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Adolescent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Deep breathing,  game player, music/i-pod, I spy book, choice to engage in non-procedural talk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FF"/>
                    </a:solidFill>
                  </a:tcPr>
                </a:tc>
              </a:tr>
            </a:tbl>
          </a:graphicData>
        </a:graphic>
      </p:graphicFrame>
      <p:sp>
        <p:nvSpPr>
          <p:cNvPr id="33814" name="Text Box 35"/>
          <p:cNvSpPr txBox="1">
            <a:spLocks noChangeArrowheads="1"/>
          </p:cNvSpPr>
          <p:nvPr/>
        </p:nvSpPr>
        <p:spPr bwMode="auto">
          <a:xfrm>
            <a:off x="395288" y="549275"/>
            <a:ext cx="87487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400" b="1">
                <a:solidFill>
                  <a:schemeClr val="bg1"/>
                </a:solidFill>
              </a:rPr>
              <a:t>Comfort tips by developmental level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Paediatric sedation banner for 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Content Placeholder 2"/>
          <p:cNvSpPr>
            <a:spLocks noGrp="1"/>
          </p:cNvSpPr>
          <p:nvPr>
            <p:ph type="body" idx="1"/>
          </p:nvPr>
        </p:nvSpPr>
        <p:spPr>
          <a:xfrm>
            <a:off x="539750" y="1600200"/>
            <a:ext cx="8147050" cy="4276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en-AU" sz="1800" smtClean="0"/>
              <a:t>Improvement in medical &amp; developmental outcomes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AU" sz="1800" smtClean="0"/>
              <a:t>Greater responsiveness to patient and family identified needs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AU" sz="1800" smtClean="0"/>
              <a:t>Enhanced patient and family satisfaction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AU" sz="1800" smtClean="0"/>
              <a:t>Increased staff and department satisfaction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AU" sz="1800" smtClean="0"/>
              <a:t>Creation of a more supportive work place environment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AU" sz="1800" smtClean="0"/>
              <a:t>Creation of more effective learning environment for professionals in training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AU" sz="1800" smtClean="0"/>
              <a:t>Reduction in anxiety and procedure times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AU" sz="1800" smtClean="0"/>
              <a:t>Reduction in healthcare costs</a:t>
            </a:r>
          </a:p>
          <a:p>
            <a:pPr eaLnBrk="1" hangingPunct="1">
              <a:lnSpc>
                <a:spcPct val="80000"/>
              </a:lnSpc>
            </a:pPr>
            <a:endParaRPr lang="en-A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sz="1600" smtClean="0"/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395288" y="549275"/>
            <a:ext cx="81359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400" b="1">
                <a:solidFill>
                  <a:schemeClr val="bg1"/>
                </a:solidFill>
              </a:rPr>
              <a:t>Benefits of family centred practice</a:t>
            </a: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1908175" y="5229225"/>
            <a:ext cx="6696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200" i="1"/>
              <a:t>Johnson,B. H., Resource manual for hospitals moving forward with family-centred care, 2001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Paediatric sedation banner for 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5"/>
          <p:cNvSpPr txBox="1">
            <a:spLocks noChangeArrowheads="1"/>
          </p:cNvSpPr>
          <p:nvPr/>
        </p:nvSpPr>
        <p:spPr bwMode="auto">
          <a:xfrm>
            <a:off x="323850" y="549275"/>
            <a:ext cx="87487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400" b="1">
                <a:solidFill>
                  <a:schemeClr val="bg1"/>
                </a:solidFill>
              </a:rPr>
              <a:t>Challenges to family centred care in EDs</a:t>
            </a:r>
            <a:endParaRPr lang="en-AU" sz="2400">
              <a:solidFill>
                <a:schemeClr val="bg1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type="body" idx="1"/>
          </p:nvPr>
        </p:nvSpPr>
        <p:spPr>
          <a:xfrm>
            <a:off x="395288" y="1484313"/>
            <a:ext cx="8229600" cy="4752975"/>
          </a:xfrm>
        </p:spPr>
        <p:txBody>
          <a:bodyPr/>
          <a:lstStyle/>
          <a:p>
            <a:pPr marL="449263" indent="-449263" eaLnBrk="1" hangingPunct="1">
              <a:lnSpc>
                <a:spcPct val="110000"/>
              </a:lnSpc>
              <a:spcBef>
                <a:spcPct val="60000"/>
              </a:spcBef>
              <a:tabLst>
                <a:tab pos="449263" algn="l"/>
              </a:tabLst>
            </a:pPr>
            <a:r>
              <a:rPr lang="en-AU" sz="2000" smtClean="0"/>
              <a:t>Lack of previous relationship with patient/family</a:t>
            </a:r>
          </a:p>
          <a:p>
            <a:pPr marL="449263" indent="-449263" eaLnBrk="1" hangingPunct="1">
              <a:lnSpc>
                <a:spcPct val="110000"/>
              </a:lnSpc>
              <a:spcBef>
                <a:spcPct val="60000"/>
              </a:spcBef>
              <a:tabLst>
                <a:tab pos="449263" algn="l"/>
              </a:tabLst>
            </a:pPr>
            <a:r>
              <a:rPr lang="en-AU" sz="2000" smtClean="0"/>
              <a:t>Acute nature of events prompting an ED visit</a:t>
            </a:r>
          </a:p>
          <a:p>
            <a:pPr marL="449263" indent="-449263" eaLnBrk="1" hangingPunct="1">
              <a:lnSpc>
                <a:spcPct val="110000"/>
              </a:lnSpc>
              <a:spcBef>
                <a:spcPct val="60000"/>
              </a:spcBef>
              <a:tabLst>
                <a:tab pos="449263" algn="l"/>
              </a:tabLst>
            </a:pPr>
            <a:r>
              <a:rPr lang="en-AU" sz="2000" smtClean="0"/>
              <a:t>Complex cultural &amp; societal variations</a:t>
            </a:r>
          </a:p>
          <a:p>
            <a:pPr marL="449263" indent="-449263" eaLnBrk="1" hangingPunct="1">
              <a:lnSpc>
                <a:spcPct val="110000"/>
              </a:lnSpc>
              <a:spcBef>
                <a:spcPct val="60000"/>
              </a:spcBef>
              <a:tabLst>
                <a:tab pos="449263" algn="l"/>
              </a:tabLst>
            </a:pPr>
            <a:r>
              <a:rPr lang="en-AU" sz="2000" smtClean="0"/>
              <a:t>Unaccompanied minors</a:t>
            </a:r>
          </a:p>
          <a:p>
            <a:pPr marL="449263" indent="-449263" eaLnBrk="1" hangingPunct="1">
              <a:lnSpc>
                <a:spcPct val="110000"/>
              </a:lnSpc>
              <a:spcBef>
                <a:spcPct val="60000"/>
              </a:spcBef>
              <a:tabLst>
                <a:tab pos="449263" algn="l"/>
              </a:tabLst>
            </a:pPr>
            <a:r>
              <a:rPr lang="en-AU" sz="2000" smtClean="0"/>
              <a:t>Presentations related to abuse or non accidental injury</a:t>
            </a:r>
          </a:p>
          <a:p>
            <a:pPr marL="449263" indent="-449263" eaLnBrk="1" hangingPunct="1">
              <a:lnSpc>
                <a:spcPct val="110000"/>
              </a:lnSpc>
              <a:spcBef>
                <a:spcPct val="60000"/>
              </a:spcBef>
              <a:tabLst>
                <a:tab pos="449263" algn="l"/>
              </a:tabLst>
            </a:pPr>
            <a:r>
              <a:rPr lang="en-AU" sz="2000" smtClean="0"/>
              <a:t>Reluctance on part of health care professional to involve families in invasive procedures</a:t>
            </a:r>
          </a:p>
          <a:p>
            <a:pPr marL="449263" indent="-449263" eaLnBrk="1" hangingPunct="1">
              <a:lnSpc>
                <a:spcPct val="110000"/>
              </a:lnSpc>
              <a:spcBef>
                <a:spcPct val="60000"/>
              </a:spcBef>
              <a:tabLst>
                <a:tab pos="449263" algn="l"/>
              </a:tabLst>
            </a:pPr>
            <a:r>
              <a:rPr lang="en-AU" sz="2000" smtClean="0"/>
              <a:t>Heightened anxiety in families</a:t>
            </a:r>
          </a:p>
          <a:p>
            <a:pPr marL="449263" indent="-449263" eaLnBrk="1" hangingPunct="1">
              <a:lnSpc>
                <a:spcPct val="110000"/>
              </a:lnSpc>
              <a:spcBef>
                <a:spcPct val="60000"/>
              </a:spcBef>
              <a:tabLst>
                <a:tab pos="449263" algn="l"/>
              </a:tabLst>
            </a:pPr>
            <a:r>
              <a:rPr lang="en-AU" sz="2000" smtClean="0"/>
              <a:t>Power imbalance between health professionals and families</a:t>
            </a:r>
          </a:p>
          <a:p>
            <a:pPr marL="449263" indent="-449263" eaLnBrk="1" hangingPunct="1">
              <a:lnSpc>
                <a:spcPct val="110000"/>
              </a:lnSpc>
              <a:spcBef>
                <a:spcPct val="60000"/>
              </a:spcBef>
              <a:buFontTx/>
              <a:buNone/>
              <a:tabLst>
                <a:tab pos="449263" algn="l"/>
              </a:tabLst>
            </a:pPr>
            <a:endParaRPr lang="en-AU" sz="2000" smtClean="0"/>
          </a:p>
          <a:p>
            <a:pPr marL="449263" indent="-449263" eaLnBrk="1" hangingPunct="1">
              <a:lnSpc>
                <a:spcPct val="90000"/>
              </a:lnSpc>
              <a:buFontTx/>
              <a:buNone/>
              <a:tabLst>
                <a:tab pos="449263" algn="l"/>
              </a:tabLst>
            </a:pPr>
            <a:endParaRPr lang="en-AU" sz="1200" smtClean="0"/>
          </a:p>
          <a:p>
            <a:pPr marL="449263" indent="-449263" eaLnBrk="1" hangingPunct="1">
              <a:lnSpc>
                <a:spcPct val="90000"/>
              </a:lnSpc>
              <a:buFontTx/>
              <a:buNone/>
              <a:tabLst>
                <a:tab pos="449263" algn="l"/>
              </a:tabLst>
            </a:pPr>
            <a:endParaRPr lang="en-AU" sz="1200" smtClean="0"/>
          </a:p>
          <a:p>
            <a:pPr marL="449263" indent="-449263" eaLnBrk="1" hangingPunct="1">
              <a:lnSpc>
                <a:spcPct val="90000"/>
              </a:lnSpc>
              <a:buFontTx/>
              <a:buNone/>
              <a:tabLst>
                <a:tab pos="449263" algn="l"/>
              </a:tabLst>
            </a:pPr>
            <a:endParaRPr lang="en-AU" sz="1200" smtClean="0"/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1403350" y="6021388"/>
            <a:ext cx="7129463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AU" sz="1200" i="1"/>
              <a:t>Committee on Paediatric Emergency Medicine, Patient &amp; Family Centred of Children in an E.D., 2008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013700" cy="4319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</a:pPr>
            <a:r>
              <a:rPr lang="en-US" sz="2000" smtClean="0"/>
              <a:t>Provides an alternate focus for the to child to shift attention away from  the painful procedure to something more positive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</a:pPr>
            <a:r>
              <a:rPr lang="en-US" sz="2000" smtClean="0"/>
              <a:t>Provides coping strategies to the child and family to decrease distress and promote pain relief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</a:pPr>
            <a:r>
              <a:rPr lang="en-US" sz="2000" smtClean="0"/>
              <a:t>Reduces parent perceptions of child distress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</a:pPr>
            <a:r>
              <a:rPr lang="en-US" sz="2000" smtClean="0"/>
              <a:t>Reduces need for pharmacological methods of pain management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</a:pPr>
            <a:r>
              <a:rPr lang="en-US" sz="2000" smtClean="0"/>
              <a:t>Empowers the child and family to learn coping strategies, giving them the opportunity for choice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  <a:buSzPct val="80000"/>
            </a:pPr>
            <a:endParaRPr lang="en-US" sz="2000" smtClean="0"/>
          </a:p>
        </p:txBody>
      </p:sp>
      <p:pic>
        <p:nvPicPr>
          <p:cNvPr id="21506" name="Picture 4" descr="Paediatric sedation banner for 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395288" y="549275"/>
            <a:ext cx="87487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400" b="1">
                <a:solidFill>
                  <a:schemeClr val="bg1"/>
                </a:solidFill>
              </a:rPr>
              <a:t>Benefits of distraction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Paediatric sedation banner for 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AU" sz="2000" smtClean="0"/>
              <a:t>Distraction strategies should invoke the child’s imagination, sense of play, and attention must be carefully considered to child’s developmental abilities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AU" sz="2000" smtClean="0"/>
              <a:t>Child or young person’s chooses distraction tool of choice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AU" sz="2000" smtClean="0"/>
              <a:t>Child will more willingly shift attention away if procedure is known, the distraction is self chosen, and situation holds no surprises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AU" sz="2000" smtClean="0"/>
              <a:t>Distraction should be engaging, it’s okay if child will like to look during procedure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AU" sz="2000" smtClean="0"/>
              <a:t>Enables caregiver to have a structured role during the procedure</a:t>
            </a:r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4140200" y="5661025"/>
            <a:ext cx="43195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200" i="1"/>
              <a:t>Kuttner, L. A Child in Pain (2010); Sinha et al, (2006)</a:t>
            </a:r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395288" y="549275"/>
            <a:ext cx="87487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400" b="1">
                <a:solidFill>
                  <a:schemeClr val="bg1"/>
                </a:solidFill>
              </a:rPr>
              <a:t>How to use distraction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1800" smtClean="0"/>
              <a:t>Blowing bubbles: blow them up high, how far can you blow the bubbles, how many can you count?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1800" smtClean="0"/>
              <a:t>Focus on object in room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1800" smtClean="0"/>
              <a:t>Think of favourite place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1800" smtClean="0"/>
              <a:t>Interactive books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1800" smtClean="0"/>
              <a:t>Hold mum’s hand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1800" smtClean="0"/>
              <a:t>Big belly breath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1800" smtClean="0"/>
              <a:t>Distraction card</a:t>
            </a:r>
          </a:p>
        </p:txBody>
      </p:sp>
      <p:pic>
        <p:nvPicPr>
          <p:cNvPr id="25602" name="Picture 5" descr="Paediatric sedation banner for 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395288" y="620713"/>
            <a:ext cx="87487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400" b="1">
                <a:solidFill>
                  <a:schemeClr val="bg1"/>
                </a:solidFill>
              </a:rPr>
              <a:t>Distraction options</a:t>
            </a:r>
          </a:p>
        </p:txBody>
      </p:sp>
      <p:pic>
        <p:nvPicPr>
          <p:cNvPr id="25604" name="Picture 9" descr="a_young_boy_standing_and_blowing_bubbles_from_a_bottle_bottles_111231-174824-2930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3860800"/>
            <a:ext cx="13811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0" descr="http://t2.gstatic.com/images?q=tbn:ANd9GcRFUkjVdzspJSI8ueJ6P_2lgvIaoJEH4tNwQPMDWfPEAU3DkTWb">
            <a:hlinkClick r:id="rId5"/>
          </p:cNvPr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4500563" y="2205038"/>
            <a:ext cx="17272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35375" y="4652963"/>
            <a:ext cx="942975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7650" name="Picture 5" descr="Paediatric sedation banner for 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395288" y="620713"/>
            <a:ext cx="87487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400" b="1">
                <a:solidFill>
                  <a:schemeClr val="bg1"/>
                </a:solidFill>
              </a:rPr>
              <a:t>What else helps?</a:t>
            </a:r>
          </a:p>
        </p:txBody>
      </p:sp>
      <p:sp>
        <p:nvSpPr>
          <p:cNvPr id="27652" name="Rectangle 3"/>
          <p:cNvSpPr>
            <a:spLocks noChangeAspect="1" noChangeArrowheads="1"/>
          </p:cNvSpPr>
          <p:nvPr/>
        </p:nvSpPr>
        <p:spPr bwMode="auto">
          <a:xfrm>
            <a:off x="539750" y="1600200"/>
            <a:ext cx="7993063" cy="4525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2800"/>
              <a:t>Prepare the child before the procedure</a:t>
            </a:r>
          </a:p>
          <a:p>
            <a:pPr marL="742950" lvl="1" indent="-285750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2800"/>
              <a:t>Provide the child with the option to look or not during the procedure</a:t>
            </a:r>
          </a:p>
          <a:p>
            <a:pPr marL="742950" lvl="1" indent="-285750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2800"/>
              <a:t>Stories and questions about personal interests</a:t>
            </a:r>
          </a:p>
          <a:p>
            <a:pPr marL="742950" lvl="1" indent="-285750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2800"/>
              <a:t>Pain relief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 descr="Paediatric sedation banner for 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8748712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400" b="1">
                <a:solidFill>
                  <a:schemeClr val="bg1"/>
                </a:solidFill>
              </a:rPr>
              <a:t>Principles of positioning the child for comfort</a:t>
            </a:r>
          </a:p>
        </p:txBody>
      </p:sp>
      <p:sp>
        <p:nvSpPr>
          <p:cNvPr id="29699" name="Rectangle 3"/>
          <p:cNvSpPr>
            <a:spLocks noChangeAspect="1" noChangeArrowheads="1"/>
          </p:cNvSpPr>
          <p:nvPr/>
        </p:nvSpPr>
        <p:spPr bwMode="auto">
          <a:xfrm>
            <a:off x="611188" y="1557338"/>
            <a:ext cx="8075612" cy="456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60000"/>
              </a:lnSpc>
              <a:spcBef>
                <a:spcPct val="75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2400"/>
              <a:t>“Hugging hold” is secure and comforting</a:t>
            </a:r>
          </a:p>
          <a:p>
            <a:pPr marL="742950" lvl="1" indent="-285750">
              <a:lnSpc>
                <a:spcPct val="6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2400"/>
              <a:t>Adult provides positive assistance, not negative restraining</a:t>
            </a:r>
          </a:p>
          <a:p>
            <a:pPr marL="742950" lvl="1" indent="-285750">
              <a:lnSpc>
                <a:spcPct val="6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2400"/>
              <a:t>Upright position promotes sense of control and security</a:t>
            </a:r>
          </a:p>
          <a:p>
            <a:pPr marL="742950" lvl="1" indent="-285750">
              <a:lnSpc>
                <a:spcPct val="6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2400"/>
              <a:t>Body/extremity is isolated and allows easy and safe access</a:t>
            </a:r>
          </a:p>
          <a:p>
            <a:pPr marL="742950" lvl="1" indent="-285750">
              <a:lnSpc>
                <a:spcPct val="60000"/>
              </a:lnSpc>
              <a:spcBef>
                <a:spcPct val="60000"/>
              </a:spcBef>
              <a:spcAft>
                <a:spcPct val="600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AU" sz="2400"/>
              <a:t>Important that the adult remains close to soothe and comfort the child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1746" name="Picture 4" descr="Paediatric sedation banner for 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1" eaLnBrk="1" hangingPunct="1">
              <a:lnSpc>
                <a:spcPct val="110000"/>
              </a:lnSpc>
              <a:spcBef>
                <a:spcPct val="60000"/>
              </a:spcBef>
              <a:buFontTx/>
              <a:buChar char="•"/>
            </a:pPr>
            <a:r>
              <a:rPr lang="en-AU" sz="2400" smtClean="0"/>
              <a:t>Children do feel and remember pain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FontTx/>
              <a:buChar char="•"/>
            </a:pPr>
            <a:r>
              <a:rPr lang="en-AU" sz="2400" smtClean="0"/>
              <a:t>Use plain language when speaking with children and families, it is okay to be honest with explanations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FontTx/>
              <a:buChar char="•"/>
            </a:pPr>
            <a:r>
              <a:rPr lang="en-AU" sz="2400" smtClean="0"/>
              <a:t>Choose developmentally appropriate distraction prior to procedure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FontTx/>
              <a:buChar char="•"/>
            </a:pPr>
            <a:r>
              <a:rPr lang="en-AU" sz="2400" smtClean="0"/>
              <a:t>Provide most comfortable position possible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FontTx/>
              <a:buChar char="•"/>
            </a:pPr>
            <a:r>
              <a:rPr lang="en-AU" sz="2400" smtClean="0"/>
              <a:t>Individualize coping strategies to child and family</a:t>
            </a:r>
          </a:p>
          <a:p>
            <a:pPr lvl="1" eaLnBrk="1" hangingPunct="1">
              <a:lnSpc>
                <a:spcPct val="110000"/>
              </a:lnSpc>
              <a:spcBef>
                <a:spcPct val="60000"/>
              </a:spcBef>
              <a:buFontTx/>
              <a:buChar char="•"/>
            </a:pPr>
            <a:r>
              <a:rPr lang="en-AU" sz="2400" smtClean="0"/>
              <a:t>Non-pharmacological pain management improves success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endParaRPr lang="en-AU" sz="2400" smtClean="0"/>
          </a:p>
        </p:txBody>
      </p:sp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395288" y="549275"/>
            <a:ext cx="874871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400" b="1">
                <a:solidFill>
                  <a:schemeClr val="bg1"/>
                </a:solidFill>
              </a:rPr>
              <a:t>Key messages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604</Words>
  <Application>Microsoft Office PowerPoint</Application>
  <PresentationFormat>On-screen Show (4:3)</PresentationFormat>
  <Paragraphs>89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ＭＳ Ｐゴシック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Department of Human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tsew0805</dc:creator>
  <cp:lastModifiedBy>jpan0203</cp:lastModifiedBy>
  <cp:revision>18</cp:revision>
  <dcterms:created xsi:type="dcterms:W3CDTF">2013-08-06T06:06:48Z</dcterms:created>
  <dcterms:modified xsi:type="dcterms:W3CDTF">2013-09-03T22:11:42Z</dcterms:modified>
</cp:coreProperties>
</file>