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22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652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54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877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124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3059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1858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446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005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789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524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763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440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559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180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213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627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491D362-6D29-49A3-BCEB-95282DABC00A}" type="datetimeFigureOut">
              <a:rPr lang="en-AU" smtClean="0"/>
              <a:t>21/09/2020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D03A27-6723-4C01-9EA4-3D99BD2F98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1232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E0D153-2119-498B-87FF-F8DC1D44F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645" y="685799"/>
            <a:ext cx="8001000" cy="2971801"/>
          </a:xfrm>
        </p:spPr>
        <p:txBody>
          <a:bodyPr>
            <a:normAutofit/>
          </a:bodyPr>
          <a:lstStyle/>
          <a:p>
            <a:r>
              <a:rPr lang="en-AU" dirty="0"/>
              <a:t>Question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7C59C2-AC73-409E-829D-AB08CA0DA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645" y="3843867"/>
            <a:ext cx="6400800" cy="1947333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AU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39 </a:t>
            </a:r>
            <a:r>
              <a:rPr lang="en-AU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en-AU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female is bought to ED by a friend with a reported 40 min episode of status epilepticus.</a:t>
            </a:r>
          </a:p>
          <a:p>
            <a:pPr>
              <a:spcAft>
                <a:spcPts val="800"/>
              </a:spcAft>
            </a:pPr>
            <a:r>
              <a:rPr lang="en-AU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 has had the diagnosis of epilepsy confirmed on EEG.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316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2C5E2-BD6F-4E10-8F41-77A9343F9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AU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 1 List 3 non motor features that would support the diagnosis of psychogenic non epileptic seizures </a:t>
            </a:r>
            <a:br>
              <a:rPr lang="en-AU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(PNES) 3 marks</a:t>
            </a:r>
            <a:br>
              <a:rPr lang="en-AU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sz="33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18DF0-BDE5-40DA-9E04-357F21EC0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Episode &gt; 5 min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Asynchronous with a stop start quality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Paradoxically worse with pharmacotherapy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change in se lactate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Generalised seizure activity with normal awareness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post ictal phase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incontinence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when observed</a:t>
            </a:r>
          </a:p>
          <a:p>
            <a:endParaRPr lang="en-A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21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2319A2-8518-4904-AAB6-131C6C60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3 finding on examination more suggestive of PNES than epilepsy </a:t>
            </a:r>
            <a:b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 marks)</a:t>
            </a:r>
            <a:endParaRPr lang="en-AU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4E928-DE33-415E-B43F-E0106183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yelling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pelvic thrusting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 closure 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whispering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crying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post ictal deep breathing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physiological changes eg tachycardic or hypoxia</a:t>
            </a:r>
          </a:p>
          <a:p>
            <a:endParaRPr lang="en-A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62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28276B-B56C-4073-9AB9-A43A30805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2 risk factors for the development of pseudo-neurological syndromes(</a:t>
            </a:r>
            <a:r>
              <a:rPr lang="en-A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A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mark)</a:t>
            </a:r>
            <a:endParaRPr lang="en-AU" sz="2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15D2A-1651-4E51-86AD-90B299B08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female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 of abuse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PTSD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Personality traits</a:t>
            </a:r>
          </a:p>
          <a:p>
            <a:pPr>
              <a:spcAft>
                <a:spcPts val="800"/>
              </a:spcAft>
            </a:pPr>
            <a:r>
              <a:rPr lang="en-AU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poor doctor – patient relationship</a:t>
            </a:r>
          </a:p>
          <a:p>
            <a:endParaRPr lang="en-A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86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3112F-29C2-46F1-AECC-5676194C0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AU" dirty="0"/>
              <a:t>performance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0D0ED-7958-4670-A6A8-8C27342A4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1"/>
                </a:solidFill>
              </a:rPr>
              <a:t>Pass 5/10, 66% pass</a:t>
            </a:r>
          </a:p>
          <a:p>
            <a:r>
              <a:rPr lang="en-AU" dirty="0">
                <a:solidFill>
                  <a:schemeClr val="tx1"/>
                </a:solidFill>
              </a:rPr>
              <a:t>Themes for low scores </a:t>
            </a:r>
          </a:p>
          <a:p>
            <a:pPr lvl="1"/>
            <a:r>
              <a:rPr lang="en-AU">
                <a:solidFill>
                  <a:schemeClr val="tx1"/>
                </a:solidFill>
              </a:rPr>
              <a:t>didn’t </a:t>
            </a:r>
            <a:r>
              <a:rPr lang="en-AU" dirty="0">
                <a:solidFill>
                  <a:schemeClr val="tx1"/>
                </a:solidFill>
              </a:rPr>
              <a:t>focus on differentiating  epilepsy from pseudo seizures</a:t>
            </a:r>
          </a:p>
          <a:p>
            <a:pPr lvl="1"/>
            <a:r>
              <a:rPr lang="en-AU" dirty="0">
                <a:solidFill>
                  <a:schemeClr val="tx1"/>
                </a:solidFill>
              </a:rPr>
              <a:t>Non motor/ examination mixed up –not penalized</a:t>
            </a:r>
          </a:p>
          <a:p>
            <a:pPr lvl="1"/>
            <a:r>
              <a:rPr lang="en-AU" dirty="0">
                <a:solidFill>
                  <a:schemeClr val="tx1"/>
                </a:solidFill>
              </a:rPr>
              <a:t>Single discriminator mentioned many times </a:t>
            </a:r>
            <a:r>
              <a:rPr lang="en-AU" dirty="0" err="1">
                <a:solidFill>
                  <a:schemeClr val="tx1"/>
                </a:solidFill>
              </a:rPr>
              <a:t>eg</a:t>
            </a:r>
            <a:r>
              <a:rPr lang="en-AU" dirty="0">
                <a:solidFill>
                  <a:schemeClr val="tx1"/>
                </a:solidFill>
              </a:rPr>
              <a:t> forced eye closure</a:t>
            </a:r>
          </a:p>
          <a:p>
            <a:pPr lvl="1"/>
            <a:r>
              <a:rPr lang="en-AU" dirty="0">
                <a:solidFill>
                  <a:schemeClr val="tx1"/>
                </a:solidFill>
              </a:rPr>
              <a:t>Mixed up discriminators for conversion reactions and  ‘fake’ unconscious </a:t>
            </a:r>
            <a:r>
              <a:rPr lang="en-AU" dirty="0" err="1">
                <a:solidFill>
                  <a:schemeClr val="tx1"/>
                </a:solidFill>
              </a:rPr>
              <a:t>eg</a:t>
            </a:r>
            <a:r>
              <a:rPr lang="en-AU" dirty="0">
                <a:solidFill>
                  <a:schemeClr val="tx1"/>
                </a:solidFill>
              </a:rPr>
              <a:t> avoiding painful stimuli with hand dropped over head etc</a:t>
            </a:r>
          </a:p>
          <a:p>
            <a:pPr lvl="1"/>
            <a:r>
              <a:rPr lang="en-AU" dirty="0">
                <a:solidFill>
                  <a:schemeClr val="tx1"/>
                </a:solidFill>
              </a:rPr>
              <a:t>Non specific </a:t>
            </a:r>
            <a:r>
              <a:rPr lang="en-AU" dirty="0" err="1">
                <a:solidFill>
                  <a:schemeClr val="tx1"/>
                </a:solidFill>
              </a:rPr>
              <a:t>wrt</a:t>
            </a:r>
            <a:r>
              <a:rPr lang="en-AU" dirty="0">
                <a:solidFill>
                  <a:schemeClr val="tx1"/>
                </a:solidFill>
              </a:rPr>
              <a:t> risk factors –</a:t>
            </a:r>
            <a:r>
              <a:rPr lang="en-AU" dirty="0" err="1">
                <a:solidFill>
                  <a:schemeClr val="tx1"/>
                </a:solidFill>
              </a:rPr>
              <a:t>eg</a:t>
            </a:r>
            <a:r>
              <a:rPr lang="en-AU" dirty="0">
                <a:solidFill>
                  <a:schemeClr val="tx1"/>
                </a:solidFill>
              </a:rPr>
              <a:t>  mental health issues</a:t>
            </a:r>
          </a:p>
          <a:p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2401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224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3</vt:lpstr>
      <vt:lpstr>Slice</vt:lpstr>
      <vt:lpstr>Question 8</vt:lpstr>
      <vt:lpstr>Q 1 List 3 non motor features that would support the diagnosis of psychogenic non epileptic seizures  (PNES) 3 marks </vt:lpstr>
      <vt:lpstr>List 3 finding on examination more suggestive of PNES than epilepsy  (3 marks)</vt:lpstr>
      <vt:lpstr>list 2 risk factors for the development of pseudo-neurological syndromes(2 mark)</vt:lpstr>
      <vt:lpstr>performance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8</dc:title>
  <dc:creator>Sheila Bryan</dc:creator>
  <cp:lastModifiedBy>Sheila Bryan</cp:lastModifiedBy>
  <cp:revision>2</cp:revision>
  <dcterms:created xsi:type="dcterms:W3CDTF">2020-09-14T10:46:37Z</dcterms:created>
  <dcterms:modified xsi:type="dcterms:W3CDTF">2020-09-20T23:09:30Z</dcterms:modified>
</cp:coreProperties>
</file>