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276" r:id="rId2"/>
    <p:sldId id="348" r:id="rId3"/>
    <p:sldId id="403" r:id="rId4"/>
    <p:sldId id="400" r:id="rId5"/>
    <p:sldId id="406" r:id="rId6"/>
    <p:sldId id="410" r:id="rId7"/>
    <p:sldId id="407" r:id="rId8"/>
    <p:sldId id="409" r:id="rId9"/>
    <p:sldId id="408" r:id="rId10"/>
    <p:sldId id="414" r:id="rId11"/>
    <p:sldId id="401" r:id="rId12"/>
    <p:sldId id="413" r:id="rId13"/>
    <p:sldId id="412" r:id="rId14"/>
    <p:sldId id="405" r:id="rId15"/>
    <p:sldId id="411" r:id="rId16"/>
    <p:sldId id="316" r:id="rId17"/>
    <p:sldId id="317" r:id="rId18"/>
    <p:sldId id="318" r:id="rId19"/>
  </p:sldIdLst>
  <p:sldSz cx="9144000" cy="6858000" type="screen4x3"/>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160" autoAdjust="0"/>
    <p:restoredTop sz="94643"/>
  </p:normalViewPr>
  <p:slideViewPr>
    <p:cSldViewPr snapToGrid="0" snapToObjects="1">
      <p:cViewPr varScale="1">
        <p:scale>
          <a:sx n="120" d="100"/>
          <a:sy n="120" d="100"/>
        </p:scale>
        <p:origin x="1024" y="176"/>
      </p:cViewPr>
      <p:guideLst>
        <p:guide orient="horz" pos="2160"/>
        <p:guide pos="2880"/>
      </p:guideLst>
    </p:cSldViewPr>
  </p:slideViewPr>
  <p:notesTextViewPr>
    <p:cViewPr>
      <p:scale>
        <a:sx n="100" d="100"/>
        <a:sy n="100" d="100"/>
      </p:scale>
      <p:origin x="0" y="0"/>
    </p:cViewPr>
  </p:notesTextViewPr>
  <p:sorterViewPr>
    <p:cViewPr>
      <p:scale>
        <a:sx n="132" d="100"/>
        <a:sy n="132" d="100"/>
      </p:scale>
      <p:origin x="0" y="-176"/>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82345018214128E-2"/>
          <c:y val="2.4317058703890133E-2"/>
          <c:w val="0.96071765498178585"/>
          <c:h val="0.90759985737396187"/>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Sheet1!$I$4:$I$28</c:f>
              <c:numCache>
                <c:formatCode>General</c:formatCode>
                <c:ptCount val="25"/>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numCache>
            </c:numRef>
          </c:cat>
          <c:val>
            <c:numRef>
              <c:f>Sheet1!$J$4:$J$28</c:f>
              <c:numCache>
                <c:formatCode>General</c:formatCode>
                <c:ptCount val="25"/>
                <c:pt idx="0">
                  <c:v>4</c:v>
                </c:pt>
                <c:pt idx="1">
                  <c:v>0</c:v>
                </c:pt>
                <c:pt idx="2">
                  <c:v>0</c:v>
                </c:pt>
                <c:pt idx="3">
                  <c:v>0</c:v>
                </c:pt>
                <c:pt idx="4">
                  <c:v>0</c:v>
                </c:pt>
                <c:pt idx="5">
                  <c:v>0</c:v>
                </c:pt>
                <c:pt idx="6">
                  <c:v>0</c:v>
                </c:pt>
                <c:pt idx="7">
                  <c:v>0</c:v>
                </c:pt>
                <c:pt idx="8">
                  <c:v>1</c:v>
                </c:pt>
                <c:pt idx="9">
                  <c:v>0</c:v>
                </c:pt>
                <c:pt idx="10">
                  <c:v>3</c:v>
                </c:pt>
                <c:pt idx="11">
                  <c:v>0</c:v>
                </c:pt>
                <c:pt idx="12">
                  <c:v>2</c:v>
                </c:pt>
                <c:pt idx="13">
                  <c:v>0</c:v>
                </c:pt>
                <c:pt idx="14">
                  <c:v>4</c:v>
                </c:pt>
                <c:pt idx="15">
                  <c:v>1</c:v>
                </c:pt>
                <c:pt idx="16">
                  <c:v>4</c:v>
                </c:pt>
                <c:pt idx="17">
                  <c:v>0</c:v>
                </c:pt>
                <c:pt idx="18">
                  <c:v>3</c:v>
                </c:pt>
                <c:pt idx="19">
                  <c:v>1</c:v>
                </c:pt>
                <c:pt idx="20">
                  <c:v>4</c:v>
                </c:pt>
                <c:pt idx="21">
                  <c:v>0</c:v>
                </c:pt>
                <c:pt idx="22">
                  <c:v>4</c:v>
                </c:pt>
                <c:pt idx="23">
                  <c:v>2</c:v>
                </c:pt>
                <c:pt idx="24">
                  <c:v>0</c:v>
                </c:pt>
              </c:numCache>
            </c:numRef>
          </c:val>
          <c:extLst>
            <c:ext xmlns:c16="http://schemas.microsoft.com/office/drawing/2014/chart" uri="{C3380CC4-5D6E-409C-BE32-E72D297353CC}">
              <c16:uniqueId val="{00000000-BC7C-1B48-8707-8A75D2CC44AB}"/>
            </c:ext>
          </c:extLst>
        </c:ser>
        <c:dLbls>
          <c:showLegendKey val="0"/>
          <c:showVal val="0"/>
          <c:showCatName val="0"/>
          <c:showSerName val="0"/>
          <c:showPercent val="0"/>
          <c:showBubbleSize val="0"/>
        </c:dLbls>
        <c:gapWidth val="219"/>
        <c:overlap val="-27"/>
        <c:axId val="363471520"/>
        <c:axId val="363471912"/>
      </c:barChart>
      <c:catAx>
        <c:axId val="36347152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US"/>
          </a:p>
        </c:txPr>
        <c:crossAx val="363471912"/>
        <c:crosses val="autoZero"/>
        <c:auto val="1"/>
        <c:lblAlgn val="ctr"/>
        <c:lblOffset val="100"/>
        <c:noMultiLvlLbl val="0"/>
      </c:catAx>
      <c:valAx>
        <c:axId val="363471912"/>
        <c:scaling>
          <c:orientation val="minMax"/>
        </c:scaling>
        <c:delete val="1"/>
        <c:axPos val="l"/>
        <c:numFmt formatCode="General" sourceLinked="1"/>
        <c:majorTickMark val="none"/>
        <c:minorTickMark val="none"/>
        <c:tickLblPos val="nextTo"/>
        <c:crossAx val="36347152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82345018214128E-2"/>
          <c:y val="2.4317058703890133E-2"/>
          <c:w val="0.96071765498178585"/>
          <c:h val="0.90759985737396187"/>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Sheet1!$I$4:$I$28</c:f>
              <c:numCache>
                <c:formatCode>General</c:formatCode>
                <c:ptCount val="25"/>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numCache>
            </c:numRef>
          </c:cat>
          <c:val>
            <c:numRef>
              <c:f>Sheet1!$J$4:$J$28</c:f>
              <c:numCache>
                <c:formatCode>General</c:formatCode>
                <c:ptCount val="25"/>
                <c:pt idx="0">
                  <c:v>4</c:v>
                </c:pt>
                <c:pt idx="1">
                  <c:v>0</c:v>
                </c:pt>
                <c:pt idx="2">
                  <c:v>0</c:v>
                </c:pt>
                <c:pt idx="3">
                  <c:v>0</c:v>
                </c:pt>
                <c:pt idx="4">
                  <c:v>0</c:v>
                </c:pt>
                <c:pt idx="5">
                  <c:v>0</c:v>
                </c:pt>
                <c:pt idx="6">
                  <c:v>0</c:v>
                </c:pt>
                <c:pt idx="7">
                  <c:v>0</c:v>
                </c:pt>
                <c:pt idx="8">
                  <c:v>1</c:v>
                </c:pt>
                <c:pt idx="9">
                  <c:v>0</c:v>
                </c:pt>
                <c:pt idx="10">
                  <c:v>3</c:v>
                </c:pt>
                <c:pt idx="11">
                  <c:v>0</c:v>
                </c:pt>
                <c:pt idx="12">
                  <c:v>2</c:v>
                </c:pt>
                <c:pt idx="13">
                  <c:v>0</c:v>
                </c:pt>
                <c:pt idx="14">
                  <c:v>4</c:v>
                </c:pt>
                <c:pt idx="15">
                  <c:v>1</c:v>
                </c:pt>
                <c:pt idx="16">
                  <c:v>4</c:v>
                </c:pt>
                <c:pt idx="17">
                  <c:v>0</c:v>
                </c:pt>
                <c:pt idx="18">
                  <c:v>3</c:v>
                </c:pt>
                <c:pt idx="19">
                  <c:v>1</c:v>
                </c:pt>
                <c:pt idx="20">
                  <c:v>4</c:v>
                </c:pt>
                <c:pt idx="21">
                  <c:v>0</c:v>
                </c:pt>
                <c:pt idx="22">
                  <c:v>4</c:v>
                </c:pt>
                <c:pt idx="23">
                  <c:v>2</c:v>
                </c:pt>
                <c:pt idx="24">
                  <c:v>0</c:v>
                </c:pt>
              </c:numCache>
            </c:numRef>
          </c:val>
          <c:extLst>
            <c:ext xmlns:c16="http://schemas.microsoft.com/office/drawing/2014/chart" uri="{C3380CC4-5D6E-409C-BE32-E72D297353CC}">
              <c16:uniqueId val="{00000000-4C79-9B4D-BA77-F23E1097250B}"/>
            </c:ext>
          </c:extLst>
        </c:ser>
        <c:dLbls>
          <c:showLegendKey val="0"/>
          <c:showVal val="0"/>
          <c:showCatName val="0"/>
          <c:showSerName val="0"/>
          <c:showPercent val="0"/>
          <c:showBubbleSize val="0"/>
        </c:dLbls>
        <c:gapWidth val="219"/>
        <c:overlap val="-27"/>
        <c:axId val="70237080"/>
        <c:axId val="70237472"/>
      </c:barChart>
      <c:catAx>
        <c:axId val="7023708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US"/>
          </a:p>
        </c:txPr>
        <c:crossAx val="70237472"/>
        <c:crosses val="autoZero"/>
        <c:auto val="1"/>
        <c:lblAlgn val="ctr"/>
        <c:lblOffset val="100"/>
        <c:noMultiLvlLbl val="0"/>
      </c:catAx>
      <c:valAx>
        <c:axId val="70237472"/>
        <c:scaling>
          <c:orientation val="minMax"/>
        </c:scaling>
        <c:delete val="1"/>
        <c:axPos val="l"/>
        <c:numFmt formatCode="General" sourceLinked="1"/>
        <c:majorTickMark val="none"/>
        <c:minorTickMark val="none"/>
        <c:tickLblPos val="nextTo"/>
        <c:crossAx val="7023708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9282345018214128E-2"/>
          <c:y val="2.4317058703890133E-2"/>
          <c:w val="0.96071765498178585"/>
          <c:h val="0.90759985737396187"/>
        </c:manualLayout>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Sheet1!$I$4:$I$28</c:f>
              <c:numCache>
                <c:formatCode>General</c:formatCode>
                <c:ptCount val="25"/>
                <c:pt idx="0">
                  <c:v>0</c:v>
                </c:pt>
                <c:pt idx="1">
                  <c:v>0.5</c:v>
                </c:pt>
                <c:pt idx="2">
                  <c:v>1</c:v>
                </c:pt>
                <c:pt idx="3">
                  <c:v>1.5</c:v>
                </c:pt>
                <c:pt idx="4">
                  <c:v>2</c:v>
                </c:pt>
                <c:pt idx="5">
                  <c:v>2.5</c:v>
                </c:pt>
                <c:pt idx="6">
                  <c:v>3</c:v>
                </c:pt>
                <c:pt idx="7">
                  <c:v>3.5</c:v>
                </c:pt>
                <c:pt idx="8">
                  <c:v>4</c:v>
                </c:pt>
                <c:pt idx="9">
                  <c:v>4.5</c:v>
                </c:pt>
                <c:pt idx="10">
                  <c:v>5</c:v>
                </c:pt>
                <c:pt idx="11">
                  <c:v>5.5</c:v>
                </c:pt>
                <c:pt idx="12">
                  <c:v>6</c:v>
                </c:pt>
                <c:pt idx="13">
                  <c:v>6.5</c:v>
                </c:pt>
                <c:pt idx="14">
                  <c:v>7</c:v>
                </c:pt>
                <c:pt idx="15">
                  <c:v>7.5</c:v>
                </c:pt>
                <c:pt idx="16">
                  <c:v>8</c:v>
                </c:pt>
                <c:pt idx="17">
                  <c:v>8.5</c:v>
                </c:pt>
                <c:pt idx="18">
                  <c:v>9</c:v>
                </c:pt>
                <c:pt idx="19">
                  <c:v>9.5</c:v>
                </c:pt>
                <c:pt idx="20">
                  <c:v>10</c:v>
                </c:pt>
                <c:pt idx="21">
                  <c:v>10.5</c:v>
                </c:pt>
                <c:pt idx="22">
                  <c:v>11</c:v>
                </c:pt>
                <c:pt idx="23">
                  <c:v>11.5</c:v>
                </c:pt>
                <c:pt idx="24">
                  <c:v>12</c:v>
                </c:pt>
              </c:numCache>
            </c:numRef>
          </c:cat>
          <c:val>
            <c:numRef>
              <c:f>Sheet1!$J$4:$J$28</c:f>
              <c:numCache>
                <c:formatCode>General</c:formatCode>
                <c:ptCount val="25"/>
                <c:pt idx="0">
                  <c:v>4</c:v>
                </c:pt>
                <c:pt idx="1">
                  <c:v>0</c:v>
                </c:pt>
                <c:pt idx="2">
                  <c:v>0</c:v>
                </c:pt>
                <c:pt idx="3">
                  <c:v>0</c:v>
                </c:pt>
                <c:pt idx="4">
                  <c:v>0</c:v>
                </c:pt>
                <c:pt idx="5">
                  <c:v>0</c:v>
                </c:pt>
                <c:pt idx="6">
                  <c:v>0</c:v>
                </c:pt>
                <c:pt idx="7">
                  <c:v>0</c:v>
                </c:pt>
                <c:pt idx="8">
                  <c:v>1</c:v>
                </c:pt>
                <c:pt idx="9">
                  <c:v>0</c:v>
                </c:pt>
                <c:pt idx="10">
                  <c:v>3</c:v>
                </c:pt>
                <c:pt idx="11">
                  <c:v>0</c:v>
                </c:pt>
                <c:pt idx="12">
                  <c:v>2</c:v>
                </c:pt>
                <c:pt idx="13">
                  <c:v>0</c:v>
                </c:pt>
                <c:pt idx="14">
                  <c:v>4</c:v>
                </c:pt>
                <c:pt idx="15">
                  <c:v>1</c:v>
                </c:pt>
                <c:pt idx="16">
                  <c:v>4</c:v>
                </c:pt>
                <c:pt idx="17">
                  <c:v>0</c:v>
                </c:pt>
                <c:pt idx="18">
                  <c:v>3</c:v>
                </c:pt>
                <c:pt idx="19">
                  <c:v>1</c:v>
                </c:pt>
                <c:pt idx="20">
                  <c:v>4</c:v>
                </c:pt>
                <c:pt idx="21">
                  <c:v>0</c:v>
                </c:pt>
                <c:pt idx="22">
                  <c:v>4</c:v>
                </c:pt>
                <c:pt idx="23">
                  <c:v>2</c:v>
                </c:pt>
                <c:pt idx="24">
                  <c:v>0</c:v>
                </c:pt>
              </c:numCache>
            </c:numRef>
          </c:val>
          <c:extLst>
            <c:ext xmlns:c16="http://schemas.microsoft.com/office/drawing/2014/chart" uri="{C3380CC4-5D6E-409C-BE32-E72D297353CC}">
              <c16:uniqueId val="{00000000-024D-5D49-BD8A-EB363C9B49F3}"/>
            </c:ext>
          </c:extLst>
        </c:ser>
        <c:dLbls>
          <c:showLegendKey val="0"/>
          <c:showVal val="0"/>
          <c:showCatName val="0"/>
          <c:showSerName val="0"/>
          <c:showPercent val="0"/>
          <c:showBubbleSize val="0"/>
        </c:dLbls>
        <c:gapWidth val="219"/>
        <c:overlap val="-27"/>
        <c:axId val="212967448"/>
        <c:axId val="284625584"/>
      </c:barChart>
      <c:catAx>
        <c:axId val="212967448"/>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0"/>
          <a:lstStyle/>
          <a:p>
            <a:pPr>
              <a:defRPr sz="900" b="0" i="0" u="none" strike="noStrike" kern="1200" baseline="0">
                <a:solidFill>
                  <a:schemeClr val="tx1">
                    <a:lumMod val="65000"/>
                    <a:lumOff val="35000"/>
                  </a:schemeClr>
                </a:solidFill>
                <a:latin typeface="+mn-lt"/>
                <a:ea typeface="+mn-ea"/>
                <a:cs typeface="+mn-cs"/>
              </a:defRPr>
            </a:pPr>
            <a:endParaRPr lang="en-US"/>
          </a:p>
        </c:txPr>
        <c:crossAx val="284625584"/>
        <c:crosses val="autoZero"/>
        <c:auto val="1"/>
        <c:lblAlgn val="ctr"/>
        <c:lblOffset val="100"/>
        <c:noMultiLvlLbl val="0"/>
      </c:catAx>
      <c:valAx>
        <c:axId val="284625584"/>
        <c:scaling>
          <c:orientation val="minMax"/>
        </c:scaling>
        <c:delete val="1"/>
        <c:axPos val="l"/>
        <c:numFmt formatCode="General" sourceLinked="1"/>
        <c:majorTickMark val="none"/>
        <c:minorTickMark val="none"/>
        <c:tickLblPos val="nextTo"/>
        <c:crossAx val="212967448"/>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60FF76-143C-48F7-8E2F-2C268EDC9F3D}" type="datetimeFigureOut">
              <a:rPr lang="en-AU" smtClean="0"/>
              <a:t>13/3/19</a:t>
            </a:fld>
            <a:endParaRPr lang="en-AU"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2F8399-D39F-4A76-A299-0793A0377877}" type="slidenum">
              <a:rPr lang="en-AU" smtClean="0"/>
              <a:t>‹#›</a:t>
            </a:fld>
            <a:endParaRPr lang="en-AU" dirty="0"/>
          </a:p>
        </p:txBody>
      </p:sp>
    </p:spTree>
    <p:extLst>
      <p:ext uri="{BB962C8B-B14F-4D97-AF65-F5344CB8AC3E}">
        <p14:creationId xmlns:p14="http://schemas.microsoft.com/office/powerpoint/2010/main" val="1592000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AU"/>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a:t>Click to edit Master subtitle style</a:t>
            </a:r>
            <a:endParaRPr lang="en-US"/>
          </a:p>
        </p:txBody>
      </p:sp>
      <p:sp>
        <p:nvSpPr>
          <p:cNvPr id="4" name="Date Placeholder 3"/>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37886398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22061609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A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22215728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idx="1"/>
          </p:nvPr>
        </p:nvSpPr>
        <p:spPr/>
        <p:txBody>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18166974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AU"/>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a:t>Click to edit Master text styles</a:t>
            </a:r>
          </a:p>
        </p:txBody>
      </p:sp>
      <p:sp>
        <p:nvSpPr>
          <p:cNvPr id="4" name="Date Placeholder 3"/>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26793775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Date Placeholder 4"/>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42238680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AU"/>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7" name="Date Placeholder 6"/>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11258094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a:t>Click to edit Master title style</a:t>
            </a:r>
            <a:endParaRPr lang="en-US"/>
          </a:p>
        </p:txBody>
      </p:sp>
      <p:sp>
        <p:nvSpPr>
          <p:cNvPr id="3" name="Date Placeholder 2"/>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1966141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4846827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AU"/>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1308533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AU"/>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a:t>Click to edit Master text styles</a:t>
            </a:r>
          </a:p>
        </p:txBody>
      </p:sp>
      <p:sp>
        <p:nvSpPr>
          <p:cNvPr id="5" name="Date Placeholder 4"/>
          <p:cNvSpPr>
            <a:spLocks noGrp="1"/>
          </p:cNvSpPr>
          <p:nvPr>
            <p:ph type="dt" sz="half" idx="10"/>
          </p:nvPr>
        </p:nvSpPr>
        <p:spPr/>
        <p:txBody>
          <a:bodyPr/>
          <a:lstStyle/>
          <a:p>
            <a:fld id="{46E09E51-926A-9F4E-8293-83016229750C}" type="datetimeFigureOut">
              <a:rPr lang="en-US" smtClean="0"/>
              <a:pPr/>
              <a:t>3/13/19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34051569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AU"/>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E09E51-926A-9F4E-8293-83016229750C}" type="datetimeFigureOut">
              <a:rPr lang="en-US" smtClean="0"/>
              <a:pPr/>
              <a:t>3/13/19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3A7DD1B-1D17-354F-8311-F6AC10124234}" type="slidenum">
              <a:rPr lang="en-US" smtClean="0"/>
              <a:pPr/>
              <a:t>‹#›</a:t>
            </a:fld>
            <a:endParaRPr lang="en-US" dirty="0"/>
          </a:p>
        </p:txBody>
      </p:sp>
    </p:spTree>
    <p:extLst>
      <p:ext uri="{BB962C8B-B14F-4D97-AF65-F5344CB8AC3E}">
        <p14:creationId xmlns:p14="http://schemas.microsoft.com/office/powerpoint/2010/main" val="3274649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audio" Target="../media/media1.m4a"/><Relationship Id="rId2" Type="http://schemas.microsoft.com/office/2007/relationships/media" Target="../media/media1.m4a"/><Relationship Id="rId1" Type="http://schemas.openxmlformats.org/officeDocument/2006/relationships/tags" Target="../tags/tag2.xml"/><Relationship Id="rId5" Type="http://schemas.openxmlformats.org/officeDocument/2006/relationships/image" Target="../media/image1.pn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1.png"/><Relationship Id="rId4" Type="http://schemas.openxmlformats.org/officeDocument/2006/relationships/chart" Target="../charts/chart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1.png"/><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png"/><Relationship Id="rId4" Type="http://schemas.openxmlformats.org/officeDocument/2006/relationships/chart" Target="../charts/chart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audio" Target="../media/media16.m4a"/><Relationship Id="rId2" Type="http://schemas.microsoft.com/office/2007/relationships/media" Target="../media/media16.m4a"/><Relationship Id="rId1" Type="http://schemas.openxmlformats.org/officeDocument/2006/relationships/tags" Target="../tags/tag6.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7.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audio" Target="../media/media18.m4a"/><Relationship Id="rId2" Type="http://schemas.microsoft.com/office/2007/relationships/media" Target="../media/media18.m4a"/><Relationship Id="rId1" Type="http://schemas.openxmlformats.org/officeDocument/2006/relationships/tags" Target="../tags/tag8.xml"/><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3.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4.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5.xml"/><Relationship Id="rId5" Type="http://schemas.openxmlformats.org/officeDocument/2006/relationships/image" Target="../media/image1.png"/><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1.png"/><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Q25</a:t>
            </a:r>
          </a:p>
        </p:txBody>
      </p:sp>
      <p:sp>
        <p:nvSpPr>
          <p:cNvPr id="3" name="Subtitle 2"/>
          <p:cNvSpPr>
            <a:spLocks noGrp="1"/>
          </p:cNvSpPr>
          <p:nvPr>
            <p:ph type="subTitle" idx="1"/>
          </p:nvPr>
        </p:nvSpPr>
        <p:spPr/>
        <p:txBody>
          <a:bodyPr/>
          <a:lstStyle/>
          <a:p>
            <a:r>
              <a:rPr lang="en-US" dirty="0"/>
              <a:t>Tom Reade</a:t>
            </a:r>
          </a:p>
        </p:txBody>
      </p:sp>
      <p:pic>
        <p:nvPicPr>
          <p:cNvPr id="6" name="Audio 5">
            <a:hlinkClick r:id="" action="ppaction://media"/>
            <a:extLst>
              <a:ext uri="{FF2B5EF4-FFF2-40B4-BE49-F238E27FC236}">
                <a16:creationId xmlns:a16="http://schemas.microsoft.com/office/drawing/2014/main" id="{20497DED-DAE5-1E46-8C57-6E9BFE60712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691402948"/>
      </p:ext>
    </p:extLst>
  </p:cSld>
  <p:clrMapOvr>
    <a:masterClrMapping/>
  </p:clrMapOvr>
  <mc:AlternateContent xmlns:mc="http://schemas.openxmlformats.org/markup-compatibility/2006">
    <mc:Choice xmlns:p14="http://schemas.microsoft.com/office/powerpoint/2010/main" Requires="p14">
      <p:transition spd="slow" p14:dur="2000" advTm="7723"/>
    </mc:Choice>
    <mc:Fallback>
      <p:transition spd="slow" advTm="77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0678"/>
            <a:ext cx="8229600" cy="863723"/>
          </a:xfrm>
        </p:spPr>
        <p:txBody>
          <a:bodyPr>
            <a:normAutofit/>
          </a:bodyPr>
          <a:lstStyle/>
          <a:p>
            <a:r>
              <a:rPr lang="en-AU" sz="3200" dirty="0"/>
              <a:t>Bare minimum </a:t>
            </a:r>
            <a:r>
              <a:rPr lang="en-AU" sz="3200" dirty="0">
                <a:solidFill>
                  <a:srgbClr val="FF0000"/>
                </a:solidFill>
              </a:rPr>
              <a:t>with thinking </a:t>
            </a:r>
            <a:r>
              <a:rPr lang="en-AU" sz="3200" dirty="0"/>
              <a:t>= 11 marks</a:t>
            </a:r>
          </a:p>
        </p:txBody>
      </p:sp>
      <p:graphicFrame>
        <p:nvGraphicFramePr>
          <p:cNvPr id="4" name="Table 3"/>
          <p:cNvGraphicFramePr>
            <a:graphicFrameLocks noGrp="1"/>
          </p:cNvGraphicFramePr>
          <p:nvPr>
            <p:extLst>
              <p:ext uri="{D42A27DB-BD31-4B8C-83A1-F6EECF244321}">
                <p14:modId xmlns:p14="http://schemas.microsoft.com/office/powerpoint/2010/main" val="2535447699"/>
              </p:ext>
            </p:extLst>
          </p:nvPr>
        </p:nvGraphicFramePr>
        <p:xfrm>
          <a:off x="668214" y="597876"/>
          <a:ext cx="8018586" cy="5857240"/>
        </p:xfrm>
        <a:graphic>
          <a:graphicData uri="http://schemas.openxmlformats.org/drawingml/2006/table">
            <a:tbl>
              <a:tblPr firstRow="1" bandRow="1">
                <a:tableStyleId>{5C22544A-7EE6-4342-B048-85BDC9FD1C3A}</a:tableStyleId>
              </a:tblPr>
              <a:tblGrid>
                <a:gridCol w="4009293">
                  <a:extLst>
                    <a:ext uri="{9D8B030D-6E8A-4147-A177-3AD203B41FA5}">
                      <a16:colId xmlns:a16="http://schemas.microsoft.com/office/drawing/2014/main" val="20000"/>
                    </a:ext>
                  </a:extLst>
                </a:gridCol>
                <a:gridCol w="4009293">
                  <a:extLst>
                    <a:ext uri="{9D8B030D-6E8A-4147-A177-3AD203B41FA5}">
                      <a16:colId xmlns:a16="http://schemas.microsoft.com/office/drawing/2014/main" val="20001"/>
                    </a:ext>
                  </a:extLst>
                </a:gridCol>
              </a:tblGrid>
              <a:tr h="281940">
                <a:tc>
                  <a:txBody>
                    <a:bodyPr/>
                    <a:lstStyle/>
                    <a:p>
                      <a:pPr>
                        <a:lnSpc>
                          <a:spcPct val="100000"/>
                        </a:lnSpc>
                      </a:pPr>
                      <a:r>
                        <a:rPr lang="en-AU" dirty="0"/>
                        <a:t>Diagnosis</a:t>
                      </a:r>
                    </a:p>
                  </a:txBody>
                  <a:tcPr/>
                </a:tc>
                <a:tc>
                  <a:txBody>
                    <a:bodyPr/>
                    <a:lstStyle/>
                    <a:p>
                      <a:pPr>
                        <a:lnSpc>
                          <a:spcPct val="100000"/>
                        </a:lnSpc>
                      </a:pPr>
                      <a:r>
                        <a:rPr lang="en-AU" dirty="0"/>
                        <a:t>Finding</a:t>
                      </a:r>
                    </a:p>
                  </a:txBody>
                  <a:tcPr/>
                </a:tc>
                <a:extLst>
                  <a:ext uri="{0D108BD9-81ED-4DB2-BD59-A6C34878D82A}">
                    <a16:rowId xmlns:a16="http://schemas.microsoft.com/office/drawing/2014/main" val="10000"/>
                  </a:ext>
                </a:extLst>
              </a:tr>
              <a:tr h="370840">
                <a:tc>
                  <a:txBody>
                    <a:bodyPr/>
                    <a:lstStyle/>
                    <a:p>
                      <a:pPr>
                        <a:lnSpc>
                          <a:spcPct val="100000"/>
                        </a:lnSpc>
                      </a:pPr>
                      <a:endParaRPr lang="en-AU" dirty="0"/>
                    </a:p>
                    <a:p>
                      <a:pPr>
                        <a:lnSpc>
                          <a:spcPct val="100000"/>
                        </a:lnSpc>
                      </a:pPr>
                      <a:r>
                        <a:rPr lang="en-AU" dirty="0"/>
                        <a:t>PE</a:t>
                      </a:r>
                    </a:p>
                  </a:txBody>
                  <a:tcPr/>
                </a:tc>
                <a:tc>
                  <a:txBody>
                    <a:bodyPr/>
                    <a:lstStyle/>
                    <a:p>
                      <a:pPr>
                        <a:lnSpc>
                          <a:spcPct val="100000"/>
                        </a:lnSpc>
                      </a:pPr>
                      <a:endParaRPr lang="en-AU" dirty="0"/>
                    </a:p>
                    <a:p>
                      <a:pPr>
                        <a:lnSpc>
                          <a:spcPct val="100000"/>
                        </a:lnSpc>
                      </a:pPr>
                      <a:r>
                        <a:rPr lang="en-AU" dirty="0"/>
                        <a:t>RV dilatation</a:t>
                      </a:r>
                    </a:p>
                    <a:p>
                      <a:pPr>
                        <a:lnSpc>
                          <a:spcPct val="100000"/>
                        </a:lnSpc>
                      </a:pPr>
                      <a:r>
                        <a:rPr lang="en-AU" dirty="0"/>
                        <a:t>DVT</a:t>
                      </a:r>
                    </a:p>
                    <a:p>
                      <a:pPr>
                        <a:lnSpc>
                          <a:spcPct val="100000"/>
                        </a:lnSpc>
                      </a:pPr>
                      <a:endParaRPr lang="en-AU" dirty="0"/>
                    </a:p>
                  </a:txBody>
                  <a:tcPr/>
                </a:tc>
                <a:extLst>
                  <a:ext uri="{0D108BD9-81ED-4DB2-BD59-A6C34878D82A}">
                    <a16:rowId xmlns:a16="http://schemas.microsoft.com/office/drawing/2014/main" val="10001"/>
                  </a:ext>
                </a:extLst>
              </a:tr>
              <a:tr h="370840">
                <a:tc>
                  <a:txBody>
                    <a:bodyPr/>
                    <a:lstStyle/>
                    <a:p>
                      <a:pPr>
                        <a:lnSpc>
                          <a:spcPct val="100000"/>
                        </a:lnSpc>
                      </a:pPr>
                      <a:endParaRPr lang="en-AU" dirty="0"/>
                    </a:p>
                    <a:p>
                      <a:pPr>
                        <a:lnSpc>
                          <a:spcPct val="100000"/>
                        </a:lnSpc>
                      </a:pPr>
                      <a:r>
                        <a:rPr lang="en-AU" dirty="0"/>
                        <a:t>Pneumonia</a:t>
                      </a:r>
                    </a:p>
                  </a:txBody>
                  <a:tcPr/>
                </a:tc>
                <a:tc>
                  <a:txBody>
                    <a:bodyPr/>
                    <a:lstStyle/>
                    <a:p>
                      <a:pPr>
                        <a:lnSpc>
                          <a:spcPct val="100000"/>
                        </a:lnSpc>
                      </a:pPr>
                      <a:endParaRPr lang="en-AU" dirty="0"/>
                    </a:p>
                    <a:p>
                      <a:pPr>
                        <a:lnSpc>
                          <a:spcPct val="100000"/>
                        </a:lnSpc>
                      </a:pPr>
                      <a:r>
                        <a:rPr lang="en-AU" dirty="0"/>
                        <a:t>Consolidation</a:t>
                      </a:r>
                    </a:p>
                    <a:p>
                      <a:pPr>
                        <a:lnSpc>
                          <a:spcPct val="100000"/>
                        </a:lnSpc>
                      </a:pPr>
                      <a:endParaRPr lang="en-AU" dirty="0"/>
                    </a:p>
                  </a:txBody>
                  <a:tcPr/>
                </a:tc>
                <a:extLst>
                  <a:ext uri="{0D108BD9-81ED-4DB2-BD59-A6C34878D82A}">
                    <a16:rowId xmlns:a16="http://schemas.microsoft.com/office/drawing/2014/main" val="10002"/>
                  </a:ext>
                </a:extLst>
              </a:tr>
              <a:tr h="370840">
                <a:tc>
                  <a:txBody>
                    <a:bodyPr/>
                    <a:lstStyle/>
                    <a:p>
                      <a:pPr>
                        <a:lnSpc>
                          <a:spcPct val="100000"/>
                        </a:lnSpc>
                      </a:pPr>
                      <a:endParaRPr lang="en-AU" dirty="0"/>
                    </a:p>
                    <a:p>
                      <a:pPr>
                        <a:lnSpc>
                          <a:spcPct val="100000"/>
                        </a:lnSpc>
                      </a:pPr>
                      <a:r>
                        <a:rPr lang="en-AU" dirty="0"/>
                        <a:t>Pneumothorax</a:t>
                      </a:r>
                    </a:p>
                  </a:txBody>
                  <a:tcPr/>
                </a:tc>
                <a:tc>
                  <a:txBody>
                    <a:bodyPr/>
                    <a:lstStyle/>
                    <a:p>
                      <a:pPr>
                        <a:lnSpc>
                          <a:spcPct val="100000"/>
                        </a:lnSpc>
                      </a:pPr>
                      <a:endParaRPr lang="en-AU" dirty="0"/>
                    </a:p>
                    <a:p>
                      <a:pPr>
                        <a:lnSpc>
                          <a:spcPct val="100000"/>
                        </a:lnSpc>
                      </a:pPr>
                      <a:r>
                        <a:rPr lang="en-AU" dirty="0"/>
                        <a:t>No lung sliding</a:t>
                      </a:r>
                    </a:p>
                    <a:p>
                      <a:pPr>
                        <a:lnSpc>
                          <a:spcPct val="100000"/>
                        </a:lnSpc>
                      </a:pPr>
                      <a:endParaRPr lang="en-AU" dirty="0"/>
                    </a:p>
                  </a:txBody>
                  <a:tcPr/>
                </a:tc>
                <a:extLst>
                  <a:ext uri="{0D108BD9-81ED-4DB2-BD59-A6C34878D82A}">
                    <a16:rowId xmlns:a16="http://schemas.microsoft.com/office/drawing/2014/main" val="10003"/>
                  </a:ext>
                </a:extLst>
              </a:tr>
              <a:tr h="370840">
                <a:tc>
                  <a:txBody>
                    <a:bodyPr/>
                    <a:lstStyle/>
                    <a:p>
                      <a:pPr>
                        <a:lnSpc>
                          <a:spcPct val="100000"/>
                        </a:lnSpc>
                      </a:pPr>
                      <a:endParaRPr lang="en-AU" dirty="0"/>
                    </a:p>
                    <a:p>
                      <a:pPr>
                        <a:lnSpc>
                          <a:spcPct val="100000"/>
                        </a:lnSpc>
                      </a:pPr>
                      <a:r>
                        <a:rPr lang="en-AU" dirty="0"/>
                        <a:t>Pleural effusion</a:t>
                      </a:r>
                    </a:p>
                    <a:p>
                      <a:pPr>
                        <a:lnSpc>
                          <a:spcPct val="100000"/>
                        </a:lnSpc>
                      </a:pPr>
                      <a:endParaRPr lang="en-AU" dirty="0"/>
                    </a:p>
                  </a:txBody>
                  <a:tcPr/>
                </a:tc>
                <a:tc>
                  <a:txBody>
                    <a:bodyPr/>
                    <a:lstStyle/>
                    <a:p>
                      <a:pPr>
                        <a:lnSpc>
                          <a:spcPct val="100000"/>
                        </a:lnSpc>
                      </a:pPr>
                      <a:endParaRPr lang="en-AU" dirty="0"/>
                    </a:p>
                    <a:p>
                      <a:pPr>
                        <a:lnSpc>
                          <a:spcPct val="100000"/>
                        </a:lnSpc>
                      </a:pPr>
                      <a:r>
                        <a:rPr lang="en-AU" dirty="0"/>
                        <a:t>Pleural</a:t>
                      </a:r>
                      <a:r>
                        <a:rPr lang="en-AU" baseline="0" dirty="0"/>
                        <a:t> effusion</a:t>
                      </a:r>
                    </a:p>
                    <a:p>
                      <a:pPr marL="0" marR="0" indent="0" algn="l" defTabSz="457200" rtl="0" eaLnBrk="1" fontAlgn="auto" latinLnBrk="0" hangingPunct="1">
                        <a:lnSpc>
                          <a:spcPct val="100000"/>
                        </a:lnSpc>
                        <a:spcBef>
                          <a:spcPts val="0"/>
                        </a:spcBef>
                        <a:spcAft>
                          <a:spcPts val="0"/>
                        </a:spcAft>
                        <a:buClrTx/>
                        <a:buSzTx/>
                        <a:buFontTx/>
                        <a:buNone/>
                        <a:tabLst/>
                        <a:defRPr/>
                      </a:pPr>
                      <a:r>
                        <a:rPr lang="en-AU" dirty="0"/>
                        <a:t>Fluid</a:t>
                      </a:r>
                      <a:r>
                        <a:rPr lang="en-AU" baseline="0" dirty="0"/>
                        <a:t> in pleural space</a:t>
                      </a:r>
                    </a:p>
                    <a:p>
                      <a:pPr>
                        <a:lnSpc>
                          <a:spcPct val="100000"/>
                        </a:lnSpc>
                      </a:pPr>
                      <a:endParaRPr lang="en-AU" dirty="0"/>
                    </a:p>
                  </a:txBody>
                  <a:tcPr/>
                </a:tc>
                <a:extLst>
                  <a:ext uri="{0D108BD9-81ED-4DB2-BD59-A6C34878D82A}">
                    <a16:rowId xmlns:a16="http://schemas.microsoft.com/office/drawing/2014/main" val="10004"/>
                  </a:ext>
                </a:extLst>
              </a:tr>
              <a:tr h="370840">
                <a:tc>
                  <a:txBody>
                    <a:bodyPr/>
                    <a:lstStyle/>
                    <a:p>
                      <a:pPr>
                        <a:lnSpc>
                          <a:spcPct val="100000"/>
                        </a:lnSpc>
                      </a:pPr>
                      <a:endParaRPr lang="en-AU" dirty="0">
                        <a:solidFill>
                          <a:srgbClr val="FFFF00"/>
                        </a:solidFill>
                      </a:endParaRPr>
                    </a:p>
                    <a:p>
                      <a:pPr>
                        <a:lnSpc>
                          <a:spcPct val="100000"/>
                        </a:lnSpc>
                      </a:pPr>
                      <a:r>
                        <a:rPr lang="en-AU" dirty="0">
                          <a:solidFill>
                            <a:srgbClr val="FFFF00"/>
                          </a:solidFill>
                        </a:rPr>
                        <a:t>Cardiogenic</a:t>
                      </a:r>
                      <a:r>
                        <a:rPr lang="en-AU" baseline="0" dirty="0">
                          <a:solidFill>
                            <a:srgbClr val="FFFF00"/>
                          </a:solidFill>
                        </a:rPr>
                        <a:t> pulmonary oedema</a:t>
                      </a:r>
                      <a:endParaRPr lang="en-AU" dirty="0">
                        <a:solidFill>
                          <a:srgbClr val="FFFF00"/>
                        </a:solidFill>
                      </a:endParaRPr>
                    </a:p>
                  </a:txBody>
                  <a:tcPr/>
                </a:tc>
                <a:tc>
                  <a:txBody>
                    <a:bodyPr/>
                    <a:lstStyle/>
                    <a:p>
                      <a:pPr>
                        <a:lnSpc>
                          <a:spcPct val="100000"/>
                        </a:lnSpc>
                      </a:pPr>
                      <a:endParaRPr lang="en-AU" dirty="0">
                        <a:solidFill>
                          <a:srgbClr val="FFFF00"/>
                        </a:solidFill>
                      </a:endParaRPr>
                    </a:p>
                    <a:p>
                      <a:pPr>
                        <a:lnSpc>
                          <a:spcPct val="100000"/>
                        </a:lnSpc>
                      </a:pPr>
                      <a:r>
                        <a:rPr lang="en-AU" dirty="0">
                          <a:solidFill>
                            <a:srgbClr val="FFFF00"/>
                          </a:solidFill>
                        </a:rPr>
                        <a:t>Pleural effusion</a:t>
                      </a:r>
                    </a:p>
                    <a:p>
                      <a:pPr>
                        <a:lnSpc>
                          <a:spcPct val="100000"/>
                        </a:lnSpc>
                      </a:pPr>
                      <a:endParaRPr lang="en-AU" dirty="0">
                        <a:solidFill>
                          <a:srgbClr val="FFFF00"/>
                        </a:solidFill>
                      </a:endParaRPr>
                    </a:p>
                  </a:txBody>
                  <a:tcPr/>
                </a:tc>
                <a:extLst>
                  <a:ext uri="{0D108BD9-81ED-4DB2-BD59-A6C34878D82A}">
                    <a16:rowId xmlns:a16="http://schemas.microsoft.com/office/drawing/2014/main" val="10005"/>
                  </a:ext>
                </a:extLst>
              </a:tr>
              <a:tr h="370840">
                <a:tc>
                  <a:txBody>
                    <a:bodyPr/>
                    <a:lstStyle/>
                    <a:p>
                      <a:pPr>
                        <a:lnSpc>
                          <a:spcPct val="100000"/>
                        </a:lnSpc>
                      </a:pPr>
                      <a:r>
                        <a:rPr lang="en-AU" baseline="0" dirty="0">
                          <a:solidFill>
                            <a:srgbClr val="FFFF00"/>
                          </a:solidFill>
                        </a:rPr>
                        <a:t>Something else!!!!!!!!!!!!!!!!!!!!!!!!!</a:t>
                      </a:r>
                      <a:endParaRPr lang="en-AU" dirty="0">
                        <a:solidFill>
                          <a:srgbClr val="FFFF00"/>
                        </a:solidFill>
                      </a:endParaRPr>
                    </a:p>
                  </a:txBody>
                  <a:tcPr/>
                </a:tc>
                <a:tc>
                  <a:txBody>
                    <a:bodyPr/>
                    <a:lstStyle/>
                    <a:p>
                      <a:pPr>
                        <a:lnSpc>
                          <a:spcPct val="100000"/>
                        </a:lnSpc>
                      </a:pPr>
                      <a:endParaRPr lang="en-AU" dirty="0">
                        <a:solidFill>
                          <a:srgbClr val="FFFF00"/>
                        </a:solidFill>
                      </a:endParaRPr>
                    </a:p>
                  </a:txBody>
                  <a:tcPr/>
                </a:tc>
                <a:extLst>
                  <a:ext uri="{0D108BD9-81ED-4DB2-BD59-A6C34878D82A}">
                    <a16:rowId xmlns:a16="http://schemas.microsoft.com/office/drawing/2014/main" val="10006"/>
                  </a:ext>
                </a:extLst>
              </a:tr>
            </a:tbl>
          </a:graphicData>
        </a:graphic>
      </p:graphicFrame>
      <p:pic>
        <p:nvPicPr>
          <p:cNvPr id="3" name="Audio 2">
            <a:hlinkClick r:id="" action="ppaction://media"/>
            <a:extLst>
              <a:ext uri="{FF2B5EF4-FFF2-40B4-BE49-F238E27FC236}">
                <a16:creationId xmlns:a16="http://schemas.microsoft.com/office/drawing/2014/main" id="{D7722A2E-5BF0-0A49-A7E9-35D6EFD508B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445487573"/>
      </p:ext>
    </p:extLst>
  </p:cSld>
  <p:clrMapOvr>
    <a:masterClrMapping/>
  </p:clrMapOvr>
  <mc:AlternateContent xmlns:mc="http://schemas.openxmlformats.org/markup-compatibility/2006">
    <mc:Choice xmlns:p14="http://schemas.microsoft.com/office/powerpoint/2010/main" Requires="p14">
      <p:transition spd="slow" p14:dur="2000" advTm="17149"/>
    </mc:Choice>
    <mc:Fallback>
      <p:transition spd="slow" advTm="171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dirty="0"/>
              <a:t>Below bare minimum 15 / 33</a:t>
            </a:r>
          </a:p>
        </p:txBody>
      </p:sp>
      <p:cxnSp>
        <p:nvCxnSpPr>
          <p:cNvPr id="5" name="Straight Connector 4"/>
          <p:cNvCxnSpPr/>
          <p:nvPr/>
        </p:nvCxnSpPr>
        <p:spPr>
          <a:xfrm>
            <a:off x="5390857" y="1533964"/>
            <a:ext cx="0" cy="499872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6" name="Chart 5"/>
          <p:cNvGraphicFramePr>
            <a:graphicFrameLocks/>
          </p:cNvGraphicFramePr>
          <p:nvPr>
            <p:extLst>
              <p:ext uri="{D42A27DB-BD31-4B8C-83A1-F6EECF244321}">
                <p14:modId xmlns:p14="http://schemas.microsoft.com/office/powerpoint/2010/main" val="1040282024"/>
              </p:ext>
            </p:extLst>
          </p:nvPr>
        </p:nvGraphicFramePr>
        <p:xfrm>
          <a:off x="747348" y="1832280"/>
          <a:ext cx="7112610" cy="4700404"/>
        </p:xfrm>
        <a:graphic>
          <a:graphicData uri="http://schemas.openxmlformats.org/drawingml/2006/chart">
            <c:chart xmlns:c="http://schemas.openxmlformats.org/drawingml/2006/chart" xmlns:r="http://schemas.openxmlformats.org/officeDocument/2006/relationships" r:id="rId4"/>
          </a:graphicData>
        </a:graphic>
      </p:graphicFrame>
      <p:sp>
        <p:nvSpPr>
          <p:cNvPr id="8" name="Rectangle 7"/>
          <p:cNvSpPr/>
          <p:nvPr/>
        </p:nvSpPr>
        <p:spPr>
          <a:xfrm>
            <a:off x="5328138" y="1283677"/>
            <a:ext cx="3358662" cy="5292969"/>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AU" dirty="0"/>
          </a:p>
        </p:txBody>
      </p:sp>
      <p:pic>
        <p:nvPicPr>
          <p:cNvPr id="3" name="Audio 2">
            <a:hlinkClick r:id="" action="ppaction://media"/>
            <a:extLst>
              <a:ext uri="{FF2B5EF4-FFF2-40B4-BE49-F238E27FC236}">
                <a16:creationId xmlns:a16="http://schemas.microsoft.com/office/drawing/2014/main" id="{918C49E1-1A6D-9B41-A14C-A745179FE42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028513859"/>
      </p:ext>
    </p:extLst>
  </p:cSld>
  <p:clrMapOvr>
    <a:masterClrMapping/>
  </p:clrMapOvr>
  <mc:AlternateContent xmlns:mc="http://schemas.openxmlformats.org/markup-compatibility/2006">
    <mc:Choice xmlns:p14="http://schemas.microsoft.com/office/powerpoint/2010/main" Requires="p14">
      <p:transition spd="slow" p14:dur="2000" advTm="14965"/>
    </mc:Choice>
    <mc:Fallback>
      <p:transition spd="slow" advTm="149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Cut score 8/12         Cut  18 / 33</a:t>
            </a:r>
          </a:p>
        </p:txBody>
      </p:sp>
      <p:cxnSp>
        <p:nvCxnSpPr>
          <p:cNvPr id="5" name="Straight Connector 4"/>
          <p:cNvCxnSpPr/>
          <p:nvPr/>
        </p:nvCxnSpPr>
        <p:spPr>
          <a:xfrm>
            <a:off x="5390857" y="1533964"/>
            <a:ext cx="0" cy="499872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6" name="Chart 5"/>
          <p:cNvGraphicFramePr>
            <a:graphicFrameLocks/>
          </p:cNvGraphicFramePr>
          <p:nvPr/>
        </p:nvGraphicFramePr>
        <p:xfrm>
          <a:off x="747348" y="1832280"/>
          <a:ext cx="7112610" cy="4700404"/>
        </p:xfrm>
        <a:graphic>
          <a:graphicData uri="http://schemas.openxmlformats.org/drawingml/2006/chart">
            <c:chart xmlns:c="http://schemas.openxmlformats.org/drawingml/2006/chart" xmlns:r="http://schemas.openxmlformats.org/officeDocument/2006/relationships" r:id="rId4"/>
          </a:graphicData>
        </a:graphic>
      </p:graphicFrame>
      <p:pic>
        <p:nvPicPr>
          <p:cNvPr id="3" name="Audio 2">
            <a:hlinkClick r:id="" action="ppaction://media"/>
            <a:extLst>
              <a:ext uri="{FF2B5EF4-FFF2-40B4-BE49-F238E27FC236}">
                <a16:creationId xmlns:a16="http://schemas.microsoft.com/office/drawing/2014/main" id="{7FB7EFA7-6DEE-E94C-9DF3-6A311E73BA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86175634"/>
      </p:ext>
    </p:extLst>
  </p:cSld>
  <p:clrMapOvr>
    <a:masterClrMapping/>
  </p:clrMapOvr>
  <mc:AlternateContent xmlns:mc="http://schemas.openxmlformats.org/markup-compatibility/2006">
    <mc:Choice xmlns:p14="http://schemas.microsoft.com/office/powerpoint/2010/main" Requires="p14">
      <p:transition spd="slow" p14:dur="2000" advTm="11151"/>
    </mc:Choice>
    <mc:Fallback>
      <p:transition spd="slow" advTm="111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a:t>Bare minimum with thinking  10 / 33</a:t>
            </a:r>
          </a:p>
        </p:txBody>
      </p:sp>
      <p:cxnSp>
        <p:nvCxnSpPr>
          <p:cNvPr id="5" name="Straight Connector 4"/>
          <p:cNvCxnSpPr/>
          <p:nvPr/>
        </p:nvCxnSpPr>
        <p:spPr>
          <a:xfrm>
            <a:off x="5390857" y="1533964"/>
            <a:ext cx="0" cy="4998720"/>
          </a:xfrm>
          <a:prstGeom prst="line">
            <a:avLst/>
          </a:prstGeom>
          <a:ln w="57150">
            <a:solidFill>
              <a:srgbClr val="FF0000"/>
            </a:solidFill>
          </a:ln>
        </p:spPr>
        <p:style>
          <a:lnRef idx="2">
            <a:schemeClr val="accent1"/>
          </a:lnRef>
          <a:fillRef idx="0">
            <a:schemeClr val="accent1"/>
          </a:fillRef>
          <a:effectRef idx="1">
            <a:schemeClr val="accent1"/>
          </a:effectRef>
          <a:fontRef idx="minor">
            <a:schemeClr val="tx1"/>
          </a:fontRef>
        </p:style>
      </p:cxnSp>
      <p:graphicFrame>
        <p:nvGraphicFramePr>
          <p:cNvPr id="6" name="Chart 5"/>
          <p:cNvGraphicFramePr>
            <a:graphicFrameLocks/>
          </p:cNvGraphicFramePr>
          <p:nvPr/>
        </p:nvGraphicFramePr>
        <p:xfrm>
          <a:off x="747348" y="1832280"/>
          <a:ext cx="7112610" cy="4700404"/>
        </p:xfrm>
        <a:graphic>
          <a:graphicData uri="http://schemas.openxmlformats.org/drawingml/2006/chart">
            <c:chart xmlns:c="http://schemas.openxmlformats.org/drawingml/2006/chart" xmlns:r="http://schemas.openxmlformats.org/officeDocument/2006/relationships" r:id="rId4"/>
          </a:graphicData>
        </a:graphic>
      </p:graphicFrame>
      <p:cxnSp>
        <p:nvCxnSpPr>
          <p:cNvPr id="7" name="Straight Connector 6"/>
          <p:cNvCxnSpPr/>
          <p:nvPr/>
        </p:nvCxnSpPr>
        <p:spPr>
          <a:xfrm>
            <a:off x="6475241" y="1533964"/>
            <a:ext cx="0" cy="4998720"/>
          </a:xfrm>
          <a:prstGeom prst="line">
            <a:avLst/>
          </a:prstGeom>
          <a:ln w="57150">
            <a:solidFill>
              <a:srgbClr val="92D050"/>
            </a:solidFill>
          </a:ln>
        </p:spPr>
        <p:style>
          <a:lnRef idx="2">
            <a:schemeClr val="accent1"/>
          </a:lnRef>
          <a:fillRef idx="0">
            <a:schemeClr val="accent1"/>
          </a:fillRef>
          <a:effectRef idx="1">
            <a:schemeClr val="accent1"/>
          </a:effectRef>
          <a:fontRef idx="minor">
            <a:schemeClr val="tx1"/>
          </a:fontRef>
        </p:style>
      </p:cxnSp>
      <p:pic>
        <p:nvPicPr>
          <p:cNvPr id="3" name="Audio 2">
            <a:hlinkClick r:id="" action="ppaction://media"/>
            <a:extLst>
              <a:ext uri="{FF2B5EF4-FFF2-40B4-BE49-F238E27FC236}">
                <a16:creationId xmlns:a16="http://schemas.microsoft.com/office/drawing/2014/main" id="{C4CF1AD4-D04D-0C4B-AB1E-897CF6FEE77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24630176"/>
      </p:ext>
    </p:extLst>
  </p:cSld>
  <p:clrMapOvr>
    <a:masterClrMapping/>
  </p:clrMapOvr>
  <mc:AlternateContent xmlns:mc="http://schemas.openxmlformats.org/markup-compatibility/2006">
    <mc:Choice xmlns:p14="http://schemas.microsoft.com/office/powerpoint/2010/main" Requires="p14">
      <p:transition spd="slow" p14:dur="2000" advTm="17127"/>
    </mc:Choice>
    <mc:Fallback>
      <p:transition spd="slow" advTm="1712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“LIKELY”</a:t>
            </a:r>
          </a:p>
        </p:txBody>
      </p:sp>
      <p:sp>
        <p:nvSpPr>
          <p:cNvPr id="3" name="Content Placeholder 2"/>
          <p:cNvSpPr>
            <a:spLocks noGrp="1"/>
          </p:cNvSpPr>
          <p:nvPr>
            <p:ph idx="1"/>
          </p:nvPr>
        </p:nvSpPr>
        <p:spPr>
          <a:xfrm>
            <a:off x="457200" y="1276961"/>
            <a:ext cx="7895492" cy="4958862"/>
          </a:xfrm>
        </p:spPr>
        <p:txBody>
          <a:bodyPr>
            <a:noAutofit/>
          </a:bodyPr>
          <a:lstStyle/>
          <a:p>
            <a:r>
              <a:rPr lang="en-AU" dirty="0">
                <a:solidFill>
                  <a:srgbClr val="92D050"/>
                </a:solidFill>
              </a:rPr>
              <a:t>Severe preeclampsia/ eclampsia</a:t>
            </a:r>
          </a:p>
          <a:p>
            <a:pPr lvl="1"/>
            <a:r>
              <a:rPr lang="en-AU" dirty="0">
                <a:solidFill>
                  <a:srgbClr val="92D050"/>
                </a:solidFill>
              </a:rPr>
              <a:t> ~3% develop pulmonary oedema</a:t>
            </a:r>
          </a:p>
          <a:p>
            <a:r>
              <a:rPr lang="en-AU" dirty="0">
                <a:solidFill>
                  <a:srgbClr val="92D050"/>
                </a:solidFill>
              </a:rPr>
              <a:t>Pericarditis</a:t>
            </a:r>
          </a:p>
          <a:p>
            <a:r>
              <a:rPr lang="en-AU" dirty="0">
                <a:solidFill>
                  <a:srgbClr val="92D050"/>
                </a:solidFill>
              </a:rPr>
              <a:t>Pericardial effusion</a:t>
            </a:r>
          </a:p>
        </p:txBody>
      </p:sp>
      <p:pic>
        <p:nvPicPr>
          <p:cNvPr id="4" name="Audio 3">
            <a:hlinkClick r:id="" action="ppaction://media"/>
            <a:extLst>
              <a:ext uri="{FF2B5EF4-FFF2-40B4-BE49-F238E27FC236}">
                <a16:creationId xmlns:a16="http://schemas.microsoft.com/office/drawing/2014/main" id="{AE516755-CF8C-D442-9015-085C44A6341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3407229712"/>
      </p:ext>
    </p:extLst>
  </p:cSld>
  <p:clrMapOvr>
    <a:masterClrMapping/>
  </p:clrMapOvr>
  <mc:AlternateContent xmlns:mc="http://schemas.openxmlformats.org/markup-compatibility/2006">
    <mc:Choice xmlns:p14="http://schemas.microsoft.com/office/powerpoint/2010/main" Requires="p14">
      <p:transition spd="slow" p14:dur="2000" advTm="17187"/>
    </mc:Choice>
    <mc:Fallback>
      <p:transition spd="slow" advTm="171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sz="4000" dirty="0"/>
              <a:t>Not “LIKELY” cause of SOB in 22F 34/40</a:t>
            </a:r>
          </a:p>
        </p:txBody>
      </p:sp>
      <p:sp>
        <p:nvSpPr>
          <p:cNvPr id="3" name="Content Placeholder 2"/>
          <p:cNvSpPr>
            <a:spLocks noGrp="1"/>
          </p:cNvSpPr>
          <p:nvPr>
            <p:ph idx="1"/>
          </p:nvPr>
        </p:nvSpPr>
        <p:spPr>
          <a:xfrm>
            <a:off x="457200" y="1512277"/>
            <a:ext cx="7895492" cy="4723546"/>
          </a:xfrm>
        </p:spPr>
        <p:txBody>
          <a:bodyPr>
            <a:noAutofit/>
          </a:bodyPr>
          <a:lstStyle/>
          <a:p>
            <a:r>
              <a:rPr lang="en-AU" sz="2400" dirty="0">
                <a:solidFill>
                  <a:srgbClr val="FF0000"/>
                </a:solidFill>
              </a:rPr>
              <a:t>Intrauterine pregnancy</a:t>
            </a:r>
          </a:p>
          <a:p>
            <a:r>
              <a:rPr lang="en-AU" sz="2400" dirty="0">
                <a:solidFill>
                  <a:srgbClr val="FF0000"/>
                </a:solidFill>
              </a:rPr>
              <a:t>Twin pregnancy</a:t>
            </a:r>
          </a:p>
          <a:p>
            <a:r>
              <a:rPr lang="en-AU" sz="2400" dirty="0">
                <a:solidFill>
                  <a:srgbClr val="FF0000"/>
                </a:solidFill>
              </a:rPr>
              <a:t>Ectopic pregnancy</a:t>
            </a:r>
          </a:p>
          <a:p>
            <a:r>
              <a:rPr lang="en-AU" sz="2400" dirty="0">
                <a:solidFill>
                  <a:srgbClr val="FF0000"/>
                </a:solidFill>
              </a:rPr>
              <a:t>Amniotic fluid embolism syndrome</a:t>
            </a:r>
          </a:p>
          <a:p>
            <a:pPr lvl="1"/>
            <a:r>
              <a:rPr lang="en-AU" sz="2000" dirty="0">
                <a:solidFill>
                  <a:srgbClr val="FF0000"/>
                </a:solidFill>
              </a:rPr>
              <a:t>~90% during labour</a:t>
            </a:r>
          </a:p>
          <a:p>
            <a:r>
              <a:rPr lang="en-AU" sz="2400" dirty="0">
                <a:solidFill>
                  <a:srgbClr val="FF0000"/>
                </a:solidFill>
              </a:rPr>
              <a:t>Placental abruption</a:t>
            </a:r>
          </a:p>
          <a:p>
            <a:r>
              <a:rPr lang="en-AU" sz="2400" dirty="0">
                <a:solidFill>
                  <a:srgbClr val="FF0000"/>
                </a:solidFill>
              </a:rPr>
              <a:t>Ruptured uterus</a:t>
            </a:r>
          </a:p>
          <a:p>
            <a:pPr marL="0" indent="0">
              <a:buNone/>
            </a:pPr>
            <a:endParaRPr lang="en-AU" sz="2400" dirty="0">
              <a:solidFill>
                <a:srgbClr val="FF0000"/>
              </a:solidFill>
            </a:endParaRPr>
          </a:p>
          <a:p>
            <a:r>
              <a:rPr lang="en-AU" sz="2400" dirty="0">
                <a:solidFill>
                  <a:srgbClr val="FF0000"/>
                </a:solidFill>
              </a:rPr>
              <a:t>Ascites</a:t>
            </a:r>
          </a:p>
          <a:p>
            <a:r>
              <a:rPr lang="en-AU" sz="2400" dirty="0">
                <a:solidFill>
                  <a:srgbClr val="FF0000"/>
                </a:solidFill>
              </a:rPr>
              <a:t>Anaemia- +FAST for blood loss</a:t>
            </a:r>
          </a:p>
          <a:p>
            <a:r>
              <a:rPr lang="en-AU" sz="2400" dirty="0">
                <a:solidFill>
                  <a:srgbClr val="FF0000"/>
                </a:solidFill>
              </a:rPr>
              <a:t>Endocarditis</a:t>
            </a:r>
          </a:p>
          <a:p>
            <a:r>
              <a:rPr lang="en-AU" sz="2400" dirty="0">
                <a:solidFill>
                  <a:srgbClr val="FF0000"/>
                </a:solidFill>
              </a:rPr>
              <a:t>MI</a:t>
            </a:r>
          </a:p>
          <a:p>
            <a:pPr marL="0" indent="0">
              <a:buNone/>
            </a:pPr>
            <a:endParaRPr lang="en-AU" sz="2400" dirty="0">
              <a:solidFill>
                <a:srgbClr val="FF0000"/>
              </a:solidFill>
            </a:endParaRPr>
          </a:p>
        </p:txBody>
      </p:sp>
      <p:pic>
        <p:nvPicPr>
          <p:cNvPr id="4" name="Audio 3">
            <a:hlinkClick r:id="" action="ppaction://media"/>
            <a:extLst>
              <a:ext uri="{FF2B5EF4-FFF2-40B4-BE49-F238E27FC236}">
                <a16:creationId xmlns:a16="http://schemas.microsoft.com/office/drawing/2014/main" id="{0F647F63-E256-6841-8F55-E60E79A6A1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93259915"/>
      </p:ext>
    </p:extLst>
  </p:cSld>
  <p:clrMapOvr>
    <a:masterClrMapping/>
  </p:clrMapOvr>
  <mc:AlternateContent xmlns:mc="http://schemas.openxmlformats.org/markup-compatibility/2006">
    <mc:Choice xmlns:p14="http://schemas.microsoft.com/office/powerpoint/2010/main" Requires="p14">
      <p:transition spd="slow" p14:dur="2000" advTm="22430"/>
    </mc:Choice>
    <mc:Fallback>
      <p:transition spd="slow" advTm="224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Q25</a:t>
            </a:r>
          </a:p>
        </p:txBody>
      </p:sp>
      <p:sp>
        <p:nvSpPr>
          <p:cNvPr id="3" name="Content Placeholder 2"/>
          <p:cNvSpPr>
            <a:spLocks noGrp="1"/>
          </p:cNvSpPr>
          <p:nvPr>
            <p:ph idx="1"/>
          </p:nvPr>
        </p:nvSpPr>
        <p:spPr/>
        <p:txBody>
          <a:bodyPr>
            <a:normAutofit/>
          </a:bodyPr>
          <a:lstStyle/>
          <a:p>
            <a:r>
              <a:rPr lang="en-US" sz="4800" dirty="0"/>
              <a:t>Ranking:</a:t>
            </a:r>
          </a:p>
          <a:p>
            <a:pPr lvl="1"/>
            <a:r>
              <a:rPr lang="en-US" sz="4400" dirty="0"/>
              <a:t>Poor- Bare minimum &lt; 8/12</a:t>
            </a:r>
          </a:p>
          <a:p>
            <a:pPr lvl="1"/>
            <a:r>
              <a:rPr lang="en-US" sz="4400" dirty="0"/>
              <a:t> Just Ok- 8-9</a:t>
            </a:r>
          </a:p>
          <a:p>
            <a:pPr lvl="1"/>
            <a:r>
              <a:rPr lang="en-US" sz="4400" dirty="0"/>
              <a:t>Good- 10+</a:t>
            </a:r>
          </a:p>
        </p:txBody>
      </p:sp>
      <p:pic>
        <p:nvPicPr>
          <p:cNvPr id="4" name="Audio 3">
            <a:hlinkClick r:id="" action="ppaction://media"/>
            <a:extLst>
              <a:ext uri="{FF2B5EF4-FFF2-40B4-BE49-F238E27FC236}">
                <a16:creationId xmlns:a16="http://schemas.microsoft.com/office/drawing/2014/main" id="{8BFF5BF9-AC9B-5342-93AC-13D90D18FE89}"/>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440274714"/>
      </p:ext>
    </p:extLst>
  </p:cSld>
  <p:clrMapOvr>
    <a:masterClrMapping/>
  </p:clrMapOvr>
  <mc:AlternateContent xmlns:mc="http://schemas.openxmlformats.org/markup-compatibility/2006">
    <mc:Choice xmlns:p14="http://schemas.microsoft.com/office/powerpoint/2010/main" Requires="p14">
      <p:transition spd="slow" p14:dur="2000" advTm="13235"/>
    </mc:Choice>
    <mc:Fallback>
      <p:transition spd="slow" advTm="132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advice at this stage</a:t>
            </a:r>
          </a:p>
        </p:txBody>
      </p:sp>
      <p:sp>
        <p:nvSpPr>
          <p:cNvPr id="3" name="Content Placeholder 2"/>
          <p:cNvSpPr>
            <a:spLocks noGrp="1"/>
          </p:cNvSpPr>
          <p:nvPr>
            <p:ph idx="1"/>
          </p:nvPr>
        </p:nvSpPr>
        <p:spPr/>
        <p:txBody>
          <a:bodyPr>
            <a:normAutofit/>
          </a:bodyPr>
          <a:lstStyle/>
          <a:p>
            <a:r>
              <a:rPr lang="en-US" dirty="0"/>
              <a:t>Next few weeks- Consolidate</a:t>
            </a:r>
          </a:p>
          <a:p>
            <a:r>
              <a:rPr lang="en-US" dirty="0"/>
              <a:t>Practice SAQ to time</a:t>
            </a:r>
          </a:p>
          <a:p>
            <a:r>
              <a:rPr lang="en-US" dirty="0"/>
              <a:t>Have answers reviewed by a FACEM</a:t>
            </a:r>
          </a:p>
          <a:p>
            <a:r>
              <a:rPr lang="en-US" dirty="0"/>
              <a:t>Think</a:t>
            </a:r>
          </a:p>
          <a:p>
            <a:r>
              <a:rPr lang="en-US" dirty="0"/>
              <a:t>Use your clinical confidence and skills</a:t>
            </a:r>
          </a:p>
          <a:p>
            <a:r>
              <a:rPr lang="en-US" dirty="0"/>
              <a:t>Focus on each Question:</a:t>
            </a:r>
          </a:p>
          <a:p>
            <a:pPr lvl="1"/>
            <a:r>
              <a:rPr lang="en-US" dirty="0"/>
              <a:t>don’t get flustered by a bump</a:t>
            </a:r>
          </a:p>
        </p:txBody>
      </p:sp>
      <p:pic>
        <p:nvPicPr>
          <p:cNvPr id="4" name="Audio 3">
            <a:hlinkClick r:id="" action="ppaction://media"/>
            <a:extLst>
              <a:ext uri="{FF2B5EF4-FFF2-40B4-BE49-F238E27FC236}">
                <a16:creationId xmlns:a16="http://schemas.microsoft.com/office/drawing/2014/main" id="{FDC0D389-F176-BC46-AE92-F84BA0D6F885}"/>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235168552"/>
      </p:ext>
    </p:extLst>
  </p:cSld>
  <p:clrMapOvr>
    <a:masterClrMapping/>
  </p:clrMapOvr>
  <mc:AlternateContent xmlns:mc="http://schemas.openxmlformats.org/markup-compatibility/2006">
    <mc:Choice xmlns:p14="http://schemas.microsoft.com/office/powerpoint/2010/main" Requires="p14">
      <p:transition spd="slow" p14:dur="2000" advTm="48554"/>
    </mc:Choice>
    <mc:Fallback>
      <p:transition spd="slow" advTm="4855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5"/>
          <a:stretch>
            <a:fillRect/>
          </a:stretch>
        </p:blipFill>
        <p:spPr>
          <a:xfrm>
            <a:off x="317500" y="482600"/>
            <a:ext cx="8509000" cy="5892800"/>
          </a:xfrm>
          <a:prstGeom prst="rect">
            <a:avLst/>
          </a:prstGeom>
        </p:spPr>
      </p:pic>
      <p:pic>
        <p:nvPicPr>
          <p:cNvPr id="2" name="Audio 1">
            <a:hlinkClick r:id="" action="ppaction://media"/>
            <a:extLst>
              <a:ext uri="{FF2B5EF4-FFF2-40B4-BE49-F238E27FC236}">
                <a16:creationId xmlns:a16="http://schemas.microsoft.com/office/drawing/2014/main" id="{E10EA813-7541-B344-88F5-EC9B0A1FABBF}"/>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823378967"/>
      </p:ext>
    </p:extLst>
  </p:cSld>
  <p:clrMapOvr>
    <a:masterClrMapping/>
  </p:clrMapOvr>
  <mc:AlternateContent xmlns:mc="http://schemas.openxmlformats.org/markup-compatibility/2006">
    <mc:Choice xmlns:p14="http://schemas.microsoft.com/office/powerpoint/2010/main" Requires="p14">
      <p:transition spd="slow" p14:dur="2000" advTm="9218"/>
    </mc:Choice>
    <mc:Fallback>
      <p:transition spd="slow" advTm="9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283346"/>
            <a:ext cx="8229600" cy="1143000"/>
          </a:xfrm>
        </p:spPr>
        <p:txBody>
          <a:bodyPr/>
          <a:lstStyle/>
          <a:p>
            <a:r>
              <a:rPr lang="en-US" dirty="0"/>
              <a:t>Q 25</a:t>
            </a:r>
          </a:p>
        </p:txBody>
      </p:sp>
      <p:sp>
        <p:nvSpPr>
          <p:cNvPr id="6" name="Rectangle 5"/>
          <p:cNvSpPr/>
          <p:nvPr/>
        </p:nvSpPr>
        <p:spPr>
          <a:xfrm>
            <a:off x="457200" y="1323098"/>
            <a:ext cx="8449408" cy="4831131"/>
          </a:xfrm>
          <a:prstGeom prst="rect">
            <a:avLst/>
          </a:prstGeom>
        </p:spPr>
        <p:txBody>
          <a:bodyPr wrap="square">
            <a:spAutoFit/>
          </a:bodyPr>
          <a:lstStyle/>
          <a:p>
            <a:r>
              <a:rPr lang="en-AU" sz="2800" dirty="0"/>
              <a:t>A 22 year old woman presents to your emergency department with shortness of breath. She is 34 weeks pregnant. She is G1P0 and has no relevant past history. She has not sought any antenatal care to date.</a:t>
            </a:r>
          </a:p>
          <a:p>
            <a:r>
              <a:rPr lang="en-AU" sz="2800" dirty="0"/>
              <a:t> </a:t>
            </a:r>
          </a:p>
          <a:p>
            <a:pPr lvl="0"/>
            <a:r>
              <a:rPr lang="en-AU" sz="2800" dirty="0"/>
              <a:t>List six (6) LIKELY, specific diagnoses for which Point of Care Ultrasound may be used to investigate the cause of her shortness of breath. For each diagnosis, list one (1) expected positive finding on Ultrasound that would support each specific diagnosis. (12 marks)</a:t>
            </a:r>
          </a:p>
          <a:p>
            <a:pPr>
              <a:lnSpc>
                <a:spcPct val="107000"/>
              </a:lnSpc>
              <a:spcAft>
                <a:spcPts val="800"/>
              </a:spcAft>
            </a:pPr>
            <a:endParaRPr lang="en-AU" sz="2800" dirty="0">
              <a:effectLst/>
              <a:latin typeface="Times New Roman" panose="02020603050405020304" pitchFamily="18" charset="0"/>
              <a:ea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062CF18B-C6E5-CC4C-BA40-449D7034EE88}"/>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1361273615"/>
      </p:ext>
    </p:extLst>
  </p:cSld>
  <p:clrMapOvr>
    <a:masterClrMapping/>
  </p:clrMapOvr>
  <mc:AlternateContent xmlns:mc="http://schemas.openxmlformats.org/markup-compatibility/2006">
    <mc:Choice xmlns:p14="http://schemas.microsoft.com/office/powerpoint/2010/main" Requires="p14">
      <p:transition spd="slow" p14:dur="2000" advTm="32341"/>
    </mc:Choice>
    <mc:Fallback>
      <p:transition spd="slow" advTm="323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8343" y="283346"/>
            <a:ext cx="8229600" cy="1143000"/>
          </a:xfrm>
        </p:spPr>
        <p:txBody>
          <a:bodyPr/>
          <a:lstStyle/>
          <a:p>
            <a:r>
              <a:rPr lang="en-US" dirty="0"/>
              <a:t>Q 25</a:t>
            </a:r>
          </a:p>
        </p:txBody>
      </p:sp>
      <p:sp>
        <p:nvSpPr>
          <p:cNvPr id="6" name="Rectangle 5"/>
          <p:cNvSpPr/>
          <p:nvPr/>
        </p:nvSpPr>
        <p:spPr>
          <a:xfrm>
            <a:off x="457200" y="1323098"/>
            <a:ext cx="8352692" cy="5108450"/>
          </a:xfrm>
          <a:prstGeom prst="rect">
            <a:avLst/>
          </a:prstGeom>
          <a:effectLst>
            <a:glow rad="228600">
              <a:schemeClr val="accent2">
                <a:satMod val="175000"/>
                <a:alpha val="40000"/>
              </a:schemeClr>
            </a:glow>
          </a:effectLst>
        </p:spPr>
        <p:txBody>
          <a:bodyPr wrap="square">
            <a:spAutoFit/>
          </a:bodyPr>
          <a:lstStyle/>
          <a:p>
            <a:r>
              <a:rPr lang="en-AU" sz="2800" dirty="0"/>
              <a:t>A </a:t>
            </a:r>
            <a:r>
              <a:rPr lang="en-AU" sz="2800" dirty="0">
                <a:solidFill>
                  <a:srgbClr val="FF0000"/>
                </a:solidFill>
              </a:rPr>
              <a:t>22 year old woman </a:t>
            </a:r>
            <a:r>
              <a:rPr lang="en-AU" sz="2800" dirty="0"/>
              <a:t>presents to your emergency department with </a:t>
            </a:r>
            <a:r>
              <a:rPr lang="en-AU" sz="2800" dirty="0">
                <a:solidFill>
                  <a:srgbClr val="FF0000"/>
                </a:solidFill>
              </a:rPr>
              <a:t>shortness of breath</a:t>
            </a:r>
            <a:r>
              <a:rPr lang="en-AU" sz="2800" dirty="0"/>
              <a:t>. She is </a:t>
            </a:r>
            <a:r>
              <a:rPr lang="en-AU" sz="2800" dirty="0">
                <a:solidFill>
                  <a:srgbClr val="FF0000"/>
                </a:solidFill>
              </a:rPr>
              <a:t>34 weeks pregnant</a:t>
            </a:r>
            <a:r>
              <a:rPr lang="en-AU" sz="2800" dirty="0"/>
              <a:t>. She is </a:t>
            </a:r>
            <a:r>
              <a:rPr lang="en-AU" sz="2800" dirty="0">
                <a:solidFill>
                  <a:srgbClr val="FF0000"/>
                </a:solidFill>
              </a:rPr>
              <a:t>G1P0</a:t>
            </a:r>
            <a:r>
              <a:rPr lang="en-AU" sz="2800" dirty="0"/>
              <a:t> and has </a:t>
            </a:r>
            <a:r>
              <a:rPr lang="en-AU" sz="2800" dirty="0">
                <a:solidFill>
                  <a:srgbClr val="FF0000"/>
                </a:solidFill>
              </a:rPr>
              <a:t>no </a:t>
            </a:r>
            <a:r>
              <a:rPr lang="en-AU" sz="2800" dirty="0"/>
              <a:t>relevant</a:t>
            </a:r>
            <a:r>
              <a:rPr lang="en-AU" sz="2800" dirty="0">
                <a:solidFill>
                  <a:srgbClr val="FF0000"/>
                </a:solidFill>
              </a:rPr>
              <a:t> past history</a:t>
            </a:r>
            <a:r>
              <a:rPr lang="en-AU" sz="2800" dirty="0"/>
              <a:t>. She has not sought any antenatal care to date.</a:t>
            </a:r>
          </a:p>
          <a:p>
            <a:r>
              <a:rPr lang="en-AU" sz="2800" dirty="0"/>
              <a:t> </a:t>
            </a:r>
          </a:p>
          <a:p>
            <a:pPr lvl="0"/>
            <a:r>
              <a:rPr lang="en-AU" sz="3600" b="1" dirty="0">
                <a:solidFill>
                  <a:srgbClr val="FF0000"/>
                </a:solidFill>
              </a:rPr>
              <a:t>List</a:t>
            </a:r>
            <a:r>
              <a:rPr lang="en-AU" sz="2800" dirty="0"/>
              <a:t> six (6) </a:t>
            </a:r>
            <a:r>
              <a:rPr lang="en-AU" sz="2800" dirty="0">
                <a:solidFill>
                  <a:srgbClr val="FF0000"/>
                </a:solidFill>
              </a:rPr>
              <a:t>LIKELY</a:t>
            </a:r>
            <a:r>
              <a:rPr lang="en-AU" sz="2800" dirty="0"/>
              <a:t>, specific diagnoses for which </a:t>
            </a:r>
            <a:r>
              <a:rPr lang="en-AU" sz="2800" dirty="0">
                <a:solidFill>
                  <a:srgbClr val="FF0000"/>
                </a:solidFill>
              </a:rPr>
              <a:t>Point of Care Ultrasound </a:t>
            </a:r>
            <a:r>
              <a:rPr lang="en-AU" sz="2800" dirty="0"/>
              <a:t>may be used to investigate the cause of her shortness of breath. For each diagnosis, </a:t>
            </a:r>
            <a:r>
              <a:rPr lang="en-AU" sz="3600" b="1" dirty="0">
                <a:solidFill>
                  <a:srgbClr val="FF0000"/>
                </a:solidFill>
              </a:rPr>
              <a:t>list</a:t>
            </a:r>
            <a:r>
              <a:rPr lang="en-AU" sz="2800" dirty="0"/>
              <a:t> one (1) expected </a:t>
            </a:r>
            <a:r>
              <a:rPr lang="en-AU" sz="2800" dirty="0">
                <a:solidFill>
                  <a:srgbClr val="FF0000"/>
                </a:solidFill>
              </a:rPr>
              <a:t>positive finding </a:t>
            </a:r>
            <a:r>
              <a:rPr lang="en-AU" sz="2800" dirty="0"/>
              <a:t>on Ultrasound that would support each specific diagnosis. (12 marks)</a:t>
            </a:r>
          </a:p>
          <a:p>
            <a:pPr>
              <a:lnSpc>
                <a:spcPct val="107000"/>
              </a:lnSpc>
              <a:spcAft>
                <a:spcPts val="800"/>
              </a:spcAft>
            </a:pPr>
            <a:endParaRPr lang="en-AU" sz="2800" dirty="0">
              <a:effectLst/>
              <a:latin typeface="Times New Roman" panose="02020603050405020304" pitchFamily="18" charset="0"/>
              <a:ea typeface="Times New Roman" panose="02020603050405020304" pitchFamily="18" charset="0"/>
            </a:endParaRPr>
          </a:p>
        </p:txBody>
      </p:sp>
      <p:pic>
        <p:nvPicPr>
          <p:cNvPr id="4" name="Audio 3">
            <a:hlinkClick r:id="" action="ppaction://media"/>
            <a:extLst>
              <a:ext uri="{FF2B5EF4-FFF2-40B4-BE49-F238E27FC236}">
                <a16:creationId xmlns:a16="http://schemas.microsoft.com/office/drawing/2014/main" id="{41E12743-B05A-2846-A5C0-E4922EB3FF3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227762145"/>
      </p:ext>
    </p:extLst>
  </p:cSld>
  <p:clrMapOvr>
    <a:masterClrMapping/>
  </p:clrMapOvr>
  <mc:AlternateContent xmlns:mc="http://schemas.openxmlformats.org/markup-compatibility/2006">
    <mc:Choice xmlns:p14="http://schemas.microsoft.com/office/powerpoint/2010/main" Requires="p14">
      <p:transition spd="slow" p14:dur="2000" advTm="30724"/>
    </mc:Choice>
    <mc:Fallback>
      <p:transition spd="slow" advTm="307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457200" y="401638"/>
            <a:ext cx="8229600" cy="114300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dirty="0"/>
              <a:t>Overall- Advice</a:t>
            </a:r>
          </a:p>
        </p:txBody>
      </p:sp>
      <p:sp>
        <p:nvSpPr>
          <p:cNvPr id="5" name="TextBox 4"/>
          <p:cNvSpPr txBox="1"/>
          <p:nvPr/>
        </p:nvSpPr>
        <p:spPr>
          <a:xfrm>
            <a:off x="683622" y="1474969"/>
            <a:ext cx="7776755" cy="4524315"/>
          </a:xfrm>
          <a:prstGeom prst="rect">
            <a:avLst/>
          </a:prstGeom>
          <a:noFill/>
        </p:spPr>
        <p:txBody>
          <a:bodyPr wrap="square" rtlCol="0">
            <a:spAutoFit/>
          </a:bodyPr>
          <a:lstStyle/>
          <a:p>
            <a:pPr marL="571500" indent="-571500">
              <a:buFont typeface="Arial" panose="020B0604020202020204" pitchFamily="34" charset="0"/>
              <a:buChar char="•"/>
            </a:pPr>
            <a:r>
              <a:rPr lang="en-US" sz="3600" dirty="0">
                <a:latin typeface="Arial"/>
                <a:cs typeface="Arial"/>
              </a:rPr>
              <a:t>Read the Question</a:t>
            </a:r>
          </a:p>
          <a:p>
            <a:pPr marL="571500" indent="-571500">
              <a:buFont typeface="Arial" panose="020B0604020202020204" pitchFamily="34" charset="0"/>
              <a:buChar char="•"/>
            </a:pPr>
            <a:r>
              <a:rPr lang="en-US" sz="3600" dirty="0">
                <a:latin typeface="Arial"/>
                <a:cs typeface="Arial"/>
              </a:rPr>
              <a:t>Answer the Q- </a:t>
            </a:r>
            <a:r>
              <a:rPr lang="en-US" sz="3600" dirty="0">
                <a:solidFill>
                  <a:srgbClr val="FF0000"/>
                </a:solidFill>
                <a:latin typeface="Arial"/>
                <a:cs typeface="Arial"/>
              </a:rPr>
              <a:t>“LIKELY”</a:t>
            </a:r>
          </a:p>
          <a:p>
            <a:pPr marL="1028700" lvl="1" indent="-571500">
              <a:buFont typeface="Arial" panose="020B0604020202020204" pitchFamily="34" charset="0"/>
              <a:buChar char="•"/>
            </a:pPr>
            <a:r>
              <a:rPr lang="en-US" sz="3600" dirty="0">
                <a:solidFill>
                  <a:srgbClr val="FF0000"/>
                </a:solidFill>
                <a:latin typeface="Arial"/>
                <a:cs typeface="Arial"/>
              </a:rPr>
              <a:t>Trying to be “clever”</a:t>
            </a:r>
          </a:p>
          <a:p>
            <a:pPr marL="571500" indent="-571500">
              <a:buFont typeface="Arial" panose="020B0604020202020204" pitchFamily="34" charset="0"/>
              <a:buChar char="•"/>
            </a:pPr>
            <a:r>
              <a:rPr lang="en-US" sz="3600" b="1" dirty="0">
                <a:latin typeface="Arial"/>
                <a:cs typeface="Arial"/>
              </a:rPr>
              <a:t>Multiple different points to one box</a:t>
            </a:r>
          </a:p>
          <a:p>
            <a:pPr marL="571500" indent="-571500">
              <a:buFont typeface="Arial" panose="020B0604020202020204" pitchFamily="34" charset="0"/>
              <a:buChar char="•"/>
            </a:pPr>
            <a:r>
              <a:rPr lang="en-US" sz="3600" dirty="0">
                <a:latin typeface="Arial"/>
                <a:cs typeface="Arial"/>
              </a:rPr>
              <a:t>X-outs</a:t>
            </a:r>
          </a:p>
          <a:p>
            <a:pPr marL="571500" indent="-571500">
              <a:buFont typeface="Arial" panose="020B0604020202020204" pitchFamily="34" charset="0"/>
              <a:buChar char="•"/>
            </a:pPr>
            <a:r>
              <a:rPr lang="en-US" sz="3600" dirty="0">
                <a:latin typeface="Arial"/>
                <a:cs typeface="Arial"/>
              </a:rPr>
              <a:t>“No more gaps”</a:t>
            </a:r>
          </a:p>
          <a:p>
            <a:pPr marL="571500" indent="-571500">
              <a:buFont typeface="Arial" panose="020B0604020202020204" pitchFamily="34" charset="0"/>
              <a:buChar char="•"/>
            </a:pPr>
            <a:r>
              <a:rPr lang="en-US" sz="3600" dirty="0">
                <a:latin typeface="Arial"/>
                <a:cs typeface="Arial"/>
              </a:rPr>
              <a:t>Writing (few only)</a:t>
            </a:r>
          </a:p>
        </p:txBody>
      </p:sp>
      <p:pic>
        <p:nvPicPr>
          <p:cNvPr id="4" name="Audio 3">
            <a:hlinkClick r:id="" action="ppaction://media"/>
            <a:extLst>
              <a:ext uri="{FF2B5EF4-FFF2-40B4-BE49-F238E27FC236}">
                <a16:creationId xmlns:a16="http://schemas.microsoft.com/office/drawing/2014/main" id="{4D004BF2-5F3D-104B-90EA-E81CD08B5250}"/>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115300" y="5829300"/>
            <a:ext cx="812800" cy="812800"/>
          </a:xfrm>
          <a:prstGeom prst="rect">
            <a:avLst/>
          </a:prstGeom>
        </p:spPr>
      </p:pic>
    </p:spTree>
    <p:custDataLst>
      <p:tags r:id="rId1"/>
    </p:custDataLst>
    <p:extLst>
      <p:ext uri="{BB962C8B-B14F-4D97-AF65-F5344CB8AC3E}">
        <p14:creationId xmlns:p14="http://schemas.microsoft.com/office/powerpoint/2010/main" val="3578019280"/>
      </p:ext>
    </p:extLst>
  </p:cSld>
  <p:clrMapOvr>
    <a:masterClrMapping/>
  </p:clrMapOvr>
  <mc:AlternateContent xmlns:mc="http://schemas.openxmlformats.org/markup-compatibility/2006">
    <mc:Choice xmlns:p14="http://schemas.microsoft.com/office/powerpoint/2010/main" Requires="p14">
      <p:transition spd="slow" p14:dur="2000" advTm="109262"/>
    </mc:Choice>
    <mc:Fallback>
      <p:transition spd="slow" advTm="10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5" fill="hold" display="0">
                  <p:stCondLst>
                    <p:cond delay="indefinite"/>
                  </p:stCondLst>
                  <p:endCondLst>
                    <p:cond evt="onStopAudio" delay="0">
                      <p:tgtEl>
                        <p:sldTgt/>
                      </p:tgtEl>
                    </p:cond>
                  </p:endCondLst>
                </p:cTn>
                <p:tgtEl>
                  <p:spTgt spid="4"/>
                </p:tgtEl>
              </p:cMediaNode>
            </p:audio>
          </p:childTnLst>
        </p:cTn>
      </p:par>
    </p:tnLst>
    <p:bldLst>
      <p:bldP spid="5" grpId="0" build="p" bldLvl="3"/>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AU" sz="8000" dirty="0"/>
              <a:t>THINK !</a:t>
            </a:r>
          </a:p>
        </p:txBody>
      </p:sp>
      <p:pic>
        <p:nvPicPr>
          <p:cNvPr id="1026" name="Picture 2" descr="s2b"/>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56486" y="1758461"/>
            <a:ext cx="6483163" cy="4844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a:extLst>
              <a:ext uri="{FF2B5EF4-FFF2-40B4-BE49-F238E27FC236}">
                <a16:creationId xmlns:a16="http://schemas.microsoft.com/office/drawing/2014/main" id="{52122929-D8CA-F744-8B4A-FC5212BBD0F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6607680"/>
      </p:ext>
    </p:extLst>
  </p:cSld>
  <p:clrMapOvr>
    <a:masterClrMapping/>
  </p:clrMapOvr>
  <mc:AlternateContent xmlns:mc="http://schemas.openxmlformats.org/markup-compatibility/2006">
    <mc:Choice xmlns:p14="http://schemas.microsoft.com/office/powerpoint/2010/main" Requires="p14">
      <p:transition spd="slow" p14:dur="2000" advTm="8765"/>
    </mc:Choice>
    <mc:Fallback>
      <p:transition spd="slow" advTm="876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62709"/>
            <a:ext cx="8229600" cy="4525963"/>
          </a:xfrm>
        </p:spPr>
        <p:txBody>
          <a:bodyPr>
            <a:noAutofit/>
          </a:bodyPr>
          <a:lstStyle/>
          <a:p>
            <a:pPr marL="0" indent="0" algn="ctr">
              <a:buNone/>
            </a:pPr>
            <a:r>
              <a:rPr lang="en-AU" sz="6600" dirty="0"/>
              <a:t>Exam technique </a:t>
            </a:r>
          </a:p>
          <a:p>
            <a:pPr marL="0" indent="0" algn="ctr">
              <a:buNone/>
            </a:pPr>
            <a:endParaRPr lang="en-AU" sz="4000" dirty="0"/>
          </a:p>
          <a:p>
            <a:pPr marL="0" indent="0" algn="ctr">
              <a:buNone/>
            </a:pPr>
            <a:r>
              <a:rPr lang="en-AU" sz="6600" dirty="0"/>
              <a:t>Vs</a:t>
            </a:r>
          </a:p>
          <a:p>
            <a:pPr marL="0" indent="0" algn="ctr">
              <a:buNone/>
            </a:pPr>
            <a:endParaRPr lang="en-AU" sz="4000" dirty="0"/>
          </a:p>
          <a:p>
            <a:pPr marL="0" indent="0" algn="ctr">
              <a:buNone/>
            </a:pPr>
            <a:r>
              <a:rPr lang="en-AU" sz="6600" dirty="0"/>
              <a:t>Knowledge</a:t>
            </a:r>
          </a:p>
        </p:txBody>
      </p:sp>
      <p:pic>
        <p:nvPicPr>
          <p:cNvPr id="2" name="Audio 1">
            <a:hlinkClick r:id="" action="ppaction://media"/>
            <a:extLst>
              <a:ext uri="{FF2B5EF4-FFF2-40B4-BE49-F238E27FC236}">
                <a16:creationId xmlns:a16="http://schemas.microsoft.com/office/drawing/2014/main" id="{E22C2643-9EC9-244E-8F31-11D683D672D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2357426071"/>
      </p:ext>
    </p:extLst>
  </p:cSld>
  <p:clrMapOvr>
    <a:masterClrMapping/>
  </p:clrMapOvr>
  <mc:AlternateContent xmlns:mc="http://schemas.openxmlformats.org/markup-compatibility/2006">
    <mc:Choice xmlns:p14="http://schemas.microsoft.com/office/powerpoint/2010/main" Requires="p14">
      <p:transition spd="slow" p14:dur="2000" advTm="15293"/>
    </mc:Choice>
    <mc:Fallback>
      <p:transition spd="slow" advTm="15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Bare minimum = 4 marks</a:t>
            </a:r>
          </a:p>
        </p:txBody>
      </p:sp>
      <p:graphicFrame>
        <p:nvGraphicFramePr>
          <p:cNvPr id="4" name="Table 3"/>
          <p:cNvGraphicFramePr>
            <a:graphicFrameLocks noGrp="1"/>
          </p:cNvGraphicFramePr>
          <p:nvPr>
            <p:extLst>
              <p:ext uri="{D42A27DB-BD31-4B8C-83A1-F6EECF244321}">
                <p14:modId xmlns:p14="http://schemas.microsoft.com/office/powerpoint/2010/main" val="2741470521"/>
              </p:ext>
            </p:extLst>
          </p:nvPr>
        </p:nvGraphicFramePr>
        <p:xfrm>
          <a:off x="668214" y="1397000"/>
          <a:ext cx="8018586" cy="2931160"/>
        </p:xfrm>
        <a:graphic>
          <a:graphicData uri="http://schemas.openxmlformats.org/drawingml/2006/table">
            <a:tbl>
              <a:tblPr firstRow="1" bandRow="1">
                <a:tableStyleId>{5C22544A-7EE6-4342-B048-85BDC9FD1C3A}</a:tableStyleId>
              </a:tblPr>
              <a:tblGrid>
                <a:gridCol w="4009293">
                  <a:extLst>
                    <a:ext uri="{9D8B030D-6E8A-4147-A177-3AD203B41FA5}">
                      <a16:colId xmlns:a16="http://schemas.microsoft.com/office/drawing/2014/main" val="20000"/>
                    </a:ext>
                  </a:extLst>
                </a:gridCol>
                <a:gridCol w="4009293">
                  <a:extLst>
                    <a:ext uri="{9D8B030D-6E8A-4147-A177-3AD203B41FA5}">
                      <a16:colId xmlns:a16="http://schemas.microsoft.com/office/drawing/2014/main" val="20001"/>
                    </a:ext>
                  </a:extLst>
                </a:gridCol>
              </a:tblGrid>
              <a:tr h="370840">
                <a:tc>
                  <a:txBody>
                    <a:bodyPr/>
                    <a:lstStyle/>
                    <a:p>
                      <a:r>
                        <a:rPr lang="en-AU" dirty="0"/>
                        <a:t>Diagnosis</a:t>
                      </a:r>
                    </a:p>
                  </a:txBody>
                  <a:tcPr/>
                </a:tc>
                <a:tc>
                  <a:txBody>
                    <a:bodyPr/>
                    <a:lstStyle/>
                    <a:p>
                      <a:r>
                        <a:rPr lang="en-AU" dirty="0"/>
                        <a:t>Finding</a:t>
                      </a:r>
                    </a:p>
                  </a:txBody>
                  <a:tcPr/>
                </a:tc>
                <a:extLst>
                  <a:ext uri="{0D108BD9-81ED-4DB2-BD59-A6C34878D82A}">
                    <a16:rowId xmlns:a16="http://schemas.microsoft.com/office/drawing/2014/main" val="10000"/>
                  </a:ext>
                </a:extLst>
              </a:tr>
              <a:tr h="370840">
                <a:tc>
                  <a:txBody>
                    <a:bodyPr/>
                    <a:lstStyle/>
                    <a:p>
                      <a:endParaRPr lang="en-AU" dirty="0"/>
                    </a:p>
                    <a:p>
                      <a:r>
                        <a:rPr lang="en-AU" dirty="0"/>
                        <a:t>PE</a:t>
                      </a:r>
                    </a:p>
                  </a:txBody>
                  <a:tcPr/>
                </a:tc>
                <a:tc>
                  <a:txBody>
                    <a:bodyPr/>
                    <a:lstStyle/>
                    <a:p>
                      <a:endParaRPr lang="en-AU" dirty="0"/>
                    </a:p>
                  </a:txBody>
                  <a:tcPr/>
                </a:tc>
                <a:extLst>
                  <a:ext uri="{0D108BD9-81ED-4DB2-BD59-A6C34878D82A}">
                    <a16:rowId xmlns:a16="http://schemas.microsoft.com/office/drawing/2014/main" val="10001"/>
                  </a:ext>
                </a:extLst>
              </a:tr>
              <a:tr h="370840">
                <a:tc>
                  <a:txBody>
                    <a:bodyPr/>
                    <a:lstStyle/>
                    <a:p>
                      <a:endParaRPr lang="en-AU" dirty="0"/>
                    </a:p>
                    <a:p>
                      <a:r>
                        <a:rPr lang="en-AU" dirty="0"/>
                        <a:t>Pneumonia</a:t>
                      </a:r>
                    </a:p>
                  </a:txBody>
                  <a:tcPr/>
                </a:tc>
                <a:tc>
                  <a:txBody>
                    <a:bodyPr/>
                    <a:lstStyle/>
                    <a:p>
                      <a:endParaRPr lang="en-AU" dirty="0"/>
                    </a:p>
                  </a:txBody>
                  <a:tcPr/>
                </a:tc>
                <a:extLst>
                  <a:ext uri="{0D108BD9-81ED-4DB2-BD59-A6C34878D82A}">
                    <a16:rowId xmlns:a16="http://schemas.microsoft.com/office/drawing/2014/main" val="10002"/>
                  </a:ext>
                </a:extLst>
              </a:tr>
              <a:tr h="370840">
                <a:tc>
                  <a:txBody>
                    <a:bodyPr/>
                    <a:lstStyle/>
                    <a:p>
                      <a:endParaRPr lang="en-AU" dirty="0"/>
                    </a:p>
                    <a:p>
                      <a:r>
                        <a:rPr lang="en-AU" dirty="0"/>
                        <a:t>Pneumothorax</a:t>
                      </a:r>
                    </a:p>
                  </a:txBody>
                  <a:tcPr/>
                </a:tc>
                <a:tc>
                  <a:txBody>
                    <a:bodyPr/>
                    <a:lstStyle/>
                    <a:p>
                      <a:endParaRPr lang="en-AU" dirty="0"/>
                    </a:p>
                  </a:txBody>
                  <a:tcPr/>
                </a:tc>
                <a:extLst>
                  <a:ext uri="{0D108BD9-81ED-4DB2-BD59-A6C34878D82A}">
                    <a16:rowId xmlns:a16="http://schemas.microsoft.com/office/drawing/2014/main" val="10003"/>
                  </a:ext>
                </a:extLst>
              </a:tr>
              <a:tr h="370840">
                <a:tc>
                  <a:txBody>
                    <a:bodyPr/>
                    <a:lstStyle/>
                    <a:p>
                      <a:endParaRPr lang="en-AU" dirty="0"/>
                    </a:p>
                    <a:p>
                      <a:r>
                        <a:rPr lang="en-AU" dirty="0"/>
                        <a:t>Pleural effusion (ideally</a:t>
                      </a:r>
                      <a:r>
                        <a:rPr lang="en-AU" baseline="0" dirty="0"/>
                        <a:t> moderate/large)</a:t>
                      </a:r>
                      <a:endParaRPr lang="en-AU" dirty="0"/>
                    </a:p>
                  </a:txBody>
                  <a:tcPr/>
                </a:tc>
                <a:tc>
                  <a:txBody>
                    <a:bodyPr/>
                    <a:lstStyle/>
                    <a:p>
                      <a:endParaRPr lang="en-AU" baseline="0" dirty="0"/>
                    </a:p>
                  </a:txBody>
                  <a:tcPr/>
                </a:tc>
                <a:extLst>
                  <a:ext uri="{0D108BD9-81ED-4DB2-BD59-A6C34878D82A}">
                    <a16:rowId xmlns:a16="http://schemas.microsoft.com/office/drawing/2014/main" val="10004"/>
                  </a:ext>
                </a:extLst>
              </a:tr>
            </a:tbl>
          </a:graphicData>
        </a:graphic>
      </p:graphicFrame>
      <p:pic>
        <p:nvPicPr>
          <p:cNvPr id="3" name="Audio 2">
            <a:hlinkClick r:id="" action="ppaction://media"/>
            <a:extLst>
              <a:ext uri="{FF2B5EF4-FFF2-40B4-BE49-F238E27FC236}">
                <a16:creationId xmlns:a16="http://schemas.microsoft.com/office/drawing/2014/main" id="{FA7E4DF6-E63B-B04A-8C1E-BC8473045DF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542734542"/>
      </p:ext>
    </p:extLst>
  </p:cSld>
  <p:clrMapOvr>
    <a:masterClrMapping/>
  </p:clrMapOvr>
  <mc:AlternateContent xmlns:mc="http://schemas.openxmlformats.org/markup-compatibility/2006">
    <mc:Choice xmlns:p14="http://schemas.microsoft.com/office/powerpoint/2010/main" Requires="p14">
      <p:transition spd="slow" p14:dur="2000" advTm="23677"/>
    </mc:Choice>
    <mc:Fallback>
      <p:transition spd="slow" advTm="23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AU" dirty="0"/>
              <a:t>Bare minimum = 8 marks</a:t>
            </a:r>
          </a:p>
        </p:txBody>
      </p:sp>
      <p:graphicFrame>
        <p:nvGraphicFramePr>
          <p:cNvPr id="4" name="Table 3"/>
          <p:cNvGraphicFramePr>
            <a:graphicFrameLocks noGrp="1"/>
          </p:cNvGraphicFramePr>
          <p:nvPr/>
        </p:nvGraphicFramePr>
        <p:xfrm>
          <a:off x="668214" y="1397000"/>
          <a:ext cx="8018586" cy="4577080"/>
        </p:xfrm>
        <a:graphic>
          <a:graphicData uri="http://schemas.openxmlformats.org/drawingml/2006/table">
            <a:tbl>
              <a:tblPr firstRow="1" bandRow="1">
                <a:tableStyleId>{5C22544A-7EE6-4342-B048-85BDC9FD1C3A}</a:tableStyleId>
              </a:tblPr>
              <a:tblGrid>
                <a:gridCol w="4009293">
                  <a:extLst>
                    <a:ext uri="{9D8B030D-6E8A-4147-A177-3AD203B41FA5}">
                      <a16:colId xmlns:a16="http://schemas.microsoft.com/office/drawing/2014/main" val="20000"/>
                    </a:ext>
                  </a:extLst>
                </a:gridCol>
                <a:gridCol w="4009293">
                  <a:extLst>
                    <a:ext uri="{9D8B030D-6E8A-4147-A177-3AD203B41FA5}">
                      <a16:colId xmlns:a16="http://schemas.microsoft.com/office/drawing/2014/main" val="20001"/>
                    </a:ext>
                  </a:extLst>
                </a:gridCol>
              </a:tblGrid>
              <a:tr h="370840">
                <a:tc>
                  <a:txBody>
                    <a:bodyPr/>
                    <a:lstStyle/>
                    <a:p>
                      <a:r>
                        <a:rPr lang="en-AU" dirty="0"/>
                        <a:t>Diagnosis</a:t>
                      </a:r>
                    </a:p>
                  </a:txBody>
                  <a:tcPr/>
                </a:tc>
                <a:tc>
                  <a:txBody>
                    <a:bodyPr/>
                    <a:lstStyle/>
                    <a:p>
                      <a:r>
                        <a:rPr lang="en-AU" dirty="0"/>
                        <a:t>Finding</a:t>
                      </a:r>
                    </a:p>
                  </a:txBody>
                  <a:tcPr/>
                </a:tc>
                <a:extLst>
                  <a:ext uri="{0D108BD9-81ED-4DB2-BD59-A6C34878D82A}">
                    <a16:rowId xmlns:a16="http://schemas.microsoft.com/office/drawing/2014/main" val="10000"/>
                  </a:ext>
                </a:extLst>
              </a:tr>
              <a:tr h="370840">
                <a:tc>
                  <a:txBody>
                    <a:bodyPr/>
                    <a:lstStyle/>
                    <a:p>
                      <a:endParaRPr lang="en-AU" dirty="0"/>
                    </a:p>
                    <a:p>
                      <a:r>
                        <a:rPr lang="en-AU" dirty="0"/>
                        <a:t>PE</a:t>
                      </a:r>
                    </a:p>
                  </a:txBody>
                  <a:tcPr/>
                </a:tc>
                <a:tc>
                  <a:txBody>
                    <a:bodyPr/>
                    <a:lstStyle/>
                    <a:p>
                      <a:endParaRPr lang="en-AU" dirty="0"/>
                    </a:p>
                    <a:p>
                      <a:r>
                        <a:rPr lang="en-AU" dirty="0"/>
                        <a:t>RV dilatation</a:t>
                      </a:r>
                    </a:p>
                    <a:p>
                      <a:r>
                        <a:rPr lang="en-AU" dirty="0"/>
                        <a:t>DVT</a:t>
                      </a:r>
                    </a:p>
                    <a:p>
                      <a:endParaRPr lang="en-AU" dirty="0"/>
                    </a:p>
                  </a:txBody>
                  <a:tcPr/>
                </a:tc>
                <a:extLst>
                  <a:ext uri="{0D108BD9-81ED-4DB2-BD59-A6C34878D82A}">
                    <a16:rowId xmlns:a16="http://schemas.microsoft.com/office/drawing/2014/main" val="10001"/>
                  </a:ext>
                </a:extLst>
              </a:tr>
              <a:tr h="370840">
                <a:tc>
                  <a:txBody>
                    <a:bodyPr/>
                    <a:lstStyle/>
                    <a:p>
                      <a:endParaRPr lang="en-AU" dirty="0"/>
                    </a:p>
                    <a:p>
                      <a:r>
                        <a:rPr lang="en-AU" dirty="0"/>
                        <a:t>Pneumonia</a:t>
                      </a:r>
                    </a:p>
                  </a:txBody>
                  <a:tcPr/>
                </a:tc>
                <a:tc>
                  <a:txBody>
                    <a:bodyPr/>
                    <a:lstStyle/>
                    <a:p>
                      <a:endParaRPr lang="en-AU" dirty="0"/>
                    </a:p>
                    <a:p>
                      <a:r>
                        <a:rPr lang="en-AU" dirty="0"/>
                        <a:t>Consolidation</a:t>
                      </a:r>
                    </a:p>
                    <a:p>
                      <a:endParaRPr lang="en-AU" dirty="0"/>
                    </a:p>
                  </a:txBody>
                  <a:tcPr/>
                </a:tc>
                <a:extLst>
                  <a:ext uri="{0D108BD9-81ED-4DB2-BD59-A6C34878D82A}">
                    <a16:rowId xmlns:a16="http://schemas.microsoft.com/office/drawing/2014/main" val="10002"/>
                  </a:ext>
                </a:extLst>
              </a:tr>
              <a:tr h="370840">
                <a:tc>
                  <a:txBody>
                    <a:bodyPr/>
                    <a:lstStyle/>
                    <a:p>
                      <a:endParaRPr lang="en-AU" dirty="0"/>
                    </a:p>
                    <a:p>
                      <a:r>
                        <a:rPr lang="en-AU" dirty="0"/>
                        <a:t>Pneumothorax</a:t>
                      </a:r>
                    </a:p>
                  </a:txBody>
                  <a:tcPr/>
                </a:tc>
                <a:tc>
                  <a:txBody>
                    <a:bodyPr/>
                    <a:lstStyle/>
                    <a:p>
                      <a:endParaRPr lang="en-AU" dirty="0"/>
                    </a:p>
                    <a:p>
                      <a:r>
                        <a:rPr lang="en-AU" dirty="0"/>
                        <a:t>No lung sliding</a:t>
                      </a:r>
                    </a:p>
                    <a:p>
                      <a:endParaRPr lang="en-AU" dirty="0"/>
                    </a:p>
                  </a:txBody>
                  <a:tcPr/>
                </a:tc>
                <a:extLst>
                  <a:ext uri="{0D108BD9-81ED-4DB2-BD59-A6C34878D82A}">
                    <a16:rowId xmlns:a16="http://schemas.microsoft.com/office/drawing/2014/main" val="10003"/>
                  </a:ext>
                </a:extLst>
              </a:tr>
              <a:tr h="370840">
                <a:tc>
                  <a:txBody>
                    <a:bodyPr/>
                    <a:lstStyle/>
                    <a:p>
                      <a:endParaRPr lang="en-AU" dirty="0"/>
                    </a:p>
                    <a:p>
                      <a:r>
                        <a:rPr lang="en-AU" dirty="0"/>
                        <a:t>Pleural effusion (ideally</a:t>
                      </a:r>
                      <a:r>
                        <a:rPr lang="en-AU" baseline="0" dirty="0"/>
                        <a:t> moderate/large)</a:t>
                      </a:r>
                      <a:endParaRPr lang="en-AU" dirty="0"/>
                    </a:p>
                  </a:txBody>
                  <a:tcPr/>
                </a:tc>
                <a:tc>
                  <a:txBody>
                    <a:bodyPr/>
                    <a:lstStyle/>
                    <a:p>
                      <a:endParaRPr lang="en-AU" dirty="0"/>
                    </a:p>
                    <a:p>
                      <a:r>
                        <a:rPr lang="en-AU" dirty="0"/>
                        <a:t>Pleural effusion</a:t>
                      </a:r>
                    </a:p>
                    <a:p>
                      <a:r>
                        <a:rPr lang="en-AU" dirty="0"/>
                        <a:t>Fluid</a:t>
                      </a:r>
                      <a:r>
                        <a:rPr lang="en-AU" baseline="0" dirty="0"/>
                        <a:t> in pleural space</a:t>
                      </a:r>
                    </a:p>
                    <a:p>
                      <a:endParaRPr lang="en-AU" baseline="0" dirty="0"/>
                    </a:p>
                  </a:txBody>
                  <a:tcPr/>
                </a:tc>
                <a:extLst>
                  <a:ext uri="{0D108BD9-81ED-4DB2-BD59-A6C34878D82A}">
                    <a16:rowId xmlns:a16="http://schemas.microsoft.com/office/drawing/2014/main" val="10004"/>
                  </a:ext>
                </a:extLst>
              </a:tr>
            </a:tbl>
          </a:graphicData>
        </a:graphic>
      </p:graphicFrame>
      <p:pic>
        <p:nvPicPr>
          <p:cNvPr id="3" name="Audio 2">
            <a:hlinkClick r:id="" action="ppaction://media"/>
            <a:extLst>
              <a:ext uri="{FF2B5EF4-FFF2-40B4-BE49-F238E27FC236}">
                <a16:creationId xmlns:a16="http://schemas.microsoft.com/office/drawing/2014/main" id="{2872124B-6E8B-5B4A-AD4C-BA5779847A5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25506802"/>
      </p:ext>
    </p:extLst>
  </p:cSld>
  <p:clrMapOvr>
    <a:masterClrMapping/>
  </p:clrMapOvr>
  <mc:AlternateContent xmlns:mc="http://schemas.openxmlformats.org/markup-compatibility/2006">
    <mc:Choice xmlns:p14="http://schemas.microsoft.com/office/powerpoint/2010/main" Requires="p14">
      <p:transition spd="slow" p14:dur="2000" advTm="36221"/>
    </mc:Choice>
    <mc:Fallback>
      <p:transition spd="slow" advTm="362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AU" sz="3600" dirty="0"/>
              <a:t>Bare minimum </a:t>
            </a:r>
            <a:r>
              <a:rPr lang="en-AU" sz="3600" dirty="0">
                <a:solidFill>
                  <a:srgbClr val="FF0000"/>
                </a:solidFill>
              </a:rPr>
              <a:t>with thinking </a:t>
            </a:r>
            <a:r>
              <a:rPr lang="en-AU" sz="3600" dirty="0"/>
              <a:t>= 10 marks</a:t>
            </a:r>
          </a:p>
        </p:txBody>
      </p:sp>
      <p:graphicFrame>
        <p:nvGraphicFramePr>
          <p:cNvPr id="4" name="Table 3"/>
          <p:cNvGraphicFramePr>
            <a:graphicFrameLocks noGrp="1"/>
          </p:cNvGraphicFramePr>
          <p:nvPr>
            <p:extLst>
              <p:ext uri="{D42A27DB-BD31-4B8C-83A1-F6EECF244321}">
                <p14:modId xmlns:p14="http://schemas.microsoft.com/office/powerpoint/2010/main" val="3970749517"/>
              </p:ext>
            </p:extLst>
          </p:nvPr>
        </p:nvGraphicFramePr>
        <p:xfrm>
          <a:off x="668214" y="1221154"/>
          <a:ext cx="8018586" cy="5491480"/>
        </p:xfrm>
        <a:graphic>
          <a:graphicData uri="http://schemas.openxmlformats.org/drawingml/2006/table">
            <a:tbl>
              <a:tblPr firstRow="1" bandRow="1">
                <a:tableStyleId>{5C22544A-7EE6-4342-B048-85BDC9FD1C3A}</a:tableStyleId>
              </a:tblPr>
              <a:tblGrid>
                <a:gridCol w="4009293">
                  <a:extLst>
                    <a:ext uri="{9D8B030D-6E8A-4147-A177-3AD203B41FA5}">
                      <a16:colId xmlns:a16="http://schemas.microsoft.com/office/drawing/2014/main" val="20000"/>
                    </a:ext>
                  </a:extLst>
                </a:gridCol>
                <a:gridCol w="4009293">
                  <a:extLst>
                    <a:ext uri="{9D8B030D-6E8A-4147-A177-3AD203B41FA5}">
                      <a16:colId xmlns:a16="http://schemas.microsoft.com/office/drawing/2014/main" val="20001"/>
                    </a:ext>
                  </a:extLst>
                </a:gridCol>
              </a:tblGrid>
              <a:tr h="370840">
                <a:tc>
                  <a:txBody>
                    <a:bodyPr/>
                    <a:lstStyle/>
                    <a:p>
                      <a:r>
                        <a:rPr lang="en-AU" dirty="0"/>
                        <a:t>Diagnosis</a:t>
                      </a:r>
                    </a:p>
                  </a:txBody>
                  <a:tcPr/>
                </a:tc>
                <a:tc>
                  <a:txBody>
                    <a:bodyPr/>
                    <a:lstStyle/>
                    <a:p>
                      <a:r>
                        <a:rPr lang="en-AU" dirty="0"/>
                        <a:t>Finding</a:t>
                      </a:r>
                    </a:p>
                  </a:txBody>
                  <a:tcPr/>
                </a:tc>
                <a:extLst>
                  <a:ext uri="{0D108BD9-81ED-4DB2-BD59-A6C34878D82A}">
                    <a16:rowId xmlns:a16="http://schemas.microsoft.com/office/drawing/2014/main" val="10000"/>
                  </a:ext>
                </a:extLst>
              </a:tr>
              <a:tr h="370840">
                <a:tc>
                  <a:txBody>
                    <a:bodyPr/>
                    <a:lstStyle/>
                    <a:p>
                      <a:endParaRPr lang="en-AU" dirty="0"/>
                    </a:p>
                    <a:p>
                      <a:r>
                        <a:rPr lang="en-AU" dirty="0"/>
                        <a:t>PE</a:t>
                      </a:r>
                    </a:p>
                  </a:txBody>
                  <a:tcPr/>
                </a:tc>
                <a:tc>
                  <a:txBody>
                    <a:bodyPr/>
                    <a:lstStyle/>
                    <a:p>
                      <a:endParaRPr lang="en-AU" dirty="0"/>
                    </a:p>
                    <a:p>
                      <a:r>
                        <a:rPr lang="en-AU" dirty="0"/>
                        <a:t>RV dilatation</a:t>
                      </a:r>
                    </a:p>
                    <a:p>
                      <a:r>
                        <a:rPr lang="en-AU" dirty="0"/>
                        <a:t>DVT</a:t>
                      </a:r>
                    </a:p>
                    <a:p>
                      <a:endParaRPr lang="en-AU" dirty="0"/>
                    </a:p>
                  </a:txBody>
                  <a:tcPr/>
                </a:tc>
                <a:extLst>
                  <a:ext uri="{0D108BD9-81ED-4DB2-BD59-A6C34878D82A}">
                    <a16:rowId xmlns:a16="http://schemas.microsoft.com/office/drawing/2014/main" val="10001"/>
                  </a:ext>
                </a:extLst>
              </a:tr>
              <a:tr h="370840">
                <a:tc>
                  <a:txBody>
                    <a:bodyPr/>
                    <a:lstStyle/>
                    <a:p>
                      <a:endParaRPr lang="en-AU" dirty="0"/>
                    </a:p>
                    <a:p>
                      <a:r>
                        <a:rPr lang="en-AU" dirty="0"/>
                        <a:t>Pneumonia</a:t>
                      </a:r>
                    </a:p>
                  </a:txBody>
                  <a:tcPr/>
                </a:tc>
                <a:tc>
                  <a:txBody>
                    <a:bodyPr/>
                    <a:lstStyle/>
                    <a:p>
                      <a:endParaRPr lang="en-AU" dirty="0"/>
                    </a:p>
                    <a:p>
                      <a:r>
                        <a:rPr lang="en-AU" dirty="0"/>
                        <a:t>Consolidation</a:t>
                      </a:r>
                    </a:p>
                    <a:p>
                      <a:endParaRPr lang="en-AU" dirty="0"/>
                    </a:p>
                  </a:txBody>
                  <a:tcPr/>
                </a:tc>
                <a:extLst>
                  <a:ext uri="{0D108BD9-81ED-4DB2-BD59-A6C34878D82A}">
                    <a16:rowId xmlns:a16="http://schemas.microsoft.com/office/drawing/2014/main" val="10002"/>
                  </a:ext>
                </a:extLst>
              </a:tr>
              <a:tr h="370840">
                <a:tc>
                  <a:txBody>
                    <a:bodyPr/>
                    <a:lstStyle/>
                    <a:p>
                      <a:endParaRPr lang="en-AU" dirty="0"/>
                    </a:p>
                    <a:p>
                      <a:r>
                        <a:rPr lang="en-AU" dirty="0"/>
                        <a:t>Pneumothorax</a:t>
                      </a:r>
                    </a:p>
                  </a:txBody>
                  <a:tcPr/>
                </a:tc>
                <a:tc>
                  <a:txBody>
                    <a:bodyPr/>
                    <a:lstStyle/>
                    <a:p>
                      <a:endParaRPr lang="en-AU" dirty="0"/>
                    </a:p>
                    <a:p>
                      <a:r>
                        <a:rPr lang="en-AU" dirty="0"/>
                        <a:t>No lung sliding</a:t>
                      </a:r>
                    </a:p>
                    <a:p>
                      <a:endParaRPr lang="en-AU" dirty="0"/>
                    </a:p>
                  </a:txBody>
                  <a:tcPr/>
                </a:tc>
                <a:extLst>
                  <a:ext uri="{0D108BD9-81ED-4DB2-BD59-A6C34878D82A}">
                    <a16:rowId xmlns:a16="http://schemas.microsoft.com/office/drawing/2014/main" val="10003"/>
                  </a:ext>
                </a:extLst>
              </a:tr>
              <a:tr h="370840">
                <a:tc>
                  <a:txBody>
                    <a:bodyPr/>
                    <a:lstStyle/>
                    <a:p>
                      <a:endParaRPr lang="en-AU" dirty="0"/>
                    </a:p>
                    <a:p>
                      <a:r>
                        <a:rPr lang="en-AU" dirty="0"/>
                        <a:t>Pleural effusion</a:t>
                      </a:r>
                    </a:p>
                    <a:p>
                      <a:endParaRPr lang="en-AU" dirty="0"/>
                    </a:p>
                  </a:txBody>
                  <a:tcPr/>
                </a:tc>
                <a:tc>
                  <a:txBody>
                    <a:bodyPr/>
                    <a:lstStyle/>
                    <a:p>
                      <a:endParaRPr lang="en-AU" dirty="0"/>
                    </a:p>
                    <a:p>
                      <a:r>
                        <a:rPr lang="en-AU" dirty="0"/>
                        <a:t>Pleural</a:t>
                      </a:r>
                      <a:r>
                        <a:rPr lang="en-AU" baseline="0" dirty="0"/>
                        <a:t> effusion</a:t>
                      </a:r>
                    </a:p>
                    <a:p>
                      <a:pPr marL="0" marR="0" indent="0" algn="l" defTabSz="457200" rtl="0" eaLnBrk="1" fontAlgn="auto" latinLnBrk="0" hangingPunct="1">
                        <a:lnSpc>
                          <a:spcPct val="100000"/>
                        </a:lnSpc>
                        <a:spcBef>
                          <a:spcPts val="0"/>
                        </a:spcBef>
                        <a:spcAft>
                          <a:spcPts val="0"/>
                        </a:spcAft>
                        <a:buClrTx/>
                        <a:buSzTx/>
                        <a:buFontTx/>
                        <a:buNone/>
                        <a:tabLst/>
                        <a:defRPr/>
                      </a:pPr>
                      <a:r>
                        <a:rPr lang="en-AU" dirty="0"/>
                        <a:t>Fluid</a:t>
                      </a:r>
                      <a:r>
                        <a:rPr lang="en-AU" baseline="0" dirty="0"/>
                        <a:t> in pleural space</a:t>
                      </a:r>
                    </a:p>
                    <a:p>
                      <a:endParaRPr lang="en-AU" dirty="0"/>
                    </a:p>
                  </a:txBody>
                  <a:tcPr/>
                </a:tc>
                <a:extLst>
                  <a:ext uri="{0D108BD9-81ED-4DB2-BD59-A6C34878D82A}">
                    <a16:rowId xmlns:a16="http://schemas.microsoft.com/office/drawing/2014/main" val="10004"/>
                  </a:ext>
                </a:extLst>
              </a:tr>
              <a:tr h="370840">
                <a:tc>
                  <a:txBody>
                    <a:bodyPr/>
                    <a:lstStyle/>
                    <a:p>
                      <a:endParaRPr lang="en-AU" dirty="0">
                        <a:solidFill>
                          <a:srgbClr val="FFFF00"/>
                        </a:solidFill>
                      </a:endParaRPr>
                    </a:p>
                    <a:p>
                      <a:r>
                        <a:rPr lang="en-AU" dirty="0">
                          <a:solidFill>
                            <a:srgbClr val="FFFF00"/>
                          </a:solidFill>
                        </a:rPr>
                        <a:t>Cardiogenic</a:t>
                      </a:r>
                      <a:r>
                        <a:rPr lang="en-AU" baseline="0" dirty="0">
                          <a:solidFill>
                            <a:srgbClr val="FFFF00"/>
                          </a:solidFill>
                        </a:rPr>
                        <a:t> pulmonary oedema</a:t>
                      </a:r>
                      <a:endParaRPr lang="en-AU" dirty="0">
                        <a:solidFill>
                          <a:srgbClr val="FFFF00"/>
                        </a:solidFill>
                      </a:endParaRPr>
                    </a:p>
                  </a:txBody>
                  <a:tcPr/>
                </a:tc>
                <a:tc>
                  <a:txBody>
                    <a:bodyPr/>
                    <a:lstStyle/>
                    <a:p>
                      <a:endParaRPr lang="en-AU" dirty="0">
                        <a:solidFill>
                          <a:srgbClr val="FFFF00"/>
                        </a:solidFill>
                      </a:endParaRPr>
                    </a:p>
                    <a:p>
                      <a:r>
                        <a:rPr lang="en-AU" dirty="0">
                          <a:solidFill>
                            <a:srgbClr val="FFFF00"/>
                          </a:solidFill>
                        </a:rPr>
                        <a:t>Pleural effusion</a:t>
                      </a:r>
                    </a:p>
                    <a:p>
                      <a:endParaRPr lang="en-AU" dirty="0">
                        <a:solidFill>
                          <a:srgbClr val="FFFF00"/>
                        </a:solidFill>
                      </a:endParaRPr>
                    </a:p>
                  </a:txBody>
                  <a:tcPr/>
                </a:tc>
                <a:extLst>
                  <a:ext uri="{0D108BD9-81ED-4DB2-BD59-A6C34878D82A}">
                    <a16:rowId xmlns:a16="http://schemas.microsoft.com/office/drawing/2014/main" val="10005"/>
                  </a:ext>
                </a:extLst>
              </a:tr>
            </a:tbl>
          </a:graphicData>
        </a:graphic>
      </p:graphicFrame>
      <p:pic>
        <p:nvPicPr>
          <p:cNvPr id="3" name="Audio 2">
            <a:hlinkClick r:id="" action="ppaction://media"/>
            <a:extLst>
              <a:ext uri="{FF2B5EF4-FFF2-40B4-BE49-F238E27FC236}">
                <a16:creationId xmlns:a16="http://schemas.microsoft.com/office/drawing/2014/main" id="{D5740D7E-C08F-0A40-9A63-45D38E0551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115300" y="5829300"/>
            <a:ext cx="812800" cy="812800"/>
          </a:xfrm>
          <a:prstGeom prst="rect">
            <a:avLst/>
          </a:prstGeom>
        </p:spPr>
      </p:pic>
    </p:spTree>
    <p:extLst>
      <p:ext uri="{BB962C8B-B14F-4D97-AF65-F5344CB8AC3E}">
        <p14:creationId xmlns:p14="http://schemas.microsoft.com/office/powerpoint/2010/main" val="1185125317"/>
      </p:ext>
    </p:extLst>
  </p:cSld>
  <p:clrMapOvr>
    <a:masterClrMapping/>
  </p:clrMapOvr>
  <mc:AlternateContent xmlns:mc="http://schemas.openxmlformats.org/markup-compatibility/2006">
    <mc:Choice xmlns:p14="http://schemas.microsoft.com/office/powerpoint/2010/main" Requires="p14">
      <p:transition spd="slow" p14:dur="2000" advTm="20895"/>
    </mc:Choice>
    <mc:Fallback>
      <p:transition spd="slow" advTm="208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4"/>
  <p:tag name="ARTICULATE_PROJECT_OPEN" val="0"/>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 name="TIMING" val="|3.3|8.1|3.7|13.8|28.3|19.4|22.2"/>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5538</TotalTime>
  <Words>373</Words>
  <Application>Microsoft Macintosh PowerPoint</Application>
  <PresentationFormat>On-screen Show (4:3)</PresentationFormat>
  <Paragraphs>141</Paragraphs>
  <Slides>18</Slides>
  <Notes>0</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Times New Roman</vt:lpstr>
      <vt:lpstr>Office Theme</vt:lpstr>
      <vt:lpstr>Q25</vt:lpstr>
      <vt:lpstr>Q 25</vt:lpstr>
      <vt:lpstr>Q 25</vt:lpstr>
      <vt:lpstr>PowerPoint Presentation</vt:lpstr>
      <vt:lpstr>THINK !</vt:lpstr>
      <vt:lpstr>PowerPoint Presentation</vt:lpstr>
      <vt:lpstr>Bare minimum = 4 marks</vt:lpstr>
      <vt:lpstr>Bare minimum = 8 marks</vt:lpstr>
      <vt:lpstr>Bare minimum with thinking = 10 marks</vt:lpstr>
      <vt:lpstr>Bare minimum with thinking = 11 marks</vt:lpstr>
      <vt:lpstr>Below bare minimum 15 / 33</vt:lpstr>
      <vt:lpstr>Cut score 8/12         Cut  18 / 33</vt:lpstr>
      <vt:lpstr>Bare minimum with thinking  10 / 33</vt:lpstr>
      <vt:lpstr>“LIKELY”</vt:lpstr>
      <vt:lpstr>Not “LIKELY” cause of SOB in 22F 34/40</vt:lpstr>
      <vt:lpstr>Summary- Q25</vt:lpstr>
      <vt:lpstr>My advice at this stage</vt:lpstr>
      <vt:lpstr>PowerPoint Presentation</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Tom Reade</dc:creator>
  <cp:lastModifiedBy>Tom Reade</cp:lastModifiedBy>
  <cp:revision>137</cp:revision>
  <dcterms:created xsi:type="dcterms:W3CDTF">2016-06-15T09:45:54Z</dcterms:created>
  <dcterms:modified xsi:type="dcterms:W3CDTF">2019-03-12T22:23:43Z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EED4C975-67EA-45D9-84ED-E74C79FA8573</vt:lpwstr>
  </property>
  <property fmtid="{D5CDD505-2E9C-101B-9397-08002B2CF9AE}" pid="3" name="ArticulatePath">
    <vt:lpwstr>2017-2 MMC Trial Tom Q1 &amp; Q19</vt:lpwstr>
  </property>
</Properties>
</file>