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1293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</c:spPr>
          <c:invertIfNegative val="0"/>
          <c:dPt>
            <c:idx val="7"/>
            <c:invertIfNegative val="0"/>
            <c:bubble3D val="0"/>
            <c:spPr>
              <a:solidFill>
                <a:schemeClr val="accent1"/>
              </a:solidFill>
            </c:spPr>
          </c:dPt>
          <c:dPt>
            <c:idx val="8"/>
            <c:invertIfNegative val="0"/>
            <c:bubble3D val="0"/>
            <c:spPr>
              <a:solidFill>
                <a:schemeClr val="accent1"/>
              </a:solidFill>
            </c:spPr>
          </c:dPt>
          <c:dPt>
            <c:idx val="9"/>
            <c:invertIfNegative val="0"/>
            <c:bubble3D val="0"/>
            <c:spPr>
              <a:solidFill>
                <a:schemeClr val="accent1"/>
              </a:solidFill>
            </c:spPr>
          </c:dPt>
          <c:cat>
            <c:strRef>
              <c:f>Sheet2!$J$1:$J$13</c:f>
              <c:strCache>
                <c:ptCount val="13"/>
                <c:pt idx="0">
                  <c:v>Zero</c:v>
                </c:pt>
                <c:pt idx="1">
                  <c:v>One</c:v>
                </c:pt>
                <c:pt idx="2">
                  <c:v>Two</c:v>
                </c:pt>
                <c:pt idx="3">
                  <c:v>Three</c:v>
                </c:pt>
                <c:pt idx="4">
                  <c:v>Four</c:v>
                </c:pt>
                <c:pt idx="5">
                  <c:v>Five</c:v>
                </c:pt>
                <c:pt idx="6">
                  <c:v>Six</c:v>
                </c:pt>
                <c:pt idx="7">
                  <c:v>Seven</c:v>
                </c:pt>
                <c:pt idx="8">
                  <c:v>Eight</c:v>
                </c:pt>
                <c:pt idx="9">
                  <c:v>Nine</c:v>
                </c:pt>
                <c:pt idx="10">
                  <c:v>Ten</c:v>
                </c:pt>
                <c:pt idx="11">
                  <c:v>Eleven</c:v>
                </c:pt>
                <c:pt idx="12">
                  <c:v>Twelve</c:v>
                </c:pt>
              </c:strCache>
            </c:strRef>
          </c:cat>
          <c:val>
            <c:numRef>
              <c:f>Sheet2!$K$1:$K$13</c:f>
              <c:numCache>
                <c:formatCode>General</c:formatCode>
                <c:ptCount val="13"/>
                <c:pt idx="0">
                  <c:v>3</c:v>
                </c:pt>
                <c:pt idx="1">
                  <c:v>0</c:v>
                </c:pt>
                <c:pt idx="2">
                  <c:v>1</c:v>
                </c:pt>
                <c:pt idx="3">
                  <c:v>5</c:v>
                </c:pt>
                <c:pt idx="4">
                  <c:v>10</c:v>
                </c:pt>
                <c:pt idx="5">
                  <c:v>4</c:v>
                </c:pt>
                <c:pt idx="6">
                  <c:v>8</c:v>
                </c:pt>
                <c:pt idx="7">
                  <c:v>3</c:v>
                </c:pt>
                <c:pt idx="8">
                  <c:v>2</c:v>
                </c:pt>
                <c:pt idx="9">
                  <c:v>3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2985984"/>
        <c:axId val="113577984"/>
      </c:barChart>
      <c:catAx>
        <c:axId val="1129859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Mark</a:t>
                </a:r>
              </a:p>
            </c:rich>
          </c:tx>
          <c:layout/>
          <c:overlay val="0"/>
        </c:title>
        <c:majorTickMark val="none"/>
        <c:minorTickMark val="none"/>
        <c:tickLblPos val="nextTo"/>
        <c:crossAx val="113577984"/>
        <c:crosses val="autoZero"/>
        <c:auto val="1"/>
        <c:lblAlgn val="ctr"/>
        <c:lblOffset val="100"/>
        <c:noMultiLvlLbl val="0"/>
      </c:catAx>
      <c:valAx>
        <c:axId val="11357798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No of Candidates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129859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7DA458-6B8A-4F8E-B848-F45BEE7E55B8}" type="datetimeFigureOut">
              <a:rPr lang="en-GB" smtClean="0"/>
              <a:t>01/09/2022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00FD8D-A947-4D6C-8A82-AB612D882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8723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Accepted variation</a:t>
            </a:r>
            <a:r>
              <a:rPr lang="en-US" baseline="0" dirty="0" smtClean="0"/>
              <a:t> as long the meaning was clear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0FD8D-A947-4D6C-8A82-AB612D882B9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441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9BEC-84C1-471C-9D12-3528A904DE61}" type="datetimeFigureOut">
              <a:rPr lang="en-GB" smtClean="0"/>
              <a:t>01/09/2022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83DD-D899-4F3E-A587-51AE5B90FC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3076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9BEC-84C1-471C-9D12-3528A904DE61}" type="datetimeFigureOut">
              <a:rPr lang="en-GB" smtClean="0"/>
              <a:t>01/09/2022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83DD-D899-4F3E-A587-51AE5B90FC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0216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9BEC-84C1-471C-9D12-3528A904DE61}" type="datetimeFigureOut">
              <a:rPr lang="en-GB" smtClean="0"/>
              <a:t>01/09/2022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83DD-D899-4F3E-A587-51AE5B90FC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446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9BEC-84C1-471C-9D12-3528A904DE61}" type="datetimeFigureOut">
              <a:rPr lang="en-GB" smtClean="0"/>
              <a:t>01/09/2022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83DD-D899-4F3E-A587-51AE5B90FC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432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9BEC-84C1-471C-9D12-3528A904DE61}" type="datetimeFigureOut">
              <a:rPr lang="en-GB" smtClean="0"/>
              <a:t>01/09/2022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83DD-D899-4F3E-A587-51AE5B90FC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3436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9BEC-84C1-471C-9D12-3528A904DE61}" type="datetimeFigureOut">
              <a:rPr lang="en-GB" smtClean="0"/>
              <a:t>01/09/2022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83DD-D899-4F3E-A587-51AE5B90FC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7878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9BEC-84C1-471C-9D12-3528A904DE61}" type="datetimeFigureOut">
              <a:rPr lang="en-GB" smtClean="0"/>
              <a:t>01/09/2022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83DD-D899-4F3E-A587-51AE5B90FC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982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9BEC-84C1-471C-9D12-3528A904DE61}" type="datetimeFigureOut">
              <a:rPr lang="en-GB" smtClean="0"/>
              <a:t>01/09/2022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83DD-D899-4F3E-A587-51AE5B90FC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1664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9BEC-84C1-471C-9D12-3528A904DE61}" type="datetimeFigureOut">
              <a:rPr lang="en-GB" smtClean="0"/>
              <a:t>01/09/2022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83DD-D899-4F3E-A587-51AE5B90FC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1818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9BEC-84C1-471C-9D12-3528A904DE61}" type="datetimeFigureOut">
              <a:rPr lang="en-GB" smtClean="0"/>
              <a:t>01/09/2022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83DD-D899-4F3E-A587-51AE5B90FC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7264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9BEC-84C1-471C-9D12-3528A904DE61}" type="datetimeFigureOut">
              <a:rPr lang="en-GB" smtClean="0"/>
              <a:t>01/09/2022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83DD-D899-4F3E-A587-51AE5B90FC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5952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E9BEC-84C1-471C-9D12-3528A904DE61}" type="datetimeFigureOut">
              <a:rPr lang="en-GB" smtClean="0"/>
              <a:t>01/09/2022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C83DD-D899-4F3E-A587-51AE5B90FC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9613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Monash 2022.2 Q24 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Ambulance Ramping </a:t>
            </a:r>
            <a:endParaRPr lang="en-GB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2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68"/>
    </mc:Choice>
    <mc:Fallback>
      <p:transition spd="slow" advTm="19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Read ACEM guidelines/protocols and understand their definitions </a:t>
            </a:r>
            <a:r>
              <a:rPr lang="en-GB" dirty="0" smtClean="0"/>
              <a:t>of key terms </a:t>
            </a:r>
          </a:p>
          <a:p>
            <a:r>
              <a:rPr lang="en-US" dirty="0" smtClean="0"/>
              <a:t>Answer the question being asked, not what you think should be asked </a:t>
            </a:r>
          </a:p>
          <a:p>
            <a:r>
              <a:rPr lang="en-US" dirty="0" smtClean="0"/>
              <a:t>Overlapping answers will not be given separate marks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224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652"/>
    </mc:Choice>
    <mc:Fallback>
      <p:transition spd="slow" advTm="45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Question </a:t>
            </a:r>
          </a:p>
          <a:p>
            <a:pPr marL="0" indent="0">
              <a:buNone/>
            </a:pPr>
            <a:r>
              <a:rPr lang="en-GB" dirty="0" smtClean="0"/>
              <a:t>Due </a:t>
            </a:r>
            <a:r>
              <a:rPr lang="en-GB" dirty="0"/>
              <a:t>to recent media attention, you have been asked to audit ambulance ramping in your emergency department and its impact. </a:t>
            </a:r>
            <a:endParaRPr lang="en-GB" dirty="0" smtClean="0"/>
          </a:p>
          <a:p>
            <a:pPr marL="0" indent="0">
              <a:buNone/>
            </a:pPr>
            <a:r>
              <a:rPr lang="en-US" dirty="0"/>
              <a:t>https://acem.org.au/getmedia/9e6c3e78-8cbc-473c-83df-474f6c1eecde/Statement_on_Ambulance_Ramping 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02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21"/>
    </mc:Choice>
    <mc:Fallback>
      <p:transition spd="slow" advTm="18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Pass Rate 20% Pass mark 7/12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465255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570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47"/>
    </mc:Choice>
    <mc:Fallback>
      <p:transition spd="slow" advTm="25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305800" cy="762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Complete the table regarding </a:t>
            </a:r>
            <a:r>
              <a:rPr lang="en-US" sz="3600" u="sng" dirty="0" smtClean="0"/>
              <a:t>ACEM</a:t>
            </a:r>
            <a:r>
              <a:rPr lang="en-US" sz="3600" dirty="0" smtClean="0"/>
              <a:t> definitions for: </a:t>
            </a:r>
            <a:br>
              <a:rPr lang="en-US" sz="3600" dirty="0" smtClean="0"/>
            </a:b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305800" cy="4906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1. </a:t>
            </a:r>
            <a:r>
              <a:rPr lang="en-US" sz="2400" b="1" dirty="0" smtClean="0"/>
              <a:t>Ambulance Ramping</a:t>
            </a:r>
            <a:r>
              <a:rPr lang="en-US" sz="2400" dirty="0" smtClean="0"/>
              <a:t>: </a:t>
            </a:r>
            <a:r>
              <a:rPr lang="en-GB" sz="2400" dirty="0"/>
              <a:t>unable to </a:t>
            </a:r>
            <a:r>
              <a:rPr lang="en-GB" sz="2400" dirty="0">
                <a:solidFill>
                  <a:srgbClr val="00B050"/>
                </a:solidFill>
              </a:rPr>
              <a:t>complete transfer of  clinical care</a:t>
            </a:r>
            <a:r>
              <a:rPr lang="en-GB" sz="2400" dirty="0"/>
              <a:t> of their patient to the hospital ED within an </a:t>
            </a:r>
            <a:r>
              <a:rPr lang="en-GB" sz="2400" dirty="0">
                <a:solidFill>
                  <a:srgbClr val="00B050"/>
                </a:solidFill>
              </a:rPr>
              <a:t>appropriate </a:t>
            </a:r>
            <a:r>
              <a:rPr lang="en-GB" sz="2400" dirty="0" smtClean="0">
                <a:solidFill>
                  <a:srgbClr val="00B050"/>
                </a:solidFill>
              </a:rPr>
              <a:t>timeframe</a:t>
            </a:r>
            <a:endParaRPr lang="en-US" sz="2400" dirty="0" smtClean="0">
              <a:solidFill>
                <a:srgbClr val="00B050"/>
              </a:solidFill>
            </a:endParaRPr>
          </a:p>
          <a:p>
            <a:pPr marL="0" indent="0" fontAlgn="base">
              <a:buNone/>
            </a:pPr>
            <a:r>
              <a:rPr lang="en-US" sz="2400" dirty="0" smtClean="0"/>
              <a:t>2. </a:t>
            </a:r>
            <a:r>
              <a:rPr lang="en-US" sz="2400" b="1" dirty="0" smtClean="0"/>
              <a:t>Emergency department overcrowding </a:t>
            </a:r>
            <a:r>
              <a:rPr lang="en-GB" sz="2400" dirty="0">
                <a:solidFill>
                  <a:srgbClr val="00B050"/>
                </a:solidFill>
              </a:rPr>
              <a:t>ED function is impeded </a:t>
            </a:r>
            <a:r>
              <a:rPr lang="en-GB" sz="2400" dirty="0"/>
              <a:t>because the </a:t>
            </a:r>
            <a:r>
              <a:rPr lang="en-GB" sz="2400" dirty="0" smtClean="0"/>
              <a:t>number </a:t>
            </a:r>
            <a:r>
              <a:rPr lang="en-GB" sz="2400" dirty="0"/>
              <a:t>of patients exceeds either the physical or staffing capacity of the ED, whether patients are waiting to be seen, undergoing assessment and treatment, or waiting for departure</a:t>
            </a:r>
          </a:p>
          <a:p>
            <a:pPr marL="0" indent="0">
              <a:buNone/>
            </a:pPr>
            <a:r>
              <a:rPr lang="en-US" sz="2400" dirty="0" smtClean="0"/>
              <a:t>3. </a:t>
            </a:r>
            <a:r>
              <a:rPr lang="en-US" sz="2400" b="1" dirty="0" smtClean="0"/>
              <a:t>Access block</a:t>
            </a:r>
            <a:r>
              <a:rPr lang="en-US" sz="2400" dirty="0" smtClean="0"/>
              <a:t>:</a:t>
            </a:r>
            <a:r>
              <a:rPr lang="en-GB" sz="2400" dirty="0" smtClean="0"/>
              <a:t> </a:t>
            </a:r>
            <a:r>
              <a:rPr lang="en-GB" sz="2400" dirty="0"/>
              <a:t>the </a:t>
            </a:r>
            <a:r>
              <a:rPr lang="en-GB" sz="2400" dirty="0">
                <a:solidFill>
                  <a:srgbClr val="00B050"/>
                </a:solidFill>
              </a:rPr>
              <a:t>percentage</a:t>
            </a:r>
            <a:r>
              <a:rPr lang="en-GB" sz="2400" dirty="0"/>
              <a:t> of patients who were </a:t>
            </a:r>
            <a:r>
              <a:rPr lang="en-GB" sz="2400" dirty="0">
                <a:solidFill>
                  <a:srgbClr val="00B050"/>
                </a:solidFill>
              </a:rPr>
              <a:t>admitted</a:t>
            </a:r>
            <a:r>
              <a:rPr lang="en-GB" sz="2400" dirty="0"/>
              <a:t> or planned for admission but discharged from the emergency department (ED) without reaching an inpatient bed, </a:t>
            </a:r>
            <a:r>
              <a:rPr lang="en-GB" sz="2400" dirty="0">
                <a:solidFill>
                  <a:srgbClr val="00B050"/>
                </a:solidFill>
              </a:rPr>
              <a:t>transferred</a:t>
            </a:r>
            <a:r>
              <a:rPr lang="en-GB" sz="2400" dirty="0"/>
              <a:t> to another hospital for admission, or </a:t>
            </a:r>
            <a:r>
              <a:rPr lang="en-GB" sz="2400" dirty="0">
                <a:solidFill>
                  <a:srgbClr val="00B050"/>
                </a:solidFill>
              </a:rPr>
              <a:t>died</a:t>
            </a:r>
            <a:r>
              <a:rPr lang="en-GB" sz="2400" dirty="0"/>
              <a:t> in the ED whose total ED time </a:t>
            </a:r>
            <a:r>
              <a:rPr lang="en-GB" sz="2400" dirty="0">
                <a:solidFill>
                  <a:srgbClr val="00B050"/>
                </a:solidFill>
              </a:rPr>
              <a:t>exceeded 8 </a:t>
            </a:r>
            <a:r>
              <a:rPr lang="en-GB" sz="2400" dirty="0" smtClean="0">
                <a:solidFill>
                  <a:srgbClr val="00B050"/>
                </a:solidFill>
              </a:rPr>
              <a:t>hours</a:t>
            </a:r>
            <a:endParaRPr lang="en-US" sz="2400" dirty="0">
              <a:solidFill>
                <a:srgbClr val="00B05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875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782"/>
    </mc:Choice>
    <mc:Fallback>
      <p:transition spd="slow" advTm="92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ACEM definitions are fair game for the exam. </a:t>
            </a:r>
          </a:p>
          <a:p>
            <a:r>
              <a:rPr lang="en-US" dirty="0" smtClean="0"/>
              <a:t>Most people understand the concepts of these terms but not the definition </a:t>
            </a:r>
            <a:endParaRPr lang="en-US" dirty="0"/>
          </a:p>
          <a:p>
            <a:r>
              <a:rPr lang="en-US" dirty="0" err="1" smtClean="0"/>
              <a:t>Eg</a:t>
            </a:r>
            <a:r>
              <a:rPr lang="en-US" dirty="0" smtClean="0"/>
              <a:t> ramping perceived as a whole queue of ambulances but actually relates to ambulance being able to handover and transfer care </a:t>
            </a:r>
          </a:p>
          <a:p>
            <a:r>
              <a:rPr lang="en-US" dirty="0" smtClean="0"/>
              <a:t>Access block relates to more than just inpatient bed availability 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820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54"/>
    </mc:Choice>
    <mc:Fallback>
      <p:transition spd="slow" advTm="29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en-GB" sz="2700" dirty="0"/>
              <a:t>As per the current ACEM guideline</a:t>
            </a:r>
            <a:r>
              <a:rPr lang="en-GB" sz="2700" dirty="0" smtClean="0"/>
              <a:t>, outline </a:t>
            </a:r>
            <a:r>
              <a:rPr lang="en-GB" sz="2700" dirty="0"/>
              <a:t>4 adverse effects associated with ambulance ramping </a:t>
            </a:r>
            <a:r>
              <a:rPr lang="en-GB" dirty="0"/>
              <a:t> 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Autofit/>
          </a:bodyPr>
          <a:lstStyle/>
          <a:p>
            <a:r>
              <a:rPr lang="en-GB" sz="2800" dirty="0"/>
              <a:t>Delayed access to definitive assessment and </a:t>
            </a:r>
            <a:r>
              <a:rPr lang="en-GB" sz="2800" dirty="0" smtClean="0"/>
              <a:t>care</a:t>
            </a:r>
          </a:p>
          <a:p>
            <a:r>
              <a:rPr lang="en-GB" sz="2800" dirty="0"/>
              <a:t>Delays in the timeliness of ambulance </a:t>
            </a:r>
            <a:r>
              <a:rPr lang="en-GB" sz="2800" dirty="0" smtClean="0"/>
              <a:t>responses</a:t>
            </a:r>
          </a:p>
          <a:p>
            <a:r>
              <a:rPr lang="en-GB" sz="2800" dirty="0"/>
              <a:t>Ambulance workforce </a:t>
            </a:r>
            <a:r>
              <a:rPr lang="en-GB" sz="2800" dirty="0" smtClean="0"/>
              <a:t>undersupply</a:t>
            </a:r>
          </a:p>
          <a:p>
            <a:r>
              <a:rPr lang="en-GB" sz="2800" dirty="0"/>
              <a:t>Financial penalties on ambulance services and hospitals </a:t>
            </a:r>
            <a:endParaRPr lang="en-GB" sz="2800" dirty="0" smtClean="0"/>
          </a:p>
          <a:p>
            <a:r>
              <a:rPr lang="en-GB" sz="2800" dirty="0"/>
              <a:t>Adverse publicity leading to poor staff morale and negative public perceptions of the health system </a:t>
            </a:r>
            <a:endParaRPr lang="en-GB" sz="2800" dirty="0" smtClean="0"/>
          </a:p>
          <a:p>
            <a:r>
              <a:rPr lang="en-GB" sz="2800" dirty="0"/>
              <a:t>Increased stress and interpersonal </a:t>
            </a:r>
            <a:r>
              <a:rPr lang="en-GB" sz="2800" dirty="0" smtClean="0"/>
              <a:t>conflict</a:t>
            </a:r>
          </a:p>
          <a:p>
            <a:r>
              <a:rPr lang="en-GB" sz="2800" dirty="0"/>
              <a:t>Increased patient morbidity and mortality </a:t>
            </a:r>
            <a:endParaRPr lang="en-GB" sz="2800" dirty="0" smtClean="0"/>
          </a:p>
          <a:p>
            <a:r>
              <a:rPr lang="en-GB" sz="2800" dirty="0"/>
              <a:t>Poor patient experience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09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41"/>
    </mc:Choice>
    <mc:Fallback>
      <p:transition spd="slow" advTm="23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Lost points for overlapping answers </a:t>
            </a:r>
            <a:r>
              <a:rPr lang="en-US" dirty="0" err="1" smtClean="0"/>
              <a:t>eg</a:t>
            </a:r>
            <a:r>
              <a:rPr lang="en-US" dirty="0" smtClean="0"/>
              <a:t> increased mortality, increased morbidity </a:t>
            </a:r>
          </a:p>
          <a:p>
            <a:r>
              <a:rPr lang="en-US" dirty="0" smtClean="0"/>
              <a:t>Points not given for things like not meeting NEAT targets </a:t>
            </a:r>
          </a:p>
          <a:p>
            <a:r>
              <a:rPr lang="en-US" dirty="0" smtClean="0"/>
              <a:t>Would give points if included that not meeting targets = financial penalties  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706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974"/>
    </mc:Choice>
    <mc:Fallback>
      <p:transition spd="slow" advTm="33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400" dirty="0"/>
              <a:t>In order to measure the prevalence and impact of ambulance ramping, list 5 key TIME BASED components for data collection as part of your audit.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GB" dirty="0"/>
              <a:t>Ambulance arrival time at the ED  </a:t>
            </a:r>
          </a:p>
          <a:p>
            <a:pPr fontAlgn="base"/>
            <a:r>
              <a:rPr lang="en-GB" dirty="0"/>
              <a:t>ED notification time  </a:t>
            </a:r>
          </a:p>
          <a:p>
            <a:pPr fontAlgn="base"/>
            <a:r>
              <a:rPr lang="en-GB" dirty="0"/>
              <a:t>Patient triage time </a:t>
            </a:r>
          </a:p>
          <a:p>
            <a:pPr fontAlgn="base"/>
            <a:r>
              <a:rPr lang="en-GB" dirty="0"/>
              <a:t>Patient entry to ED  </a:t>
            </a:r>
          </a:p>
          <a:p>
            <a:pPr fontAlgn="base"/>
            <a:r>
              <a:rPr lang="en-GB" dirty="0"/>
              <a:t>Transfer of care/clinical handover  </a:t>
            </a:r>
          </a:p>
          <a:p>
            <a:pPr fontAlgn="base"/>
            <a:r>
              <a:rPr lang="en-GB" dirty="0"/>
              <a:t>Ambulance crew preparation time  </a:t>
            </a:r>
          </a:p>
          <a:p>
            <a:pPr fontAlgn="base"/>
            <a:r>
              <a:rPr lang="en-GB" dirty="0"/>
              <a:t>Ambulance egress time out of ED  </a:t>
            </a:r>
          </a:p>
          <a:p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252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61"/>
    </mc:Choice>
    <mc:Fallback>
      <p:transition spd="slow" advTm="24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Lost points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Stating general ED KPIs </a:t>
            </a:r>
            <a:r>
              <a:rPr lang="en-US" dirty="0" err="1" smtClean="0"/>
              <a:t>eg</a:t>
            </a:r>
            <a:r>
              <a:rPr lang="en-US" dirty="0" smtClean="0"/>
              <a:t>: door to balloon time, time to analgesia </a:t>
            </a:r>
          </a:p>
          <a:p>
            <a:r>
              <a:rPr lang="en-US" dirty="0" smtClean="0"/>
              <a:t>Not giving time based components </a:t>
            </a:r>
            <a:r>
              <a:rPr lang="en-US" dirty="0" err="1" smtClean="0"/>
              <a:t>eg</a:t>
            </a:r>
            <a:r>
              <a:rPr lang="en-US" dirty="0" smtClean="0"/>
              <a:t> number of ambulances </a:t>
            </a:r>
          </a:p>
          <a:p>
            <a:r>
              <a:rPr lang="en-US" dirty="0" smtClean="0"/>
              <a:t>Time to doctor seen is not specific to ambulance, not an ambulance KPI </a:t>
            </a:r>
          </a:p>
          <a:p>
            <a:r>
              <a:rPr lang="en-US" dirty="0" smtClean="0"/>
              <a:t>The whole idea is to get ambulances back onto the road – what are the steps involved to achieve this? 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94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53"/>
    </mc:Choice>
    <mc:Fallback>
      <p:transition spd="slow" advTm="37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330</Words>
  <Application>Microsoft Office PowerPoint</Application>
  <PresentationFormat>On-screen Show (4:3)</PresentationFormat>
  <Paragraphs>47</Paragraphs>
  <Slides>10</Slides>
  <Notes>1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Monash 2022.2 Q24 </vt:lpstr>
      <vt:lpstr>PowerPoint Presentation</vt:lpstr>
      <vt:lpstr>Pass Rate 20% Pass mark 7/12</vt:lpstr>
      <vt:lpstr>Complete the table regarding ACEM definitions for:  </vt:lpstr>
      <vt:lpstr>PowerPoint Presentation</vt:lpstr>
      <vt:lpstr>As per the current ACEM guideline, outline 4 adverse effects associated with ambulance ramping   </vt:lpstr>
      <vt:lpstr>PowerPoint Presentation</vt:lpstr>
      <vt:lpstr>In order to measure the prevalence and impact of ambulance ramping, list 5 key TIME BASED components for data collection as part of your audit.</vt:lpstr>
      <vt:lpstr>Lost points </vt:lpstr>
      <vt:lpstr>Summary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Monash 2022.2 Q24</dc:title>
  <dc:creator>Mantou</dc:creator>
  <cp:lastModifiedBy>Mantou</cp:lastModifiedBy>
  <cp:revision>8</cp:revision>
  <dcterms:created xsi:type="dcterms:W3CDTF">2022-08-27T10:15:55Z</dcterms:created>
  <dcterms:modified xsi:type="dcterms:W3CDTF">2022-09-01T03:09:55Z</dcterms:modified>
</cp:coreProperties>
</file>