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85"/>
  </p:normalViewPr>
  <p:slideViewPr>
    <p:cSldViewPr snapToGrid="0" snapToObjects="1">
      <p:cViewPr varScale="1">
        <p:scale>
          <a:sx n="63" d="100"/>
          <a:sy n="63" d="100"/>
        </p:scale>
        <p:origin x="1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e Bloggs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–Joe Bloggs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r>
              <a:t>“Type a quote here.”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812800" y="0"/>
            <a:ext cx="14630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0200" y="330200"/>
            <a:ext cx="9779001" cy="65193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642100" y="762000"/>
            <a:ext cx="5494867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1054100"/>
            <a:ext cx="5334000" cy="800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464300" y="5067300"/>
            <a:ext cx="5943600" cy="3962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464300" y="762000"/>
            <a:ext cx="584835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723900" y="723900"/>
            <a:ext cx="5638801" cy="845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599"/>
            <a:ext cx="368504" cy="381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QUESTION 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QUESTION </a:t>
            </a:r>
            <a:r>
              <a:rPr lang="en-AU" dirty="0"/>
              <a:t>21</a:t>
            </a:r>
            <a:endParaRPr dirty="0"/>
          </a:p>
        </p:txBody>
      </p:sp>
      <p:sp>
        <p:nvSpPr>
          <p:cNvPr id="120" name="Dr Sarah Mikhail MBBS FACEM DEMT - Casey Hospital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Dr Sarah Mikhail MBBS FACEM</a:t>
            </a:r>
            <a:br/>
            <a:r>
              <a:t>DEMT - Casey Hospital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HE QUESTION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QUESTION:</a:t>
            </a:r>
          </a:p>
        </p:txBody>
      </p:sp>
      <p:sp>
        <p:nvSpPr>
          <p:cNvPr id="123" name="You have been asked to retrieve a 20 year old male, who was in a high speed MVA from a small peripheral hospital 100km away, by helicopter. His communicated injuries include rib fractures, fractured right femur and a traumatic subarachnoid haemorrhage. His Vital signs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AU" dirty="0"/>
              <a:t>It is Saturday 1800 and you are the consultant in charge of a tertiary hospital ED. You have been notifies of a collision between two trains. There are a number of causalities and potentially a chemical spill.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MARKS"/>
          <p:cNvSpPr txBox="1">
            <a:spLocks noGrp="1"/>
          </p:cNvSpPr>
          <p:nvPr>
            <p:ph type="title"/>
          </p:nvPr>
        </p:nvSpPr>
        <p:spPr>
          <a:xfrm>
            <a:off x="952500" y="406400"/>
            <a:ext cx="11099800" cy="1492870"/>
          </a:xfrm>
          <a:prstGeom prst="rect">
            <a:avLst/>
          </a:prstGeom>
        </p:spPr>
        <p:txBody>
          <a:bodyPr/>
          <a:lstStyle/>
          <a:p>
            <a:r>
              <a:rPr dirty="0"/>
              <a:t>MARKS</a:t>
            </a:r>
          </a:p>
        </p:txBody>
      </p:sp>
      <p:sp>
        <p:nvSpPr>
          <p:cNvPr id="126" name="PASS 65%"/>
          <p:cNvSpPr txBox="1">
            <a:spLocks noGrp="1"/>
          </p:cNvSpPr>
          <p:nvPr>
            <p:ph type="body" idx="1"/>
          </p:nvPr>
        </p:nvSpPr>
        <p:spPr>
          <a:xfrm>
            <a:off x="952500" y="1284885"/>
            <a:ext cx="11099800" cy="150303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AU" dirty="0">
                <a:solidFill>
                  <a:schemeClr val="tx1"/>
                </a:solidFill>
              </a:rPr>
              <a:t>PASS MARK: 9			PASS RATE: 42%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B43B8B-6D03-6E47-80E8-9857DEC1E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2275840"/>
            <a:ext cx="11099800" cy="725802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AIRWAY"/>
          <p:cNvSpPr txBox="1">
            <a:spLocks noGrp="1"/>
          </p:cNvSpPr>
          <p:nvPr>
            <p:ph type="title"/>
          </p:nvPr>
        </p:nvSpPr>
        <p:spPr>
          <a:xfrm>
            <a:off x="952500" y="0"/>
            <a:ext cx="11099800" cy="1584960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PART A</a:t>
            </a:r>
            <a:endParaRPr dirty="0"/>
          </a:p>
        </p:txBody>
      </p:sp>
      <p:sp>
        <p:nvSpPr>
          <p:cNvPr id="130" name="Intubate!! (not just if GCS deteriorates)…"/>
          <p:cNvSpPr txBox="1">
            <a:spLocks noGrp="1"/>
          </p:cNvSpPr>
          <p:nvPr>
            <p:ph type="body" idx="1"/>
          </p:nvPr>
        </p:nvSpPr>
        <p:spPr>
          <a:xfrm>
            <a:off x="0" y="1442720"/>
            <a:ext cx="12821920" cy="80670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39700" indent="0" algn="just" defTabSz="457200">
              <a:spcBef>
                <a:spcPts val="0"/>
              </a:spcBef>
              <a:buClr>
                <a:srgbClr val="FB0007"/>
              </a:buClr>
              <a:buNone/>
              <a:defRPr sz="4400">
                <a:solidFill>
                  <a:srgbClr val="FB000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AU" sz="4400" dirty="0">
                <a:solidFill>
                  <a:schemeClr val="tx1"/>
                </a:solidFill>
                <a:sym typeface="Trebuchet MS"/>
              </a:rPr>
              <a:t>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F54E6E-00A0-AA4E-B0DA-97CB1BDA8F3F}"/>
              </a:ext>
            </a:extLst>
          </p:cNvPr>
          <p:cNvSpPr/>
          <p:nvPr/>
        </p:nvSpPr>
        <p:spPr>
          <a:xfrm>
            <a:off x="91440" y="1786017"/>
            <a:ext cx="1282192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tx1"/>
                </a:solidFill>
                <a:latin typeface="Open Sans"/>
              </a:rPr>
              <a:t>List the Seven (7) important initial information do you need from the scene?</a:t>
            </a:r>
          </a:p>
          <a:p>
            <a:endParaRPr lang="en-AU" dirty="0">
              <a:solidFill>
                <a:schemeClr val="tx1"/>
              </a:solidFill>
              <a:latin typeface="Open Sans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  <a:latin typeface="Open Sans"/>
              </a:rPr>
              <a:t>M</a:t>
            </a:r>
            <a:r>
              <a:rPr lang="en-AU" dirty="0"/>
              <a:t> - 	Major incident declared, activate plan</a:t>
            </a:r>
            <a:endParaRPr lang="en-AU" dirty="0">
              <a:solidFill>
                <a:schemeClr val="tx1"/>
              </a:solidFill>
              <a:latin typeface="Open Sans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  <a:latin typeface="Open Sans"/>
              </a:rPr>
              <a:t>E - 	</a:t>
            </a:r>
            <a:r>
              <a:rPr lang="en-AU" dirty="0"/>
              <a:t>Exact location</a:t>
            </a:r>
            <a:endParaRPr lang="en-AU" dirty="0">
              <a:solidFill>
                <a:schemeClr val="tx1"/>
              </a:solidFill>
              <a:latin typeface="Open Sans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  <a:latin typeface="Open Sans"/>
              </a:rPr>
              <a:t>T -		</a:t>
            </a:r>
            <a:r>
              <a:rPr lang="en-AU" dirty="0"/>
              <a:t>Type of incident</a:t>
            </a:r>
            <a:endParaRPr lang="en-AU" dirty="0">
              <a:solidFill>
                <a:schemeClr val="tx1"/>
              </a:solidFill>
              <a:latin typeface="Open Sans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  <a:latin typeface="Open Sans"/>
              </a:rPr>
              <a:t>H- 		</a:t>
            </a:r>
            <a:r>
              <a:rPr lang="en-AU" dirty="0"/>
              <a:t>Hazards</a:t>
            </a:r>
            <a:endParaRPr lang="en-AU" dirty="0">
              <a:solidFill>
                <a:schemeClr val="tx1"/>
              </a:solidFill>
              <a:latin typeface="Open Sans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  <a:latin typeface="Open Sans"/>
              </a:rPr>
              <a:t>A -		</a:t>
            </a:r>
            <a:r>
              <a:rPr lang="en-AU" dirty="0"/>
              <a:t>Access</a:t>
            </a:r>
            <a:endParaRPr lang="en-AU" dirty="0">
              <a:solidFill>
                <a:schemeClr val="tx1"/>
              </a:solidFill>
              <a:latin typeface="Open Sans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  <a:latin typeface="Open Sans"/>
              </a:rPr>
              <a:t>N -		</a:t>
            </a:r>
            <a:r>
              <a:rPr lang="en-AU" b="1" u="sng" dirty="0"/>
              <a:t>NUMBER</a:t>
            </a:r>
            <a:r>
              <a:rPr lang="en-AU" sz="4000" dirty="0"/>
              <a:t> </a:t>
            </a:r>
            <a:r>
              <a:rPr lang="en-AU" dirty="0"/>
              <a:t>and </a:t>
            </a:r>
            <a:r>
              <a:rPr lang="en-AU" b="1" u="sng" dirty="0"/>
              <a:t>TYPE</a:t>
            </a:r>
            <a:r>
              <a:rPr lang="en-AU" dirty="0"/>
              <a:t> of casualties</a:t>
            </a:r>
            <a:endParaRPr lang="en-AU" dirty="0">
              <a:solidFill>
                <a:schemeClr val="tx1"/>
              </a:solidFill>
              <a:latin typeface="Open Sans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  <a:latin typeface="Open Sans"/>
              </a:rPr>
              <a:t>E - 	</a:t>
            </a:r>
            <a:r>
              <a:rPr lang="en-AU" dirty="0"/>
              <a:t>Emergency services </a:t>
            </a:r>
            <a:r>
              <a:rPr lang="en-AU" b="1" u="sng" dirty="0"/>
              <a:t>PRESENT</a:t>
            </a:r>
            <a:r>
              <a:rPr lang="en-AU" dirty="0"/>
              <a:t> and </a:t>
            </a:r>
            <a:r>
              <a:rPr lang="en-AU" b="1" u="sng" dirty="0"/>
              <a:t>REQUIRED</a:t>
            </a:r>
            <a:br>
              <a:rPr lang="en-AU" dirty="0">
                <a:solidFill>
                  <a:schemeClr val="tx1"/>
                </a:solidFill>
                <a:latin typeface="Open Sans"/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BREATHING"/>
          <p:cNvSpPr txBox="1">
            <a:spLocks noGrp="1"/>
          </p:cNvSpPr>
          <p:nvPr>
            <p:ph type="title"/>
          </p:nvPr>
        </p:nvSpPr>
        <p:spPr>
          <a:xfrm>
            <a:off x="952500" y="1"/>
            <a:ext cx="11099800" cy="1498060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PART B</a:t>
            </a:r>
            <a:endParaRPr dirty="0"/>
          </a:p>
        </p:txBody>
      </p:sp>
      <p:sp>
        <p:nvSpPr>
          <p:cNvPr id="133" name="Chest drains (preferably bilateral - but accepted just on side of rib #)…"/>
          <p:cNvSpPr txBox="1">
            <a:spLocks noGrp="1"/>
          </p:cNvSpPr>
          <p:nvPr>
            <p:ph type="body" idx="1"/>
          </p:nvPr>
        </p:nvSpPr>
        <p:spPr>
          <a:xfrm>
            <a:off x="252919" y="1498061"/>
            <a:ext cx="12470860" cy="78491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State the two (2) types of on-scene triage that occur and what is each used to determine.</a:t>
            </a:r>
          </a:p>
          <a:p>
            <a:pPr marL="0" indent="0">
              <a:buNone/>
            </a:pPr>
            <a:r>
              <a:rPr lang="en-AU" b="1" dirty="0"/>
              <a:t>Triage sieve:</a:t>
            </a:r>
          </a:p>
          <a:p>
            <a:pPr marL="0" indent="0">
              <a:buNone/>
            </a:pPr>
            <a:r>
              <a:rPr lang="en-AU" dirty="0"/>
              <a:t>Designed to determine who should be taken to which patient treatment zone and in what order</a:t>
            </a:r>
          </a:p>
          <a:p>
            <a:pPr marL="0" indent="0">
              <a:buNone/>
            </a:pPr>
            <a:r>
              <a:rPr lang="en-AU" b="1" dirty="0"/>
              <a:t>Triage sort:</a:t>
            </a:r>
          </a:p>
          <a:p>
            <a:pPr marL="0" indent="0">
              <a:buNone/>
            </a:pPr>
            <a:r>
              <a:rPr lang="en-AU" dirty="0"/>
              <a:t>Designed to determine the order of transportation from the patient treatment post to hospital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BREATHING"/>
          <p:cNvSpPr txBox="1">
            <a:spLocks noGrp="1"/>
          </p:cNvSpPr>
          <p:nvPr>
            <p:ph type="title"/>
          </p:nvPr>
        </p:nvSpPr>
        <p:spPr>
          <a:xfrm>
            <a:off x="952500" y="1"/>
            <a:ext cx="11099800" cy="1498060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PART C</a:t>
            </a:r>
            <a:endParaRPr dirty="0"/>
          </a:p>
        </p:txBody>
      </p:sp>
      <p:sp>
        <p:nvSpPr>
          <p:cNvPr id="133" name="Chest drains (preferably bilateral - but accepted just on side of rib #)…"/>
          <p:cNvSpPr txBox="1">
            <a:spLocks noGrp="1"/>
          </p:cNvSpPr>
          <p:nvPr>
            <p:ph type="body" idx="1"/>
          </p:nvPr>
        </p:nvSpPr>
        <p:spPr>
          <a:xfrm>
            <a:off x="252919" y="1498061"/>
            <a:ext cx="12470860" cy="784914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AU" dirty="0"/>
              <a:t>Send (for help) –ACTIVATE DISASTER CODE/PLAN, inform anyone that this code doesn't activate</a:t>
            </a:r>
          </a:p>
          <a:p>
            <a:r>
              <a:rPr lang="en-AU" dirty="0"/>
              <a:t>Staff - call in extra, ask to stay back, allocate roles, brief them,</a:t>
            </a:r>
          </a:p>
          <a:p>
            <a:r>
              <a:rPr lang="en-AU" dirty="0"/>
              <a:t>Space - Decanting patients, establishing your areas for triage and ambulatory care, morgue, communications and in this case DECONTAMINATION</a:t>
            </a:r>
          </a:p>
          <a:p>
            <a:r>
              <a:rPr lang="en-AU" dirty="0"/>
              <a:t>Stuff - you will likely need more everything, more monitors, lines, radiology, ventilators, ultrasounds, plasters and wound care stuff, PPE, disaster packs </a:t>
            </a:r>
            <a:r>
              <a:rPr lang="en-AU" dirty="0" err="1"/>
              <a:t>esp</a:t>
            </a:r>
            <a:r>
              <a:rPr lang="en-AU" dirty="0"/>
              <a:t> triage packs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34710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AC5572-0009-834B-9A4C-4C020BD54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920" y="40078"/>
            <a:ext cx="8981476" cy="971352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286</Words>
  <Application>Microsoft Macintosh PowerPoint</Application>
  <PresentationFormat>Custom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Helvetica</vt:lpstr>
      <vt:lpstr>Helvetica Light</vt:lpstr>
      <vt:lpstr>Helvetica Neue</vt:lpstr>
      <vt:lpstr>Open Sans</vt:lpstr>
      <vt:lpstr>Trebuchet MS</vt:lpstr>
      <vt:lpstr>Gradient</vt:lpstr>
      <vt:lpstr>QUESTION 21</vt:lpstr>
      <vt:lpstr>THE QUESTION:</vt:lpstr>
      <vt:lpstr>MARKS</vt:lpstr>
      <vt:lpstr>PART A</vt:lpstr>
      <vt:lpstr>PART B</vt:lpstr>
      <vt:lpstr>PART 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 8</dc:title>
  <cp:lastModifiedBy>Sarah Mikhail</cp:lastModifiedBy>
  <cp:revision>13</cp:revision>
  <dcterms:modified xsi:type="dcterms:W3CDTF">2020-09-16T02:05:42Z</dcterms:modified>
</cp:coreProperties>
</file>