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Q19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TAD</a:t>
            </a:r>
          </a:p>
          <a:p>
            <a:pPr/>
            <a:r>
              <a:t>Core clinical knowledge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Rx of TAD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Med vs Sx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Meds used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Reasons for non operative Rx</a:t>
            </a:r>
          </a:p>
          <a:p>
            <a:pPr/>
            <a:r>
              <a:t>Easy prop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Very poor description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iv         AV 3.5/ 5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List five (5) factors that may lead you to not choose this optimal definitive treatment.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Bad</a:t>
            </a:r>
          </a:p>
          <a:p>
            <a:pPr>
              <a:spcBef>
                <a:spcPts val="900"/>
              </a:spcBef>
              <a:defRPr sz="4000">
                <a:solidFill>
                  <a:srgbClr val="FF0000"/>
                </a:solidFill>
              </a:defRPr>
            </a:pPr>
            <a:r>
              <a:t>Spaces- Reasons to no choose Sx…..</a:t>
            </a:r>
          </a:p>
          <a:p>
            <a:pPr>
              <a:spcBef>
                <a:spcPts val="900"/>
              </a:spcBef>
              <a:defRPr sz="4000">
                <a:solidFill>
                  <a:srgbClr val="FF0000"/>
                </a:solidFill>
              </a:defRPr>
            </a:pPr>
            <a:r>
              <a:t>THINK</a:t>
            </a:r>
          </a:p>
          <a:p>
            <a:pPr>
              <a:spcBef>
                <a:spcPts val="900"/>
              </a:spcBef>
              <a:defRPr sz="4000">
                <a:solidFill>
                  <a:srgbClr val="FF0000"/>
                </a:solidFill>
              </a:defRPr>
            </a:pPr>
            <a:r>
              <a:t>TAKE TIME</a:t>
            </a:r>
          </a:p>
          <a:p>
            <a:pPr/>
            <a:r>
              <a:t>Omitted pt choice/ Medical POA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7" name="image4.jpg" descr="SBH-18316061612540.jpg"/>
          <p:cNvPicPr>
            <a:picLocks noChangeAspect="1"/>
          </p:cNvPicPr>
          <p:nvPr/>
        </p:nvPicPr>
        <p:blipFill>
          <a:blip r:embed="rId2">
            <a:extLst/>
          </a:blip>
          <a:srcRect l="0" t="48889" r="0" b="0"/>
          <a:stretch>
            <a:fillRect/>
          </a:stretch>
        </p:blipFill>
        <p:spPr>
          <a:xfrm>
            <a:off x="457200" y="85054"/>
            <a:ext cx="8356600" cy="60411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xfrm>
            <a:off x="457200" y="1600200"/>
            <a:ext cx="83820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defRPr sz="2200"/>
            </a:pPr>
            <a:r>
              <a:t>Advanced directives- not for Sx</a:t>
            </a:r>
            <a:endParaRPr sz="2900"/>
          </a:p>
          <a:p>
            <a:pPr>
              <a:lnSpc>
                <a:spcPct val="150000"/>
              </a:lnSpc>
              <a:spcBef>
                <a:spcPts val="500"/>
              </a:spcBef>
              <a:defRPr sz="2200"/>
            </a:pPr>
            <a:r>
              <a:t>Pt/ MPOA refusal</a:t>
            </a:r>
            <a:endParaRPr sz="2900"/>
          </a:p>
          <a:p>
            <a:pPr>
              <a:lnSpc>
                <a:spcPct val="150000"/>
              </a:lnSpc>
              <a:spcBef>
                <a:spcPts val="500"/>
              </a:spcBef>
              <a:defRPr sz="2200"/>
            </a:pPr>
            <a:r>
              <a:t>Significant comorbidities</a:t>
            </a:r>
            <a:endParaRPr sz="2900"/>
          </a:p>
          <a:p>
            <a:pPr>
              <a:lnSpc>
                <a:spcPct val="150000"/>
              </a:lnSpc>
              <a:spcBef>
                <a:spcPts val="500"/>
              </a:spcBef>
              <a:defRPr sz="2200"/>
            </a:pPr>
            <a:r>
              <a:t>Poor QOL</a:t>
            </a:r>
            <a:endParaRPr sz="2900"/>
          </a:p>
          <a:p>
            <a:pPr>
              <a:lnSpc>
                <a:spcPct val="150000"/>
              </a:lnSpc>
              <a:spcBef>
                <a:spcPts val="500"/>
              </a:spcBef>
              <a:defRPr sz="2200"/>
            </a:pPr>
            <a:r>
              <a:t>Significant complication already exists associated with end organ irreversible damage eg dissection down coronary a</a:t>
            </a:r>
            <a:endParaRPr sz="2900"/>
          </a:p>
          <a:p>
            <a:pPr>
              <a:lnSpc>
                <a:spcPct val="150000"/>
              </a:lnSpc>
              <a:spcBef>
                <a:spcPts val="500"/>
              </a:spcBef>
              <a:defRPr sz="2200"/>
            </a:pPr>
            <a:r>
              <a:t>Cardiac arrest</a:t>
            </a:r>
            <a:endParaRPr sz="2900"/>
          </a:p>
          <a:p>
            <a:pPr>
              <a:lnSpc>
                <a:spcPct val="150000"/>
              </a:lnSpc>
              <a:spcBef>
                <a:spcPts val="500"/>
              </a:spcBef>
              <a:defRPr sz="2200"/>
            </a:pPr>
            <a:r>
              <a:t>Surgical opinion / refusal to offer Rx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Q19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A </a:t>
            </a:r>
            <a:r>
              <a:rPr>
                <a:solidFill>
                  <a:srgbClr val="FF0000"/>
                </a:solidFill>
              </a:rPr>
              <a:t>71 </a:t>
            </a:r>
            <a:r>
              <a:t>year old </a:t>
            </a:r>
            <a:r>
              <a:rPr>
                <a:solidFill>
                  <a:srgbClr val="FF0000"/>
                </a:solidFill>
              </a:rPr>
              <a:t>man</a:t>
            </a:r>
            <a:r>
              <a:t> presents with a </a:t>
            </a:r>
            <a:r>
              <a:rPr>
                <a:solidFill>
                  <a:srgbClr val="FF0000"/>
                </a:solidFill>
              </a:rPr>
              <a:t>2 hour </a:t>
            </a:r>
            <a:r>
              <a:t>history of </a:t>
            </a:r>
            <a:r>
              <a:rPr>
                <a:solidFill>
                  <a:srgbClr val="FF0000"/>
                </a:solidFill>
              </a:rPr>
              <a:t>severe chest pain</a:t>
            </a:r>
            <a:r>
              <a:t> </a:t>
            </a:r>
            <a:r>
              <a:rPr>
                <a:solidFill>
                  <a:srgbClr val="FF0000"/>
                </a:solidFill>
              </a:rPr>
              <a:t>radiating through to his back</a:t>
            </a:r>
            <a:r>
              <a:t>. He has a past history of </a:t>
            </a:r>
            <a:r>
              <a:rPr>
                <a:solidFill>
                  <a:srgbClr val="FF0000"/>
                </a:solidFill>
              </a:rPr>
              <a:t>hypertension</a:t>
            </a:r>
            <a:r>
              <a:t>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 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His observations:	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			BP 		</a:t>
            </a:r>
            <a:r>
              <a:rPr>
                <a:solidFill>
                  <a:srgbClr val="FF0000"/>
                </a:solidFill>
              </a:rPr>
              <a:t>200/100	</a:t>
            </a:r>
            <a:r>
              <a:t>mmHg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			PR 		85		/min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			RR			16		/min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			Temp 	36.5		°C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			GCS		15	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Q19 i     Av 2.3 / 5  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71 man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2 hour</a:t>
            </a:r>
          </a:p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severe chest pain</a:t>
            </a:r>
          </a:p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radiating through to his back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PMHx hypertension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t> </a:t>
            </a:r>
          </a:p>
          <a:p>
            <a:pPr marL="0" indent="0">
              <a:lnSpc>
                <a:spcPct val="9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BP 200/100	mmHg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t>		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xfrm>
            <a:off x="457200" y="1600200"/>
            <a:ext cx="8229600" cy="5016500"/>
          </a:xfrm>
          <a:prstGeom prst="rect">
            <a:avLst/>
          </a:prstGeom>
        </p:spPr>
        <p:txBody>
          <a:bodyPr/>
          <a:lstStyle/>
          <a:p>
            <a:pPr marL="0" indent="0" defTabSz="443484">
              <a:lnSpc>
                <a:spcPct val="80000"/>
              </a:lnSpc>
              <a:spcBef>
                <a:spcPts val="600"/>
              </a:spcBef>
              <a:buSzTx/>
              <a:buNone/>
              <a:defRPr sz="2813"/>
            </a:pPr>
            <a:r>
              <a:t>Bad:</a:t>
            </a:r>
          </a:p>
          <a:p>
            <a:pPr marL="332613" indent="-332613" defTabSz="443484">
              <a:lnSpc>
                <a:spcPct val="80000"/>
              </a:lnSpc>
              <a:spcBef>
                <a:spcPts val="900"/>
              </a:spcBef>
              <a:defRPr sz="3880"/>
            </a:pPr>
            <a:r>
              <a:t>Lack of time/ care to look at image</a:t>
            </a:r>
            <a:endParaRPr sz="2813"/>
          </a:p>
          <a:p>
            <a:pPr marL="332613" indent="-332613" defTabSz="443484">
              <a:lnSpc>
                <a:spcPct val="80000"/>
              </a:lnSpc>
              <a:spcBef>
                <a:spcPts val="900"/>
              </a:spcBef>
              <a:buSzTx/>
              <a:buNone/>
              <a:defRPr b="1" sz="3880"/>
            </a:pPr>
            <a:r>
              <a:t>9 minute Q</a:t>
            </a:r>
            <a:endParaRPr sz="2813"/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/>
            </a:pPr>
            <a:r>
              <a:t>“Aortic dissection”</a:t>
            </a:r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/>
            </a:pPr>
            <a:r>
              <a:t>“Enlarged aorta”</a:t>
            </a:r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/>
            </a:pPr>
            <a:r>
              <a:t>Stanford type </a:t>
            </a:r>
            <a:r>
              <a:rPr b="1" u="sng"/>
              <a:t>II</a:t>
            </a:r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b="1" sz="2813" u="sng"/>
            </a:pPr>
            <a:r>
              <a:t>Likely</a:t>
            </a:r>
            <a:r>
              <a:rPr b="0" u="none"/>
              <a:t> widened mediastinum</a:t>
            </a:r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b="1" sz="2813" u="sng"/>
            </a:pPr>
            <a:r>
              <a:t>Possible</a:t>
            </a:r>
            <a:r>
              <a:rPr b="0" u="none"/>
              <a:t> dissection down coronary a</a:t>
            </a:r>
          </a:p>
          <a:p>
            <a:pPr marL="0" indent="0" defTabSz="443484">
              <a:lnSpc>
                <a:spcPct val="80000"/>
              </a:lnSpc>
              <a:spcBef>
                <a:spcPts val="600"/>
              </a:spcBef>
              <a:buSzTx/>
              <a:buNone/>
              <a:defRPr sz="2813"/>
            </a:pPr>
          </a:p>
          <a:p>
            <a:pPr marL="0" indent="0" defTabSz="443484">
              <a:lnSpc>
                <a:spcPct val="80000"/>
              </a:lnSpc>
              <a:spcBef>
                <a:spcPts val="600"/>
              </a:spcBef>
              <a:buSzTx/>
              <a:buNone/>
              <a:defRPr sz="2813"/>
            </a:pPr>
            <a:r>
              <a:t>What would you write in notes/ say on phone?????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ii  Av 3.5/ 6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List three (3) </a:t>
            </a:r>
            <a:r>
              <a:rPr>
                <a:solidFill>
                  <a:srgbClr val="FF0000"/>
                </a:solidFill>
              </a:rPr>
              <a:t>medications</a:t>
            </a:r>
            <a:r>
              <a:t> that you </a:t>
            </a:r>
            <a:r>
              <a:rPr>
                <a:solidFill>
                  <a:srgbClr val="FF0000"/>
                </a:solidFill>
              </a:rPr>
              <a:t>may</a:t>
            </a:r>
            <a:r>
              <a:t> use in the treatment of this condition. 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Provide one (1)</a:t>
            </a:r>
            <a:r>
              <a:rPr>
                <a:solidFill>
                  <a:srgbClr val="FF0000"/>
                </a:solidFill>
              </a:rPr>
              <a:t> justification </a:t>
            </a:r>
            <a:r>
              <a:t>for each choice. (6 marks)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457200" y="20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Boom !</a:t>
            </a:r>
          </a:p>
        </p:txBody>
      </p:sp>
      <p:pic>
        <p:nvPicPr>
          <p:cNvPr id="128" name="image3.jpg" descr="SBH-18316061612530.jpg"/>
          <p:cNvPicPr>
            <a:picLocks noChangeAspect="1"/>
          </p:cNvPicPr>
          <p:nvPr/>
        </p:nvPicPr>
        <p:blipFill>
          <a:blip r:embed="rId2">
            <a:extLst/>
          </a:blip>
          <a:srcRect l="0" t="21664" r="0" b="0"/>
          <a:stretch>
            <a:fillRect/>
          </a:stretch>
        </p:blipFill>
        <p:spPr>
          <a:xfrm>
            <a:off x="1765300" y="960429"/>
            <a:ext cx="5609360" cy="62150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ii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Bad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Morphine omitted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Fentanyl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VD prior to/ or without Bblocker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Justification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“</a:t>
            </a:r>
            <a:r>
              <a:rPr b="1" u="sng"/>
              <a:t>if</a:t>
            </a:r>
            <a:r>
              <a:t> rapid reduction required”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“to reduce BP”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≠ dose and rate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6052">
              <a:defRPr sz="3549"/>
            </a:pPr>
            <a:r>
              <a:t>iii   Av 0.83 / 1</a:t>
            </a:r>
            <a:br/>
            <a:r>
              <a:t>      Av 0.83 / 2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State your choice of </a:t>
            </a:r>
            <a:r>
              <a:rPr>
                <a:solidFill>
                  <a:srgbClr val="FF0000"/>
                </a:solidFill>
              </a:rPr>
              <a:t>optimal definitive treatment</a:t>
            </a:r>
            <a:r>
              <a:t> for this patient. (1 mark)</a:t>
            </a:r>
          </a:p>
          <a:p>
            <a:pPr marL="0" indent="0">
              <a:buSzTx/>
              <a:buNone/>
            </a:pPr>
            <a:r>
              <a:t> </a:t>
            </a:r>
          </a:p>
          <a:p>
            <a:pPr marL="0" indent="0">
              <a:buSzTx/>
              <a:buNone/>
            </a:pPr>
            <a:r>
              <a:t>List two (2) </a:t>
            </a:r>
            <a:r>
              <a:rPr>
                <a:solidFill>
                  <a:srgbClr val="FF0000"/>
                </a:solidFill>
              </a:rPr>
              <a:t>justifications for your choice</a:t>
            </a:r>
            <a:r>
              <a:t> of definitive treatment. (2 marks)</a:t>
            </a:r>
          </a:p>
          <a:p>
            <a:pPr marL="0" indent="0">
              <a:buSzTx/>
              <a:buNone/>
            </a:pPr>
            <a:r>
              <a:t> </a:t>
            </a:r>
          </a:p>
          <a:p>
            <a:pPr marL="0" indent="0">
              <a:buSzTx/>
              <a:buNone/>
            </a:pP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t>justifications for your choice</a:t>
            </a:r>
            <a:r>
              <a:rPr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spcBef>
                <a:spcPts val="400"/>
              </a:spcBef>
              <a:defRPr sz="2000"/>
            </a:pPr>
            <a:r>
              <a:t>Evidence based RxOC for Type A/ Ascending Aorta involvement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 sz="2000"/>
            </a:pPr>
            <a:r>
              <a:t>Prevent rupture of false lumen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 sz="2000"/>
            </a:pPr>
            <a:r>
              <a:t>Re-establish blood flow to occluded side branches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 sz="2000"/>
            </a:pPr>
            <a:r>
              <a:t>Correct associated aortic valve incompetence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 sz="2000"/>
            </a:pPr>
            <a:r>
              <a:t>Prevent pericardial tamponade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 sz="2000"/>
            </a:pPr>
            <a:r>
              <a:t>Reduces complication of dissection down/up major vessels with associated mortality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 sz="2000"/>
            </a:pPr>
            <a:r>
              <a:t>Increases 5 yr survival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