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8" r:id="rId4"/>
    <p:sldId id="260" r:id="rId5"/>
    <p:sldId id="273" r:id="rId6"/>
    <p:sldId id="271" r:id="rId7"/>
    <p:sldId id="259" r:id="rId8"/>
    <p:sldId id="263" r:id="rId9"/>
    <p:sldId id="270" r:id="rId10"/>
    <p:sldId id="278" r:id="rId11"/>
    <p:sldId id="272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706"/>
  </p:normalViewPr>
  <p:slideViewPr>
    <p:cSldViewPr snapToGrid="0" snapToObjects="1">
      <p:cViewPr varScale="1">
        <p:scale>
          <a:sx n="111" d="100"/>
          <a:sy n="111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EBC60-4E0A-9743-85ED-5605877A7BD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29DED-2480-284C-8C66-B2331804B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2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1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1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4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2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780C-E3AB-804F-B6BE-327007106DFA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file:///Users/Dad/Desktop/Jo's%20Files/Distal%20Radius%20Fractures%20-%20Trauma%20-%20Orthobullets.com.html#3696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file:///Users/Dad/Desktop/Jo's%20Files/Distal%20Radius%20Fractures%20-%20Trauma%20-%20Orthobullets.com.html#88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 2018.1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C. State the role of CT wrist in evaluating distal radius fractures ( 2 marks)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C. State the role of CT wrist in evaluating distal radius fractures ( 2 marks)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evaluate </a:t>
            </a:r>
            <a:r>
              <a:rPr lang="en-US" dirty="0">
                <a:solidFill>
                  <a:srgbClr val="FF0000"/>
                </a:solidFill>
              </a:rPr>
              <a:t>intra-articular </a:t>
            </a:r>
            <a:r>
              <a:rPr lang="en-US" dirty="0" smtClean="0">
                <a:solidFill>
                  <a:srgbClr val="FF0000"/>
                </a:solidFill>
              </a:rPr>
              <a:t>involvement</a:t>
            </a:r>
          </a:p>
          <a:p>
            <a:r>
              <a:rPr lang="en-US" dirty="0" smtClean="0"/>
              <a:t>for </a:t>
            </a:r>
            <a:r>
              <a:rPr lang="en-US" dirty="0"/>
              <a:t>surgical </a:t>
            </a:r>
            <a:r>
              <a:rPr lang="en-US" dirty="0" smtClean="0"/>
              <a:t>planning</a:t>
            </a:r>
          </a:p>
          <a:p>
            <a:r>
              <a:rPr lang="en-US" dirty="0" smtClean="0"/>
              <a:t>Further delineate fracture especially if comminuted</a:t>
            </a:r>
          </a:p>
          <a:p>
            <a:r>
              <a:rPr lang="en-US" dirty="0" smtClean="0"/>
              <a:t>Associated fractures </a:t>
            </a:r>
            <a:r>
              <a:rPr lang="en-US" dirty="0" err="1" smtClean="0"/>
              <a:t>eg</a:t>
            </a:r>
            <a:r>
              <a:rPr lang="en-US" dirty="0" smtClean="0"/>
              <a:t> scaphoid/carpel bones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3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themes preventing success in SAQ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960"/>
            <a:ext cx="8229600" cy="38042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Vague/non consultant level answers</a:t>
            </a:r>
          </a:p>
          <a:p>
            <a:r>
              <a:rPr lang="en-US" dirty="0" smtClean="0"/>
              <a:t>Failing to answer specifics of question before going global ( brainstem protocol response)</a:t>
            </a:r>
          </a:p>
          <a:p>
            <a:r>
              <a:rPr lang="en-US" dirty="0" smtClean="0"/>
              <a:t>Missing key/mandatory responses</a:t>
            </a:r>
          </a:p>
          <a:p>
            <a:r>
              <a:rPr lang="en-US" dirty="0" smtClean="0"/>
              <a:t>Stuffing up timing/leaving questions out</a:t>
            </a:r>
          </a:p>
          <a:p>
            <a:r>
              <a:rPr lang="en-US" dirty="0" smtClean="0"/>
              <a:t>Ignoring/devaluing feedback</a:t>
            </a:r>
          </a:p>
          <a:p>
            <a:r>
              <a:rPr lang="en-US" dirty="0" smtClean="0"/>
              <a:t>Sitting the exam before assessments from experienced educators indicate readiness</a:t>
            </a:r>
            <a:endParaRPr lang="en-US" dirty="0"/>
          </a:p>
        </p:txBody>
      </p:sp>
      <p:sp>
        <p:nvSpPr>
          <p:cNvPr id="4" name="AutoShape 2" descr="um2.psd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um2.psd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95" y="846138"/>
            <a:ext cx="1084301" cy="13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1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800" dirty="0" smtClean="0"/>
              <a:t>SAQ 13</a:t>
            </a:r>
            <a:br>
              <a:rPr lang="en-AU" sz="1800" dirty="0" smtClean="0"/>
            </a:br>
            <a:r>
              <a:rPr lang="en-AU" sz="1800" dirty="0" smtClean="0"/>
              <a:t>A </a:t>
            </a:r>
            <a:r>
              <a:rPr lang="en-AU" sz="1800" dirty="0"/>
              <a:t>60 </a:t>
            </a:r>
            <a:r>
              <a:rPr lang="en-AU" sz="1800" dirty="0" err="1"/>
              <a:t>yo</a:t>
            </a:r>
            <a:r>
              <a:rPr lang="en-AU" sz="1800" dirty="0"/>
              <a:t> woman presents with severe wrist pain after a fall.</a:t>
            </a:r>
            <a:r>
              <a:rPr lang="en-GB" sz="1800" dirty="0"/>
              <a:t>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A. List 6 bone abnormalities on these </a:t>
            </a:r>
            <a:r>
              <a:rPr lang="en-GB" sz="1800" dirty="0" err="1" smtClean="0"/>
              <a:t>Xrays</a:t>
            </a:r>
            <a:r>
              <a:rPr lang="en-GB" sz="1800" dirty="0" smtClean="0"/>
              <a:t> ( 6 marks)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/Users/Dad/Desktop/3a87c7d95e13d21a46be9e320e57ac_jumbo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9" r="34146"/>
          <a:stretch/>
        </p:blipFill>
        <p:spPr bwMode="auto">
          <a:xfrm>
            <a:off x="5208998" y="1417638"/>
            <a:ext cx="2750335" cy="53814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/Users/Dad/Desktop/3ee484f878fba3543fe724a598cde2_jumbo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8" r="16186" b="8425"/>
          <a:stretch/>
        </p:blipFill>
        <p:spPr bwMode="auto">
          <a:xfrm>
            <a:off x="457200" y="1417638"/>
            <a:ext cx="4038600" cy="53814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861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addition to noting the presence of a fracture a number of features should be sought and commented upon:</a:t>
            </a:r>
          </a:p>
          <a:p>
            <a:r>
              <a:rPr lang="en-US" dirty="0"/>
              <a:t>fracture</a:t>
            </a:r>
          </a:p>
          <a:p>
            <a:pPr lvl="1"/>
            <a:r>
              <a:rPr lang="en-US" dirty="0"/>
              <a:t>degree of dorsal angulation</a:t>
            </a:r>
          </a:p>
          <a:p>
            <a:pPr lvl="1"/>
            <a:r>
              <a:rPr lang="en-US" dirty="0"/>
              <a:t>degree of </a:t>
            </a:r>
            <a:r>
              <a:rPr lang="en-US" dirty="0" smtClean="0"/>
              <a:t>impaction or shortening</a:t>
            </a:r>
            <a:endParaRPr lang="en-US" dirty="0"/>
          </a:p>
          <a:p>
            <a:pPr lvl="1"/>
            <a:r>
              <a:rPr lang="en-US" dirty="0"/>
              <a:t>degree &amp;</a:t>
            </a:r>
            <a:r>
              <a:rPr lang="en-US" dirty="0" smtClean="0"/>
              <a:t> </a:t>
            </a:r>
            <a:r>
              <a:rPr lang="en-US" dirty="0"/>
              <a:t>direction of </a:t>
            </a:r>
            <a:r>
              <a:rPr lang="en-US" dirty="0" smtClean="0"/>
              <a:t>displacement</a:t>
            </a:r>
          </a:p>
          <a:p>
            <a:pPr lvl="1"/>
            <a:r>
              <a:rPr lang="en-US" dirty="0" smtClean="0"/>
              <a:t>comminution</a:t>
            </a:r>
            <a:endParaRPr lang="en-US" dirty="0"/>
          </a:p>
          <a:p>
            <a:pPr lvl="1"/>
            <a:r>
              <a:rPr lang="en-US" dirty="0"/>
              <a:t>location of the medial fracture line: does it involve the radioulnar joint</a:t>
            </a:r>
          </a:p>
          <a:p>
            <a:pPr lvl="1"/>
            <a:r>
              <a:rPr lang="en-US" dirty="0"/>
              <a:t>presence of intra-articular fractures +/- degree &amp;</a:t>
            </a:r>
            <a:r>
              <a:rPr lang="en-US" dirty="0" smtClean="0"/>
              <a:t> </a:t>
            </a:r>
            <a:r>
              <a:rPr lang="en-US" dirty="0"/>
              <a:t>direction of </a:t>
            </a:r>
            <a:r>
              <a:rPr lang="en-US" dirty="0" smtClean="0"/>
              <a:t>displacement</a:t>
            </a:r>
            <a:endParaRPr lang="en-US" dirty="0"/>
          </a:p>
          <a:p>
            <a:r>
              <a:rPr lang="en-US" dirty="0"/>
              <a:t>other fractures</a:t>
            </a:r>
          </a:p>
          <a:p>
            <a:pPr lvl="1"/>
            <a:r>
              <a:rPr lang="en-US" dirty="0"/>
              <a:t>ulnar styloid</a:t>
            </a:r>
          </a:p>
          <a:p>
            <a:pPr lvl="1"/>
            <a:r>
              <a:rPr lang="en-US" dirty="0"/>
              <a:t>carpal </a:t>
            </a:r>
            <a:r>
              <a:rPr lang="en-US" dirty="0" smtClean="0"/>
              <a:t>bones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5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800" dirty="0" smtClean="0"/>
              <a:t>SAQ 13</a:t>
            </a:r>
            <a:br>
              <a:rPr lang="en-AU" sz="1800" dirty="0" smtClean="0"/>
            </a:br>
            <a:r>
              <a:rPr lang="en-AU" sz="1800" dirty="0" smtClean="0"/>
              <a:t>A </a:t>
            </a:r>
            <a:r>
              <a:rPr lang="en-AU" sz="1800" dirty="0"/>
              <a:t>60 </a:t>
            </a:r>
            <a:r>
              <a:rPr lang="en-AU" sz="1800" dirty="0" err="1"/>
              <a:t>yo</a:t>
            </a:r>
            <a:r>
              <a:rPr lang="en-AU" sz="1800" dirty="0"/>
              <a:t> woman presents with severe wrist pain after a fall.</a:t>
            </a:r>
            <a:r>
              <a:rPr lang="en-GB" sz="1800" dirty="0"/>
              <a:t>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A. List 6 bone abnormalities on these </a:t>
            </a:r>
            <a:r>
              <a:rPr lang="en-GB" sz="1800" dirty="0" err="1" smtClean="0"/>
              <a:t>Xrays</a:t>
            </a:r>
            <a:r>
              <a:rPr lang="en-GB" sz="1800" dirty="0" smtClean="0"/>
              <a:t> ( 6 marks)</a:t>
            </a:r>
            <a:endParaRPr lang="en-US" sz="1800" dirty="0"/>
          </a:p>
        </p:txBody>
      </p:sp>
      <p:pic>
        <p:nvPicPr>
          <p:cNvPr id="7" name="Content Placeholder 6" descr="/Users/Dad/Desktop/3a87c7d95e13d21a46be9e320e57ac_jumbo.JPEG"/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 rot="16200000">
            <a:off x="362381" y="4307652"/>
            <a:ext cx="2219213" cy="25629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917861" y="1417639"/>
            <a:ext cx="5768939" cy="5168096"/>
          </a:xfrm>
        </p:spPr>
        <p:txBody>
          <a:bodyPr/>
          <a:lstStyle/>
          <a:p>
            <a:r>
              <a:rPr lang="en-US" dirty="0" smtClean="0"/>
              <a:t>Transverse # distal radius</a:t>
            </a:r>
          </a:p>
          <a:p>
            <a:r>
              <a:rPr lang="en-US" dirty="0" smtClean="0"/>
              <a:t>Comminuted</a:t>
            </a:r>
          </a:p>
          <a:p>
            <a:r>
              <a:rPr lang="en-US" dirty="0" smtClean="0"/>
              <a:t>Intra-articular (</a:t>
            </a:r>
            <a:r>
              <a:rPr lang="en-US" dirty="0"/>
              <a:t>B</a:t>
            </a:r>
            <a:r>
              <a:rPr lang="en-US" dirty="0" smtClean="0"/>
              <a:t>arton)</a:t>
            </a:r>
          </a:p>
          <a:p>
            <a:r>
              <a:rPr lang="en-US" dirty="0" smtClean="0"/>
              <a:t>Radial shortening &gt;5mm</a:t>
            </a:r>
          </a:p>
          <a:p>
            <a:r>
              <a:rPr lang="en-US" dirty="0" smtClean="0"/>
              <a:t>Dorsal angulation ~20 degrees</a:t>
            </a:r>
          </a:p>
          <a:p>
            <a:r>
              <a:rPr lang="en-US" dirty="0" smtClean="0"/>
              <a:t>Ulna styloid #</a:t>
            </a:r>
          </a:p>
          <a:p>
            <a:r>
              <a:rPr lang="en-US" dirty="0" smtClean="0"/>
              <a:t>Medial fracture line involving distal R/U joint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/Users/Dad/Desktop/3ee484f878fba3543fe724a598cde2_jumbo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8" r="16186" b="8425"/>
          <a:stretch/>
        </p:blipFill>
        <p:spPr bwMode="auto">
          <a:xfrm>
            <a:off x="231597" y="1417638"/>
            <a:ext cx="2521877" cy="34203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802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B. with regards to distal radius fractures. List 4 </a:t>
            </a:r>
            <a:r>
              <a:rPr lang="en-US" sz="2000" dirty="0" err="1"/>
              <a:t>Xray</a:t>
            </a:r>
            <a:r>
              <a:rPr lang="en-US" sz="2000" dirty="0"/>
              <a:t> findings that indicate need for operative management ( 4 marks)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07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842182"/>
              </p:ext>
            </p:extLst>
          </p:nvPr>
        </p:nvGraphicFramePr>
        <p:xfrm>
          <a:off x="328774" y="274638"/>
          <a:ext cx="8578920" cy="6043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416"/>
                <a:gridCol w="1838340"/>
                <a:gridCol w="1435416"/>
                <a:gridCol w="4320748"/>
              </a:tblGrid>
              <a:tr h="1322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VIew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Measurement 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Normal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Acceptable criteria (not requiring intervention) 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23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AP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Radial Height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13mm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&lt; 5 mm of shortening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23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Radial inclination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26 degrees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Change of &lt; 5 degrees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08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Articular step off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r>
                        <a:rPr lang="en-AU" sz="12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congruent</a:t>
                      </a:r>
                      <a:endParaRPr lang="en-AU" sz="12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Step-off</a:t>
                      </a:r>
                      <a:r>
                        <a:rPr lang="en-AU" sz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&lt;2mm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52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Lat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Volar tilt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11 degrees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charset="0"/>
                        </a:rPr>
                        <a:t>dorsal angulation &lt;5° or within 20° of contralateral distal radius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10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9919"/>
            <a:ext cx="8229600" cy="3886525"/>
          </a:xfrm>
        </p:spPr>
      </p:pic>
    </p:spTree>
    <p:extLst>
      <p:ext uri="{BB962C8B-B14F-4D97-AF65-F5344CB8AC3E}">
        <p14:creationId xmlns:p14="http://schemas.microsoft.com/office/powerpoint/2010/main" val="85120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-1" y="-4801733"/>
            <a:ext cx="8928243" cy="1117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displaced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intra-articular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#s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volar or dorsal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comminution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articular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margin 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#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dorsal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angulation &gt;5° or &gt;20° of contralateral distal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radius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&gt;5mm radial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shortening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comminuted and displaced extra-articular 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#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(Smith's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#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progressive loss of volar tilt and loss of radial length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(after closed reduction)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severe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osteoporosis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v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associated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ulnar styloid fractures do not require fixation </a:t>
            </a:r>
            <a:endParaRPr kumimoji="0" lang="en-US" altLang="en-US" sz="1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059" name="Picture 11" descr="/var/folders/2f/f5zdfv4j5v9bxd7r4wwb699h0000gn/T/com.microsoft.Powerpoint/WebArchiveCopyPasteTempFiles/Aques2.jpg">
            <a:hlinkClick r:id="rId2" tooltip="ques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98"/>
            <a:ext cx="133350" cy="7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12" descr="/images/question.png">
            <a:hlinkClick r:id="rId4" tooltip="question"/>
          </p:cNvPr>
          <p:cNvSpPr>
            <a:spLocks noChangeAspect="1" noChangeArrowheads="1"/>
          </p:cNvSpPr>
          <p:nvPr/>
        </p:nvSpPr>
        <p:spPr bwMode="auto">
          <a:xfrm>
            <a:off x="0" y="133712"/>
            <a:ext cx="304800" cy="17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00"/>
                </a:solidFill>
                <a:latin typeface="Arial" charset="0"/>
              </a:rPr>
              <a:t>Xray</a:t>
            </a:r>
            <a:r>
              <a:rPr lang="en-US" altLang="en-US" sz="2000" dirty="0" smtClean="0">
                <a:solidFill>
                  <a:srgbClr val="000000"/>
                </a:solidFill>
                <a:latin typeface="Arial" charset="0"/>
              </a:rPr>
              <a:t> findings indicating need for operative </a:t>
            </a:r>
            <a:r>
              <a:rPr lang="en-US" altLang="en-US" sz="2000" dirty="0" err="1" smtClean="0">
                <a:solidFill>
                  <a:srgbClr val="000000"/>
                </a:solidFill>
                <a:latin typeface="Arial" charset="0"/>
              </a:rPr>
              <a:t>Mx</a:t>
            </a:r>
            <a:r>
              <a:rPr lang="en-US" altLang="en-US" sz="2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altLang="en-US" sz="2000" dirty="0">
                <a:solidFill>
                  <a:srgbClr val="000000"/>
                </a:solidFill>
                <a:latin typeface="Arial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Arial" charset="0"/>
              </a:rPr>
              <a:t>(pre-reduction radiographs best predictor of stability)  </a:t>
            </a:r>
            <a:br>
              <a:rPr lang="en-US" altLang="en-US" sz="1400" dirty="0">
                <a:solidFill>
                  <a:srgbClr val="000000"/>
                </a:solidFill>
                <a:latin typeface="Arial" charset="0"/>
              </a:rPr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0556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ORIF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</a:rPr>
              <a:t>significant articular displacement (&gt;2mm)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</a:rPr>
              <a:t>dorsal and volar Barton #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</a:rPr>
              <a:t>volar comminution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</a:rPr>
              <a:t>metaphyseal-</a:t>
            </a:r>
            <a:r>
              <a:rPr lang="en-US" sz="2400" dirty="0" err="1">
                <a:latin typeface="Arial" charset="0"/>
              </a:rPr>
              <a:t>diaphyseal</a:t>
            </a:r>
            <a:r>
              <a:rPr lang="en-US" sz="2400" dirty="0">
                <a:latin typeface="Arial" charset="0"/>
              </a:rPr>
              <a:t> extension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</a:rPr>
              <a:t>associated distal ulnar shaft #</a:t>
            </a:r>
            <a:r>
              <a:rPr lang="en-US" sz="2400" dirty="0" smtClean="0">
                <a:latin typeface="Arial" charset="0"/>
              </a:rPr>
              <a:t>s</a:t>
            </a:r>
            <a:endParaRPr lang="en-US" sz="2400" dirty="0">
              <a:latin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</a:rPr>
              <a:t>die-punch #</a:t>
            </a:r>
            <a:r>
              <a:rPr lang="en-US" sz="2400" dirty="0" smtClean="0">
                <a:latin typeface="Arial" charset="0"/>
              </a:rPr>
              <a:t>s</a:t>
            </a:r>
            <a:endParaRPr lang="en-US" sz="2400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684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203</TotalTime>
  <Words>277</Words>
  <Application>Microsoft Macintosh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Times New Roman</vt:lpstr>
      <vt:lpstr>Wingdings</vt:lpstr>
      <vt:lpstr>Arial</vt:lpstr>
      <vt:lpstr>Default Theme</vt:lpstr>
      <vt:lpstr>MH 2018.1 </vt:lpstr>
      <vt:lpstr>SAQ 13 A 60 yo woman presents with severe wrist pain after a fall.   A. List 6 bone abnormalities on these Xrays ( 6 marks)</vt:lpstr>
      <vt:lpstr>PowerPoint Presentation</vt:lpstr>
      <vt:lpstr>SAQ 13 A 60 yo woman presents with severe wrist pain after a fall.   A. List 6 bone abnormalities on these Xrays ( 6 marks)</vt:lpstr>
      <vt:lpstr>B. with regards to distal radius fractures. List 4 Xray findings that indicate need for operative management ( 4 marks) </vt:lpstr>
      <vt:lpstr>PowerPoint Presentation</vt:lpstr>
      <vt:lpstr>PowerPoint Presentation</vt:lpstr>
      <vt:lpstr>Xray findings indicating need for operative Mx (pre-reduction radiographs best predictor of stability)   </vt:lpstr>
      <vt:lpstr>Indications for ORIF</vt:lpstr>
      <vt:lpstr>C. State the role of CT wrist in evaluating distal radius fractures ( 2 marks) </vt:lpstr>
      <vt:lpstr>C. State the role of CT wrist in evaluating distal radius fractures ( 2 marks) </vt:lpstr>
      <vt:lpstr>General themes preventing success in SAQ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 2018.1 </dc:title>
  <dc:creator>Fergus Kerr</dc:creator>
  <cp:lastModifiedBy>Pourya Pouryahya</cp:lastModifiedBy>
  <cp:revision>22</cp:revision>
  <dcterms:created xsi:type="dcterms:W3CDTF">2017-12-12T04:48:36Z</dcterms:created>
  <dcterms:modified xsi:type="dcterms:W3CDTF">2017-12-13T07:54:40Z</dcterms:modified>
</cp:coreProperties>
</file>