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7" r:id="rId2"/>
    <p:sldId id="262" r:id="rId3"/>
    <p:sldId id="268" r:id="rId4"/>
    <p:sldId id="263" r:id="rId5"/>
    <p:sldId id="267" r:id="rId6"/>
    <p:sldId id="265" r:id="rId7"/>
    <p:sldId id="266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4"/>
    <p:restoredTop sz="94683"/>
  </p:normalViewPr>
  <p:slideViewPr>
    <p:cSldViewPr snapToGrid="0" snapToObjects="1">
      <p:cViewPr varScale="1">
        <p:scale>
          <a:sx n="86" d="100"/>
          <a:sy n="86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7455B-85F0-974A-97E0-9227FDD2FCE6}" type="datetimeFigureOut">
              <a:rPr lang="en-US" smtClean="0"/>
              <a:t>9/27/19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D1E8D-8A36-564F-952A-F1EEA185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September 27,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September 27,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 – Methadone overdose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262"/>
            <a:ext cx="8531578" cy="4876800"/>
          </a:xfrm>
        </p:spPr>
        <p:txBody>
          <a:bodyPr>
            <a:normAutofit/>
          </a:bodyPr>
          <a:lstStyle/>
          <a:p>
            <a:r>
              <a:rPr lang="en-AU" sz="2800" dirty="0"/>
              <a:t>A 24 year old man is brought to the ED, in a car, by his friends following a suspected overdose of methadone. He has a GCS of 7 and pinpoint pupils</a:t>
            </a:r>
            <a:r>
              <a:rPr lang="en-AU" sz="2800" dirty="0" smtClean="0"/>
              <a:t>.</a:t>
            </a:r>
            <a:endParaRPr lang="en-GB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10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7729539" cy="990600"/>
          </a:xfrm>
        </p:spPr>
        <p:txBody>
          <a:bodyPr>
            <a:noAutofit/>
          </a:bodyPr>
          <a:lstStyle/>
          <a:p>
            <a:r>
              <a:rPr lang="en-AU" sz="2000" b="1" dirty="0"/>
              <a:t>a) </a:t>
            </a:r>
            <a:r>
              <a:rPr lang="en-GB" sz="2000" b="1" dirty="0"/>
              <a:t>Outline your three (3) immediate management priorities for this patient (3 </a:t>
            </a:r>
            <a:r>
              <a:rPr lang="en-GB" sz="2000" b="1" dirty="0" smtClean="0"/>
              <a:t>marks</a:t>
            </a:r>
            <a:r>
              <a:rPr lang="en-GB" sz="2000" b="1" dirty="0"/>
              <a:t>) </a:t>
            </a:r>
            <a:br>
              <a:rPr lang="en-GB" sz="2000" b="1" dirty="0"/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367"/>
            <a:ext cx="8343900" cy="50697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sz="2000" dirty="0" smtClean="0"/>
              <a:t>Pass criteria:</a:t>
            </a:r>
            <a:endParaRPr lang="en-AU" sz="2000" dirty="0"/>
          </a:p>
          <a:p>
            <a:pPr marL="457200" indent="-457200">
              <a:buFont typeface="+mj-lt"/>
              <a:buAutoNum type="arabicPeriod"/>
            </a:pPr>
            <a:r>
              <a:rPr lang="en-AU" sz="2000" dirty="0" smtClean="0"/>
              <a:t>Support </a:t>
            </a:r>
            <a:r>
              <a:rPr lang="en-AU" sz="2000" dirty="0"/>
              <a:t>airway and </a:t>
            </a:r>
            <a:r>
              <a:rPr lang="en-AU" sz="2000" b="1" dirty="0" smtClean="0"/>
              <a:t>breathing</a:t>
            </a:r>
            <a:r>
              <a:rPr lang="en-AU" sz="2000" dirty="0" smtClean="0"/>
              <a:t>, administer oxygen via BVM.</a:t>
            </a:r>
            <a:endParaRPr lang="en-AU" sz="2000" dirty="0"/>
          </a:p>
          <a:p>
            <a:pPr marL="457200" indent="-457200">
              <a:buFont typeface="+mj-lt"/>
              <a:buAutoNum type="arabicPeriod"/>
            </a:pPr>
            <a:r>
              <a:rPr lang="en-AU" sz="2000" dirty="0" smtClean="0"/>
              <a:t>Administer </a:t>
            </a:r>
            <a:r>
              <a:rPr lang="en-AU" sz="2000" dirty="0"/>
              <a:t>naloxone 100mcg IV in increments </a:t>
            </a:r>
            <a:r>
              <a:rPr lang="en-AU" sz="2000" u="sng" dirty="0"/>
              <a:t>until adequate spontaneous respiration </a:t>
            </a:r>
            <a:r>
              <a:rPr lang="en-AU" sz="2000" u="sng" dirty="0" smtClean="0"/>
              <a:t>established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 smtClean="0"/>
              <a:t>Check BSL &amp; treat hypoglycaemia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b="1" dirty="0" smtClean="0"/>
              <a:t>i.e. the basic life-saving measures expected of any ED doctor!</a:t>
            </a:r>
          </a:p>
          <a:p>
            <a:pPr marL="0" indent="0">
              <a:buNone/>
            </a:pPr>
            <a:endParaRPr lang="en-AU" sz="2000" b="1" dirty="0" smtClean="0"/>
          </a:p>
          <a:p>
            <a:pPr marL="0" indent="0">
              <a:buNone/>
            </a:pPr>
            <a:r>
              <a:rPr lang="en-AU" sz="2000" dirty="0" smtClean="0"/>
              <a:t>Other acceptable answers: </a:t>
            </a:r>
            <a:endParaRPr lang="en-AU" sz="2000" dirty="0"/>
          </a:p>
          <a:p>
            <a:pPr lvl="1"/>
            <a:r>
              <a:rPr lang="en-AU" sz="1600" dirty="0" smtClean="0"/>
              <a:t>400mcg naloxone IM</a:t>
            </a:r>
          </a:p>
          <a:p>
            <a:pPr lvl="1"/>
            <a:r>
              <a:rPr lang="en-AU" sz="1600" dirty="0" smtClean="0"/>
              <a:t>Transfer to resus/full monitoring </a:t>
            </a:r>
            <a:r>
              <a:rPr lang="en-AU" sz="1600" dirty="0" err="1" smtClean="0"/>
              <a:t>etc</a:t>
            </a:r>
            <a:endParaRPr lang="en-AU" sz="1600" dirty="0" smtClean="0"/>
          </a:p>
          <a:p>
            <a:pPr marL="457200" indent="-457200">
              <a:buFont typeface="+mj-lt"/>
              <a:buAutoNum type="arabicPeriod"/>
            </a:pPr>
            <a:endParaRPr lang="en-AU" sz="2000" dirty="0"/>
          </a:p>
          <a:p>
            <a:r>
              <a:rPr lang="en-AU" sz="1800" dirty="0" smtClean="0"/>
              <a:t>Support of </a:t>
            </a:r>
            <a:r>
              <a:rPr lang="en-AU" sz="1800" b="1" dirty="0" smtClean="0"/>
              <a:t>ventilation</a:t>
            </a:r>
            <a:r>
              <a:rPr lang="en-AU" sz="1800" dirty="0" smtClean="0"/>
              <a:t>/oxygenation should be the priority. “You die from not breathing, not from lack of naloxone” </a:t>
            </a:r>
            <a:endParaRPr lang="en-AU" sz="1800" dirty="0" smtClean="0"/>
          </a:p>
          <a:p>
            <a:r>
              <a:rPr lang="en-AU" sz="1800" dirty="0" smtClean="0"/>
              <a:t>”Apply oxygen via face mask” is not enough if </a:t>
            </a:r>
            <a:r>
              <a:rPr lang="en-AU" sz="1800" dirty="0" err="1" smtClean="0"/>
              <a:t>hypoventilating</a:t>
            </a:r>
            <a:endParaRPr lang="en-AU" sz="1800" dirty="0" smtClean="0"/>
          </a:p>
          <a:p>
            <a:r>
              <a:rPr lang="en-AU" sz="1800" dirty="0" smtClean="0"/>
              <a:t>You are told he arrives by </a:t>
            </a:r>
            <a:r>
              <a:rPr lang="en-AU" sz="1800" b="1" dirty="0" smtClean="0"/>
              <a:t>car</a:t>
            </a:r>
            <a:r>
              <a:rPr lang="en-AU" sz="1800" dirty="0" smtClean="0"/>
              <a:t>, so must assume no BLS has been provided yet.</a:t>
            </a:r>
            <a:endParaRPr lang="en-US" sz="1800" dirty="0"/>
          </a:p>
          <a:p>
            <a:r>
              <a:rPr lang="en-US" sz="1800" dirty="0" smtClean="0"/>
              <a:t>Dose of naloxone important </a:t>
            </a:r>
            <a:r>
              <a:rPr lang="mr-IN" sz="1800" dirty="0" smtClean="0"/>
              <a:t>–</a:t>
            </a:r>
            <a:r>
              <a:rPr lang="en-US" sz="1800" dirty="0" smtClean="0"/>
              <a:t> demonstrates consultant level knowledge. If administer &gt; 1mg IV naloxone as a bolus, risk of precipitating opioid withdrawal in assumed opioid dependent patient.</a:t>
            </a:r>
          </a:p>
          <a:p>
            <a:r>
              <a:rPr lang="en-US" sz="1800" dirty="0" smtClean="0"/>
              <a:t>Better answers provided </a:t>
            </a:r>
            <a:r>
              <a:rPr lang="en-US" sz="1800" dirty="0" smtClean="0"/>
              <a:t>an end-point </a:t>
            </a:r>
            <a:r>
              <a:rPr lang="en-US" sz="1800" dirty="0" smtClean="0"/>
              <a:t>to naloxone </a:t>
            </a:r>
            <a:r>
              <a:rPr lang="en-US" sz="1800" dirty="0" smtClean="0"/>
              <a:t>treatment </a:t>
            </a:r>
            <a:r>
              <a:rPr lang="en-US" sz="1800" dirty="0" err="1" smtClean="0"/>
              <a:t>ie</a:t>
            </a:r>
            <a:r>
              <a:rPr lang="en-US" sz="1800" dirty="0" smtClean="0"/>
              <a:t> adequate respiration. </a:t>
            </a:r>
          </a:p>
        </p:txBody>
      </p:sp>
    </p:spTree>
    <p:extLst>
      <p:ext uri="{BB962C8B-B14F-4D97-AF65-F5344CB8AC3E}">
        <p14:creationId xmlns:p14="http://schemas.microsoft.com/office/powerpoint/2010/main" val="4950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b="1" dirty="0"/>
              <a:t>a) </a:t>
            </a:r>
            <a:r>
              <a:rPr lang="en-GB" sz="1800" b="1" dirty="0"/>
              <a:t>Outline your three (3) immediate management priorities for this patient (3 marks) </a:t>
            </a:r>
            <a:br>
              <a:rPr lang="en-GB" sz="18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not </a:t>
            </a:r>
            <a:r>
              <a:rPr lang="en-US" dirty="0" smtClean="0"/>
              <a:t>accept:</a:t>
            </a:r>
          </a:p>
          <a:p>
            <a:pPr lvl="1"/>
            <a:r>
              <a:rPr lang="en-US" dirty="0" smtClean="0"/>
              <a:t> “</a:t>
            </a:r>
            <a:r>
              <a:rPr lang="en-US" dirty="0"/>
              <a:t>Exclude other causes of reduced e.g. trauma” </a:t>
            </a:r>
            <a:r>
              <a:rPr lang="mr-IN" dirty="0"/>
              <a:t>–</a:t>
            </a:r>
            <a:r>
              <a:rPr lang="en-US" dirty="0"/>
              <a:t> too vague/general. You’re told he ingested methadone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“200 - 400mcg IV” </a:t>
            </a:r>
            <a:r>
              <a:rPr lang="mr-IN" dirty="0" smtClean="0"/>
              <a:t>–</a:t>
            </a:r>
            <a:r>
              <a:rPr lang="en-US" dirty="0" smtClean="0"/>
              <a:t> Does that mean you might give 400mcg IV first up? </a:t>
            </a:r>
            <a:r>
              <a:rPr lang="mr-IN" dirty="0" smtClean="0"/>
              <a:t>–</a:t>
            </a:r>
            <a:r>
              <a:rPr lang="en-US" dirty="0" smtClean="0"/>
              <a:t> that’s a big dose!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1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34" y="400050"/>
            <a:ext cx="8334531" cy="2612973"/>
          </a:xfrm>
        </p:spPr>
        <p:txBody>
          <a:bodyPr>
            <a:noAutofit/>
          </a:bodyPr>
          <a:lstStyle/>
          <a:p>
            <a:r>
              <a:rPr lang="en-GB" sz="1800" dirty="0" smtClean="0"/>
              <a:t>He </a:t>
            </a:r>
            <a:r>
              <a:rPr lang="en-GB" sz="1800" dirty="0"/>
              <a:t>responds appropriately to your initial treatment</a:t>
            </a:r>
            <a:r>
              <a:rPr lang="en-AU" sz="1800" dirty="0"/>
              <a:t>, but twenty minutes later his observations are</a:t>
            </a:r>
            <a:r>
              <a:rPr lang="en-AU" sz="1800" dirty="0" smtClean="0"/>
              <a:t>: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GCS 		12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RR		8/min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HR 		100 bpm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BP		140/70 mmHg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O2 Sat		94% on room air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AU" sz="1800" dirty="0"/>
              <a:t> 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b) </a:t>
            </a:r>
            <a:r>
              <a:rPr lang="en-AU" sz="1800" dirty="0" smtClean="0"/>
              <a:t>Outline </a:t>
            </a:r>
            <a:r>
              <a:rPr lang="en-AU" sz="1800" dirty="0"/>
              <a:t>your next </a:t>
            </a:r>
            <a:r>
              <a:rPr lang="en-AU" sz="1800" dirty="0" smtClean="0"/>
              <a:t>four </a:t>
            </a:r>
            <a:r>
              <a:rPr lang="en-AU" sz="1800" dirty="0"/>
              <a:t>steps in his management. (4 marks)</a:t>
            </a:r>
            <a:r>
              <a:rPr lang="en-GB" sz="1800" dirty="0"/>
              <a:t/>
            </a:r>
            <a:br>
              <a:rPr lang="en-GB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14685"/>
            <a:ext cx="8282066" cy="3314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 </a:t>
            </a:r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1500" y="2884901"/>
            <a:ext cx="81677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Administer </a:t>
            </a:r>
            <a:r>
              <a:rPr lang="en-US" dirty="0"/>
              <a:t>naloxone </a:t>
            </a:r>
            <a:r>
              <a:rPr lang="en-US" dirty="0" smtClean="0"/>
              <a:t>50 - 100mcg </a:t>
            </a:r>
            <a:r>
              <a:rPr lang="en-US" dirty="0"/>
              <a:t>IV in increments until adequate spontaneous respiration established – </a:t>
            </a:r>
            <a:r>
              <a:rPr lang="en-US" dirty="0" smtClean="0"/>
              <a:t>RR &gt; 8-10, </a:t>
            </a:r>
            <a:r>
              <a:rPr lang="en-US" dirty="0" err="1" smtClean="0"/>
              <a:t>rousable</a:t>
            </a:r>
            <a:r>
              <a:rPr lang="en-US" dirty="0" smtClean="0"/>
              <a:t> but not fully reversed.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2. Commence </a:t>
            </a:r>
            <a:r>
              <a:rPr lang="en-US" dirty="0"/>
              <a:t>naloxone infusion at 2/3 initial dose </a:t>
            </a:r>
            <a:r>
              <a:rPr lang="en-US" dirty="0" smtClean="0"/>
              <a:t>required, </a:t>
            </a:r>
            <a:r>
              <a:rPr lang="en-US" dirty="0"/>
              <a:t>per hour</a:t>
            </a:r>
          </a:p>
          <a:p>
            <a:endParaRPr lang="en-US" dirty="0"/>
          </a:p>
          <a:p>
            <a:r>
              <a:rPr lang="en-US" dirty="0" smtClean="0"/>
              <a:t>3. Check </a:t>
            </a:r>
            <a:r>
              <a:rPr lang="en-US" dirty="0"/>
              <a:t>for and correct </a:t>
            </a:r>
            <a:r>
              <a:rPr lang="en-US" dirty="0" err="1"/>
              <a:t>hypoglycaemia</a:t>
            </a:r>
            <a:r>
              <a:rPr lang="en-US" dirty="0"/>
              <a:t> with 50mL 50% glucose IV</a:t>
            </a:r>
          </a:p>
          <a:p>
            <a:r>
              <a:rPr lang="en-US" dirty="0"/>
              <a:t>  </a:t>
            </a:r>
          </a:p>
          <a:p>
            <a:r>
              <a:rPr lang="en-US" dirty="0" smtClean="0"/>
              <a:t>4. Seek </a:t>
            </a:r>
            <a:r>
              <a:rPr lang="en-US" dirty="0"/>
              <a:t>and treat any co-</a:t>
            </a:r>
            <a:r>
              <a:rPr lang="en-US" dirty="0" err="1"/>
              <a:t>ingestants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Other acceptable answers:</a:t>
            </a:r>
          </a:p>
          <a:p>
            <a:r>
              <a:rPr lang="en-US" dirty="0" smtClean="0"/>
              <a:t> - Monitor </a:t>
            </a:r>
            <a:r>
              <a:rPr lang="en-US" dirty="0"/>
              <a:t>conscious state and adequacy of ventilation and adjust naloxone infusion as </a:t>
            </a:r>
            <a:r>
              <a:rPr lang="en-US" dirty="0" smtClean="0"/>
              <a:t>necessary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Admit </a:t>
            </a:r>
            <a:r>
              <a:rPr lang="en-US" dirty="0"/>
              <a:t>to HDU, consult Toxicology or Addiction Med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790575"/>
            <a:ext cx="8229600" cy="990600"/>
          </a:xfrm>
        </p:spPr>
        <p:txBody>
          <a:bodyPr>
            <a:noAutofit/>
          </a:bodyPr>
          <a:lstStyle/>
          <a:p>
            <a:r>
              <a:rPr lang="en-GB" sz="2400" dirty="0"/>
              <a:t>b) </a:t>
            </a:r>
            <a:r>
              <a:rPr lang="en-AU" sz="2400" dirty="0"/>
              <a:t>Outline your next four steps in his management. (4 marks)</a:t>
            </a:r>
            <a:r>
              <a:rPr lang="en-GB" sz="2400" dirty="0"/>
              <a:t/>
            </a:r>
            <a:br>
              <a:rPr lang="en-GB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accept:</a:t>
            </a:r>
          </a:p>
          <a:p>
            <a:pPr lvl="1"/>
            <a:r>
              <a:rPr lang="en-US" dirty="0" smtClean="0"/>
              <a:t>CTB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unless you qualified with: “if doesn’t respond appropriately to initial </a:t>
            </a:r>
            <a:r>
              <a:rPr lang="en-US" dirty="0" err="1" smtClean="0"/>
              <a:t>treament</a:t>
            </a:r>
            <a:r>
              <a:rPr lang="en-US" dirty="0" smtClean="0"/>
              <a:t>”. I don’t think he needs a CTB if he wakes.</a:t>
            </a:r>
            <a:endParaRPr lang="en-US" dirty="0" smtClean="0"/>
          </a:p>
          <a:p>
            <a:pPr lvl="1"/>
            <a:r>
              <a:rPr lang="en-US" dirty="0" smtClean="0"/>
              <a:t>Big doses of naloxone</a:t>
            </a:r>
          </a:p>
          <a:p>
            <a:pPr lvl="1"/>
            <a:r>
              <a:rPr lang="en-US" dirty="0" smtClean="0"/>
              <a:t>Intubation </a:t>
            </a:r>
            <a:r>
              <a:rPr lang="mr-IN" dirty="0" smtClean="0"/>
              <a:t>–</a:t>
            </a:r>
            <a:r>
              <a:rPr lang="en-US" dirty="0" smtClean="0"/>
              <a:t> unless good description of naloxone administration (bolus &amp; infusion) with endpoints given. </a:t>
            </a:r>
          </a:p>
          <a:p>
            <a:pPr lvl="2"/>
            <a:r>
              <a:rPr lang="en-US" dirty="0" smtClean="0"/>
              <a:t>E.g. Intubate if unable to achieve adequate ventilation/oxygenation despite adequate naloxone.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2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23875"/>
          </a:xfrm>
        </p:spPr>
        <p:txBody>
          <a:bodyPr>
            <a:noAutofit/>
          </a:bodyPr>
          <a:lstStyle/>
          <a:p>
            <a:r>
              <a:rPr lang="en-AU" sz="1800"/>
              <a:t>c)	List five (5) clinical features of opioid withdrawal (5 Marks)  </a:t>
            </a:r>
            <a:br>
              <a:rPr lang="en-AU" sz="180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574"/>
            <a:ext cx="3143250" cy="5400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Anxiety </a:t>
            </a:r>
            <a:r>
              <a:rPr lang="en-AU" dirty="0"/>
              <a:t> </a:t>
            </a:r>
          </a:p>
          <a:p>
            <a:endParaRPr lang="en-AU" dirty="0"/>
          </a:p>
          <a:p>
            <a:r>
              <a:rPr lang="en-AU" dirty="0" smtClean="0"/>
              <a:t>Restlessness </a:t>
            </a:r>
            <a:r>
              <a:rPr lang="en-AU" dirty="0"/>
              <a:t> </a:t>
            </a:r>
          </a:p>
          <a:p>
            <a:endParaRPr lang="en-AU" dirty="0"/>
          </a:p>
          <a:p>
            <a:r>
              <a:rPr lang="en-AU" dirty="0" err="1" smtClean="0"/>
              <a:t>Abdo</a:t>
            </a:r>
            <a:r>
              <a:rPr lang="en-AU" dirty="0" smtClean="0"/>
              <a:t> cramps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Insomnia </a:t>
            </a:r>
            <a:r>
              <a:rPr lang="en-AU" dirty="0"/>
              <a:t> </a:t>
            </a:r>
          </a:p>
          <a:p>
            <a:endParaRPr lang="en-AU" dirty="0"/>
          </a:p>
          <a:p>
            <a:r>
              <a:rPr lang="en-AU" dirty="0" smtClean="0"/>
              <a:t>Intense </a:t>
            </a:r>
            <a:r>
              <a:rPr lang="en-AU" dirty="0"/>
              <a:t>craving  </a:t>
            </a:r>
          </a:p>
          <a:p>
            <a:endParaRPr lang="en-AU" sz="2900" dirty="0"/>
          </a:p>
        </p:txBody>
      </p:sp>
      <p:sp>
        <p:nvSpPr>
          <p:cNvPr id="15" name="TextBox 14"/>
          <p:cNvSpPr txBox="1"/>
          <p:nvPr/>
        </p:nvSpPr>
        <p:spPr>
          <a:xfrm>
            <a:off x="4529138" y="1414463"/>
            <a:ext cx="390048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Many o</a:t>
            </a:r>
            <a:r>
              <a:rPr lang="en-AU" sz="2000" dirty="0" smtClean="0"/>
              <a:t>ther acceptable options:</a:t>
            </a:r>
            <a:endParaRPr lang="en-AU" sz="2000" dirty="0" smtClean="0"/>
          </a:p>
          <a:p>
            <a:endParaRPr lang="en-AU" sz="2000" dirty="0"/>
          </a:p>
          <a:p>
            <a:r>
              <a:rPr lang="en-AU" sz="2000" dirty="0" smtClean="0"/>
              <a:t>Yawning </a:t>
            </a:r>
            <a:r>
              <a:rPr lang="en-AU" sz="2000" dirty="0"/>
              <a:t> </a:t>
            </a:r>
          </a:p>
          <a:p>
            <a:r>
              <a:rPr lang="en-AU" sz="2000" dirty="0"/>
              <a:t>Lacrimation  </a:t>
            </a:r>
          </a:p>
          <a:p>
            <a:r>
              <a:rPr lang="en-AU" sz="2000" dirty="0"/>
              <a:t>Salivation  </a:t>
            </a:r>
          </a:p>
          <a:p>
            <a:r>
              <a:rPr lang="en-AU" sz="2000" dirty="0"/>
              <a:t>D</a:t>
            </a:r>
            <a:r>
              <a:rPr lang="en-AU" sz="2000" dirty="0" smtClean="0"/>
              <a:t>iarrhoea </a:t>
            </a:r>
            <a:r>
              <a:rPr lang="en-AU" sz="2000" dirty="0"/>
              <a:t> </a:t>
            </a:r>
          </a:p>
          <a:p>
            <a:r>
              <a:rPr lang="en-AU" sz="2000" dirty="0"/>
              <a:t>N&amp;V</a:t>
            </a:r>
          </a:p>
          <a:p>
            <a:r>
              <a:rPr lang="en-AU" sz="2000" dirty="0"/>
              <a:t>Mydriasis  </a:t>
            </a:r>
          </a:p>
          <a:p>
            <a:r>
              <a:rPr lang="en-AU" sz="2000" dirty="0"/>
              <a:t>Diaphoresis  </a:t>
            </a:r>
          </a:p>
          <a:p>
            <a:r>
              <a:rPr lang="en-AU" sz="2000" dirty="0"/>
              <a:t>Piloerection </a:t>
            </a:r>
          </a:p>
          <a:p>
            <a:r>
              <a:rPr lang="en-AU" sz="2000" dirty="0"/>
              <a:t>Myalgia</a:t>
            </a:r>
          </a:p>
          <a:p>
            <a:r>
              <a:rPr lang="en-AU" sz="2000" dirty="0"/>
              <a:t>HT</a:t>
            </a:r>
          </a:p>
          <a:p>
            <a:r>
              <a:rPr lang="en-AU" sz="2000" dirty="0"/>
              <a:t>Tachycardia</a:t>
            </a:r>
          </a:p>
          <a:p>
            <a:r>
              <a:rPr lang="en-AU" sz="2000" dirty="0" smtClean="0"/>
              <a:t>Tremor</a:t>
            </a:r>
            <a:endParaRPr lang="en-AU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9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Revise the naloxone chapter!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81" y="1236510"/>
            <a:ext cx="3072359" cy="4681690"/>
          </a:xfrm>
        </p:spPr>
      </p:pic>
      <p:sp>
        <p:nvSpPr>
          <p:cNvPr id="5" name="TextBox 4"/>
          <p:cNvSpPr txBox="1"/>
          <p:nvPr/>
        </p:nvSpPr>
        <p:spPr>
          <a:xfrm>
            <a:off x="824459" y="4586990"/>
            <a:ext cx="3471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Good luck!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19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4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 &amp; law">
  <a:themeElements>
    <a:clrScheme name="">
      <a:dk1>
        <a:srgbClr val="4D4D4D"/>
      </a:dk1>
      <a:lt1>
        <a:srgbClr val="FFFFFF"/>
      </a:lt1>
      <a:dk2>
        <a:srgbClr val="000068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 &amp; law.thmx</Template>
  <TotalTime>11431</TotalTime>
  <Words>475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Mangal</vt:lpstr>
      <vt:lpstr>Arial</vt:lpstr>
      <vt:lpstr>Med &amp; law</vt:lpstr>
      <vt:lpstr>Question 11 – Methadone overdose</vt:lpstr>
      <vt:lpstr>a) Outline your three (3) immediate management priorities for this patient (3 marks)  </vt:lpstr>
      <vt:lpstr>a) Outline your three (3) immediate management priorities for this patient (3 marks)  </vt:lpstr>
      <vt:lpstr>He responds appropriately to your initial treatment, but twenty minutes later his observations are: GCS   12 RR  8/min HR   100 bpm BP  140/70 mmHg O2 Sat  94% on room air   b) Outline your next four steps in his management. (4 marks) </vt:lpstr>
      <vt:lpstr>b) Outline your next four steps in his management. (4 marks) </vt:lpstr>
      <vt:lpstr>c) List five (5) clinical features of opioid withdrawal (5 Marks)   </vt:lpstr>
      <vt:lpstr>Revise the naloxone chapter!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27</dc:title>
  <dc:creator>Julia Fisher</dc:creator>
  <cp:lastModifiedBy>Julia Dillon</cp:lastModifiedBy>
  <cp:revision>50</cp:revision>
  <dcterms:created xsi:type="dcterms:W3CDTF">2015-06-17T23:54:45Z</dcterms:created>
  <dcterms:modified xsi:type="dcterms:W3CDTF">2019-09-27T11:23:05Z</dcterms:modified>
</cp:coreProperties>
</file>