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56" r:id="rId3"/>
    <p:sldId id="309" r:id="rId4"/>
    <p:sldId id="310" r:id="rId5"/>
    <p:sldId id="293" r:id="rId6"/>
    <p:sldId id="294" r:id="rId7"/>
    <p:sldId id="301" r:id="rId8"/>
    <p:sldId id="296" r:id="rId9"/>
    <p:sldId id="297" r:id="rId10"/>
    <p:sldId id="302" r:id="rId11"/>
    <p:sldId id="303" r:id="rId12"/>
    <p:sldId id="259" r:id="rId13"/>
    <p:sldId id="304" r:id="rId14"/>
    <p:sldId id="305" r:id="rId15"/>
    <p:sldId id="298" r:id="rId16"/>
    <p:sldId id="260" r:id="rId17"/>
    <p:sldId id="292" r:id="rId18"/>
    <p:sldId id="261" r:id="rId19"/>
    <p:sldId id="262" r:id="rId20"/>
    <p:sldId id="276" r:id="rId21"/>
    <p:sldId id="291" r:id="rId22"/>
    <p:sldId id="279" r:id="rId23"/>
    <p:sldId id="267" r:id="rId24"/>
    <p:sldId id="269" r:id="rId25"/>
    <p:sldId id="278" r:id="rId26"/>
    <p:sldId id="280" r:id="rId27"/>
    <p:sldId id="263" r:id="rId28"/>
    <p:sldId id="270" r:id="rId29"/>
    <p:sldId id="286" r:id="rId30"/>
    <p:sldId id="277" r:id="rId31"/>
    <p:sldId id="281" r:id="rId32"/>
    <p:sldId id="264" r:id="rId33"/>
    <p:sldId id="282" r:id="rId34"/>
    <p:sldId id="265" r:id="rId35"/>
    <p:sldId id="271" r:id="rId36"/>
    <p:sldId id="272" r:id="rId37"/>
    <p:sldId id="283" r:id="rId38"/>
    <p:sldId id="273" r:id="rId39"/>
    <p:sldId id="299" r:id="rId40"/>
    <p:sldId id="289" r:id="rId41"/>
    <p:sldId id="290" r:id="rId42"/>
    <p:sldId id="287" r:id="rId43"/>
    <p:sldId id="288" r:id="rId44"/>
    <p:sldId id="300" r:id="rId45"/>
    <p:sldId id="274" r:id="rId46"/>
    <p:sldId id="285" r:id="rId47"/>
    <p:sldId id="275" r:id="rId48"/>
    <p:sldId id="307" r:id="rId49"/>
  </p:sldIdLst>
  <p:sldSz cx="9756775" cy="73152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oufar Kirkwood" initials="NK" lastIdx="1" clrIdx="0">
    <p:extLst>
      <p:ext uri="{19B8F6BF-5375-455C-9EA6-DF929625EA0E}">
        <p15:presenceInfo xmlns:p15="http://schemas.microsoft.com/office/powerpoint/2012/main" userId="Niloufar Kirkw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247" autoAdjust="0"/>
  </p:normalViewPr>
  <p:slideViewPr>
    <p:cSldViewPr>
      <p:cViewPr varScale="1">
        <p:scale>
          <a:sx n="88" d="100"/>
          <a:sy n="88" d="100"/>
        </p:scale>
        <p:origin x="216" y="90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7925662-72EA-4A56-AE44-2CAD1F446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7C6AC05-E6CB-414B-A4C1-1E8ADC96E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7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AC05-E6CB-414B-A4C1-1E8ADC96E4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898525"/>
            <a:ext cx="8653462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0000" tIns="90000"/>
          <a:lstStyle>
            <a:lvl1pPr>
              <a:defRPr sz="4800">
                <a:solidFill>
                  <a:schemeClr val="hlink"/>
                </a:solidFill>
                <a:latin typeface="Helvetica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8610600" cy="14478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5276"/>
          <a:stretch/>
        </p:blipFill>
        <p:spPr>
          <a:xfrm>
            <a:off x="-1" y="6172199"/>
            <a:ext cx="9756775" cy="11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54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91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6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6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72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8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741488"/>
            <a:ext cx="8637588" cy="4579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29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96-9606-400D-A185-4C2C6EAC799C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6482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D3EA-A89E-4E7B-8FEC-29E2C6540609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2096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3688"/>
            <a:ext cx="8782050" cy="1219200"/>
          </a:xfrm>
          <a:solidFill>
            <a:srgbClr val="0070C0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363" y="1636713"/>
            <a:ext cx="431165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3" y="2319338"/>
            <a:ext cx="431165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175" y="1636713"/>
            <a:ext cx="43132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175" y="2319338"/>
            <a:ext cx="43132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888CF-959D-4861-A4E2-CDE61EF91A0B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817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8299-D6D0-49A0-8987-0772131FCA14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9288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0513"/>
            <a:ext cx="3209925" cy="1239837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763" y="290513"/>
            <a:ext cx="54546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63" y="1530350"/>
            <a:ext cx="32099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96B95-C5B8-4B67-9176-4E8EA86E9808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2290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8" y="5121275"/>
            <a:ext cx="5853112" cy="603250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938" y="654050"/>
            <a:ext cx="5853112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938" y="5724525"/>
            <a:ext cx="5853112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93F21-D3DA-498C-BEB7-EECD7DAE7C9A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527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52B6-5B41-4AFE-829A-39CE02DC638A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1241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775" cy="1381125"/>
          </a:xfrm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77113" y="222250"/>
            <a:ext cx="1979612" cy="3952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781800"/>
            <a:ext cx="3092450" cy="295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138" y="6780213"/>
            <a:ext cx="2032000" cy="306387"/>
          </a:xfrm>
        </p:spPr>
        <p:txBody>
          <a:bodyPr/>
          <a:lstStyle>
            <a:lvl1pPr>
              <a:defRPr/>
            </a:lvl1pPr>
          </a:lstStyle>
          <a:p>
            <a:fld id="{C0FC12BF-EB14-44FD-8B0C-0D51377BC6D7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380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56775" cy="138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000" tIns="288000" rIns="720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863758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77113" y="222250"/>
            <a:ext cx="19796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81800"/>
            <a:ext cx="30924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780213"/>
            <a:ext cx="203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fld id="{E9D63BDF-4778-478B-B30F-B822659722AA}" type="slidenum">
              <a:rPr lang="en-US"/>
              <a:pPr/>
              <a:t>‹#›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73" y="6671378"/>
            <a:ext cx="2562388" cy="46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52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600">
          <a:solidFill>
            <a:schemeClr val="tx1"/>
          </a:solidFill>
          <a:latin typeface="+mn-lt"/>
        </a:defRPr>
      </a:lvl2pPr>
      <a:lvl3pPr marL="1046163" indent="-18573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</a:defRPr>
      </a:lvl3pPr>
      <a:lvl4pPr marL="1327150" indent="-9048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17176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1748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6320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0892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5464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vic.gov.au/edfactsheets/" TargetMode="External"/><Relationship Id="rId2" Type="http://schemas.openxmlformats.org/officeDocument/2006/relationships/hyperlink" Target="https://www.aci.health.nsw.gov.au/networks/eci/clinical/clinical-resources/forms/awpt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i.moodlesite.pukunui.net/pluginfile.php/1813/mod_resource/content/3/story.html" TargetMode="External"/><Relationship Id="rId4" Type="http://schemas.openxmlformats.org/officeDocument/2006/relationships/hyperlink" Target="http://psy.mq.edu.au/GCS/AWPTAShigh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sy.mq.edu.au/GCS/" TargetMode="External"/><Relationship Id="rId2" Type="http://schemas.openxmlformats.org/officeDocument/2006/relationships/hyperlink" Target="https://www.aci.health.nsw.gov.au/networks/eci/clinical/clinical-resources/forms/awpta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891" y="273224"/>
            <a:ext cx="8987854" cy="3149600"/>
          </a:xfrm>
        </p:spPr>
        <p:txBody>
          <a:bodyPr/>
          <a:lstStyle/>
          <a:p>
            <a:pPr algn="ctr"/>
            <a:r>
              <a:rPr lang="en-US" sz="4000" dirty="0" smtClean="0"/>
              <a:t>Traumatic brain injury:</a:t>
            </a:r>
            <a:br>
              <a:rPr lang="en-US" sz="4000" dirty="0" smtClean="0"/>
            </a:br>
            <a:r>
              <a:rPr lang="en-US" sz="4000" dirty="0" smtClean="0"/>
              <a:t>Assessment &amp; Management in ED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Training Module</a:t>
            </a:r>
            <a:endParaRPr lang="en-US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891" y="3971658"/>
            <a:ext cx="4824536" cy="2114798"/>
          </a:xfrm>
        </p:spPr>
        <p:txBody>
          <a:bodyPr/>
          <a:lstStyle/>
          <a:p>
            <a:r>
              <a:rPr lang="en-US" sz="2000" b="1" dirty="0" smtClean="0"/>
              <a:t>Dr. Niloufar Kirkwood</a:t>
            </a:r>
          </a:p>
          <a:p>
            <a:r>
              <a:rPr lang="en-US" sz="2000" dirty="0" smtClean="0"/>
              <a:t>Senior Clinical Neuropsychologist</a:t>
            </a:r>
          </a:p>
          <a:p>
            <a:endParaRPr lang="en-US" sz="2000" dirty="0"/>
          </a:p>
          <a:p>
            <a:r>
              <a:rPr lang="en-US" sz="2000" b="1" dirty="0"/>
              <a:t>Danielle Byrne</a:t>
            </a:r>
          </a:p>
          <a:p>
            <a:r>
              <a:rPr lang="en-US" sz="2000" dirty="0"/>
              <a:t>Occupational </a:t>
            </a:r>
            <a:r>
              <a:rPr lang="en-US" sz="2000" dirty="0" smtClean="0"/>
              <a:t>Therapist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59" y="3801616"/>
            <a:ext cx="4022617" cy="209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of care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44" y="1681416"/>
            <a:ext cx="8637587" cy="4678363"/>
          </a:xfrm>
        </p:spPr>
        <p:txBody>
          <a:bodyPr/>
          <a:lstStyle/>
          <a:p>
            <a:r>
              <a:rPr lang="en-AU" dirty="0" smtClean="0"/>
              <a:t>Clinical practice guidelines for </a:t>
            </a:r>
            <a:r>
              <a:rPr lang="en-AU" dirty="0" err="1" smtClean="0"/>
              <a:t>mTBI</a:t>
            </a:r>
            <a:r>
              <a:rPr lang="en-AU" dirty="0" smtClean="0"/>
              <a:t> </a:t>
            </a:r>
            <a:r>
              <a:rPr lang="en-AU" dirty="0" err="1" smtClean="0"/>
              <a:t>Mx</a:t>
            </a:r>
            <a:r>
              <a:rPr lang="en-AU" dirty="0" smtClean="0"/>
              <a:t> recommends PTA is prospectively measured in ED </a:t>
            </a:r>
            <a:r>
              <a:rPr lang="en-AU" sz="2400" dirty="0" smtClean="0"/>
              <a:t>(</a:t>
            </a:r>
            <a:r>
              <a:rPr lang="en-AU" sz="2400" dirty="0" err="1" smtClean="0"/>
              <a:t>Tavender</a:t>
            </a:r>
            <a:r>
              <a:rPr lang="en-AU" sz="2400" dirty="0" smtClean="0"/>
              <a:t> et al 2011)</a:t>
            </a:r>
          </a:p>
          <a:p>
            <a:r>
              <a:rPr lang="en-AU" dirty="0"/>
              <a:t>Incorporated this into guidelines for </a:t>
            </a:r>
            <a:r>
              <a:rPr lang="en-AU" dirty="0" err="1"/>
              <a:t>Mx</a:t>
            </a:r>
            <a:r>
              <a:rPr lang="en-AU" dirty="0"/>
              <a:t> of closed head injury (NSW)</a:t>
            </a:r>
          </a:p>
          <a:p>
            <a:r>
              <a:rPr lang="en-AU" dirty="0" smtClean="0"/>
              <a:t>NSW </a:t>
            </a:r>
            <a:r>
              <a:rPr lang="en-AU" dirty="0"/>
              <a:t>Ministry of Health (2011) </a:t>
            </a:r>
            <a:r>
              <a:rPr lang="en-AU" dirty="0" smtClean="0"/>
              <a:t>mandatory </a:t>
            </a:r>
            <a:r>
              <a:rPr lang="en-AU" dirty="0"/>
              <a:t>to administer the A-WPTAS in all EDs of </a:t>
            </a:r>
            <a:r>
              <a:rPr lang="en-AU" dirty="0" smtClean="0"/>
              <a:t>NSW</a:t>
            </a:r>
          </a:p>
          <a:p>
            <a:r>
              <a:rPr lang="en-AU" dirty="0"/>
              <a:t>Incorporated into the Ontario </a:t>
            </a:r>
            <a:r>
              <a:rPr lang="en-AU" dirty="0" err="1"/>
              <a:t>Neurotrauma</a:t>
            </a:r>
            <a:r>
              <a:rPr lang="en-AU" dirty="0"/>
              <a:t> Foundation Guidelines (2013</a:t>
            </a:r>
            <a:r>
              <a:rPr lang="en-AU" dirty="0" smtClean="0"/>
              <a:t>)</a:t>
            </a:r>
          </a:p>
          <a:p>
            <a:r>
              <a:rPr lang="en-AU" dirty="0" smtClean="0"/>
              <a:t>Measures used at the Austin, Alfred, RMH 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88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Length of stay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5899" y="1713384"/>
            <a:ext cx="8637588" cy="4579937"/>
          </a:xfrm>
        </p:spPr>
        <p:txBody>
          <a:bodyPr/>
          <a:lstStyle/>
          <a:p>
            <a:r>
              <a:rPr lang="en-AU" dirty="0"/>
              <a:t>Liverpool Hospital (Level 1 Trauma) found that 94% of patients who were administered the </a:t>
            </a:r>
            <a:r>
              <a:rPr lang="en-AU" dirty="0" smtClean="0"/>
              <a:t>abbreviated PTA screening </a:t>
            </a:r>
            <a:r>
              <a:rPr lang="en-AU" dirty="0"/>
              <a:t>were cleared within 4 hours &amp; this reduced LOS by 295 bed-days (Watson et al 2017)</a:t>
            </a:r>
          </a:p>
        </p:txBody>
      </p:sp>
    </p:spTree>
    <p:extLst>
      <p:ext uri="{BB962C8B-B14F-4D97-AF65-F5344CB8AC3E}">
        <p14:creationId xmlns:p14="http://schemas.microsoft.com/office/powerpoint/2010/main" val="24341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775" cy="1762125"/>
          </a:xfrm>
        </p:spPr>
        <p:txBody>
          <a:bodyPr/>
          <a:lstStyle/>
          <a:p>
            <a:r>
              <a:rPr lang="en-AU" dirty="0" smtClean="0"/>
              <a:t>New </a:t>
            </a:r>
            <a:br>
              <a:rPr lang="en-AU" dirty="0" smtClean="0"/>
            </a:br>
            <a:r>
              <a:rPr lang="en-AU" dirty="0" smtClean="0"/>
              <a:t>Procedure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284" y="1"/>
            <a:ext cx="581449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" y="273224"/>
            <a:ext cx="9486899" cy="50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7" y="129208"/>
            <a:ext cx="9430419" cy="58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PTA screen administration guide 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70075" y="1828070"/>
            <a:ext cx="5040560" cy="41956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131241" y="5381869"/>
            <a:ext cx="968824" cy="4633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60618" y="584520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Ward Staff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42558" y="5378224"/>
            <a:ext cx="576064" cy="366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082064" y="5805680"/>
            <a:ext cx="163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ED</a:t>
            </a:r>
          </a:p>
          <a:p>
            <a:pPr algn="ctr"/>
            <a:r>
              <a:rPr lang="en-AU" dirty="0" smtClean="0"/>
              <a:t>Staff /new fall with head strike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418622" y="3116525"/>
            <a:ext cx="2088232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A-</a:t>
            </a:r>
            <a:r>
              <a:rPr lang="en-AU" b="1" dirty="0" err="1" smtClean="0"/>
              <a:t>WPTAS</a:t>
            </a:r>
            <a:endParaRPr lang="en-AU" b="1" dirty="0" smtClean="0"/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AU" dirty="0" smtClean="0"/>
              <a:t>Must be opening eyes spontaneously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AU" dirty="0" smtClean="0"/>
              <a:t>Must be able to obey commands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AU" dirty="0" smtClean="0"/>
              <a:t>Points lost only for verbal response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49" y="1475199"/>
            <a:ext cx="1023178" cy="1365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098" y="3257957"/>
            <a:ext cx="1643116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b="1" dirty="0" smtClean="0"/>
              <a:t>Full </a:t>
            </a:r>
            <a:r>
              <a:rPr lang="en-AU" b="1" dirty="0" err="1" smtClean="0"/>
              <a:t>WPTAS</a:t>
            </a:r>
            <a:endParaRPr lang="en-AU" b="1" dirty="0"/>
          </a:p>
          <a:p>
            <a:pPr algn="l"/>
            <a:r>
              <a:rPr lang="en-AU" dirty="0" smtClean="0"/>
              <a:t>For more severe cases</a:t>
            </a:r>
          </a:p>
        </p:txBody>
      </p:sp>
    </p:spTree>
    <p:extLst>
      <p:ext uri="{BB962C8B-B14F-4D97-AF65-F5344CB8AC3E}">
        <p14:creationId xmlns:p14="http://schemas.microsoft.com/office/powerpoint/2010/main" val="26454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the A-WPTAS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95" y="1379347"/>
            <a:ext cx="7272808" cy="5842092"/>
          </a:xfrm>
        </p:spPr>
      </p:pic>
    </p:spTree>
    <p:extLst>
      <p:ext uri="{BB962C8B-B14F-4D97-AF65-F5344CB8AC3E}">
        <p14:creationId xmlns:p14="http://schemas.microsoft.com/office/powerpoint/2010/main" val="13932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the A-WPTAS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5" y="1497360"/>
            <a:ext cx="7217321" cy="55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A-WPTAS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85392"/>
            <a:ext cx="8637587" cy="4678363"/>
          </a:xfrm>
        </p:spPr>
        <p:txBody>
          <a:bodyPr/>
          <a:lstStyle/>
          <a:p>
            <a:r>
              <a:rPr lang="en-AU" dirty="0" smtClean="0"/>
              <a:t>Screening test to identify PTA in </a:t>
            </a:r>
            <a:r>
              <a:rPr lang="en-AU" b="1" u="sng" dirty="0" smtClean="0"/>
              <a:t>Mild TBI</a:t>
            </a:r>
          </a:p>
          <a:p>
            <a:r>
              <a:rPr lang="en-AU" dirty="0" smtClean="0"/>
              <a:t>Administered </a:t>
            </a:r>
            <a:r>
              <a:rPr lang="en-AU" i="1" dirty="0" smtClean="0"/>
              <a:t>hourly</a:t>
            </a:r>
            <a:endParaRPr lang="en-AU" dirty="0"/>
          </a:p>
          <a:p>
            <a:r>
              <a:rPr lang="en-AU" dirty="0" smtClean="0"/>
              <a:t>Only to be used within the first 24 hours following head injury/ hospital presentation </a:t>
            </a:r>
          </a:p>
          <a:p>
            <a:r>
              <a:rPr lang="en-AU" dirty="0" smtClean="0"/>
              <a:t>Administered in ED or on ward (after a new fall with suspected head injury)</a:t>
            </a:r>
          </a:p>
          <a:p>
            <a:r>
              <a:rPr lang="en-AU" dirty="0" smtClean="0"/>
              <a:t>Includes a full GCS + recall </a:t>
            </a:r>
            <a:r>
              <a:rPr lang="en-AU" dirty="0"/>
              <a:t>of 3 picture cards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6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Clinical Indicators for A-</a:t>
            </a:r>
            <a:r>
              <a:rPr lang="en-AU" dirty="0" err="1" smtClean="0"/>
              <a:t>WPTAS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51" y="1857400"/>
            <a:ext cx="8637587" cy="4678363"/>
          </a:xfrm>
        </p:spPr>
        <p:txBody>
          <a:bodyPr/>
          <a:lstStyle/>
          <a:p>
            <a:r>
              <a:rPr lang="en-AU" dirty="0" smtClean="0"/>
              <a:t>Altered GCS (13-15)</a:t>
            </a:r>
          </a:p>
          <a:p>
            <a:r>
              <a:rPr lang="en-AU" dirty="0" smtClean="0"/>
              <a:t>+/- LOC</a:t>
            </a:r>
          </a:p>
          <a:p>
            <a:r>
              <a:rPr lang="en-AU" dirty="0" smtClean="0"/>
              <a:t>Evidence of head strike</a:t>
            </a:r>
          </a:p>
          <a:p>
            <a:r>
              <a:rPr lang="en-AU" dirty="0" smtClean="0"/>
              <a:t>+/- amnesia surrounding the events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63" y="45937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 </a:t>
            </a:r>
            <a:endParaRPr lang="en-US" dirty="0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13891" y="1785392"/>
            <a:ext cx="8637587" cy="4678363"/>
          </a:xfrm>
        </p:spPr>
        <p:txBody>
          <a:bodyPr/>
          <a:lstStyle/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/>
              <a:t>Traumatic brain injury/ closed head </a:t>
            </a:r>
            <a:r>
              <a:rPr lang="en-AU" dirty="0" smtClean="0"/>
              <a:t>injury definitions</a:t>
            </a:r>
            <a:endParaRPr lang="en-AU" dirty="0"/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 smtClean="0"/>
              <a:t>Screening measure (A-</a:t>
            </a:r>
            <a:r>
              <a:rPr lang="en-AU" dirty="0" err="1" smtClean="0"/>
              <a:t>WPTAS</a:t>
            </a:r>
            <a:r>
              <a:rPr lang="en-AU" dirty="0"/>
              <a:t>)</a:t>
            </a:r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/>
              <a:t>What are the clinical indicators for using the A-WPTAS</a:t>
            </a:r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/>
              <a:t>How to administer the A-WPTAS</a:t>
            </a:r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/>
              <a:t>How to score the A-WPTAS</a:t>
            </a:r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/>
              <a:t>Outcome of A-WPTAS administration</a:t>
            </a:r>
          </a:p>
          <a:p>
            <a:pPr marL="538163" indent="-5381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dirty="0" smtClean="0"/>
              <a:t>Demonstration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Testing considerations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91" y="1929408"/>
            <a:ext cx="8637587" cy="4678363"/>
          </a:xfrm>
        </p:spPr>
        <p:txBody>
          <a:bodyPr/>
          <a:lstStyle/>
          <a:p>
            <a:r>
              <a:rPr lang="en-AU" dirty="0" smtClean="0"/>
              <a:t>Standardised administration</a:t>
            </a:r>
          </a:p>
          <a:p>
            <a:r>
              <a:rPr lang="en-AU" dirty="0"/>
              <a:t>Ask the questions exactly in the order they appear on the </a:t>
            </a:r>
            <a:r>
              <a:rPr lang="en-AU" dirty="0" smtClean="0"/>
              <a:t>form</a:t>
            </a:r>
          </a:p>
          <a:p>
            <a:r>
              <a:rPr lang="en-AU" dirty="0" smtClean="0"/>
              <a:t>Speak in a clear and strong voice</a:t>
            </a:r>
          </a:p>
          <a:p>
            <a:r>
              <a:rPr lang="en-AU" dirty="0" smtClean="0"/>
              <a:t>Score </a:t>
            </a:r>
            <a:r>
              <a:rPr lang="en-AU" dirty="0"/>
              <a:t>1 if correct, 0 if </a:t>
            </a:r>
            <a:r>
              <a:rPr lang="en-AU" dirty="0" smtClean="0"/>
              <a:t>incorrect</a:t>
            </a:r>
          </a:p>
          <a:p>
            <a:r>
              <a:rPr lang="en-AU" dirty="0" smtClean="0"/>
              <a:t>Remove/cover orientation boards and clocks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99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can administer the A-</a:t>
            </a:r>
            <a:r>
              <a:rPr lang="en-AU" dirty="0" err="1" smtClean="0"/>
              <a:t>WPTAS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929408"/>
            <a:ext cx="8637587" cy="4678363"/>
          </a:xfrm>
        </p:spPr>
        <p:txBody>
          <a:bodyPr/>
          <a:lstStyle/>
          <a:p>
            <a:r>
              <a:rPr lang="en-AU" dirty="0" smtClean="0"/>
              <a:t>Nursing staff</a:t>
            </a:r>
          </a:p>
          <a:p>
            <a:r>
              <a:rPr lang="en-AU" dirty="0"/>
              <a:t>Occupational therapist</a:t>
            </a:r>
          </a:p>
          <a:p>
            <a:r>
              <a:rPr lang="en-AU" dirty="0" smtClean="0"/>
              <a:t>Speech pathologists</a:t>
            </a:r>
          </a:p>
          <a:p>
            <a:r>
              <a:rPr lang="en-AU" dirty="0" smtClean="0"/>
              <a:t>Neuropsychologists</a:t>
            </a:r>
          </a:p>
          <a:p>
            <a:endParaRPr lang="en-AU" dirty="0"/>
          </a:p>
          <a:p>
            <a:r>
              <a:rPr lang="en-AU" dirty="0" smtClean="0"/>
              <a:t>In ED – Nursing Staff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A-</a:t>
            </a:r>
            <a:r>
              <a:rPr lang="en-AU" dirty="0" err="1" smtClean="0"/>
              <a:t>WPTAS</a:t>
            </a:r>
            <a:r>
              <a:rPr lang="en-AU" dirty="0" smtClean="0"/>
              <a:t> Administration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0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GCS Component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05" t="19067" r="65186" b="3378"/>
          <a:stretch/>
        </p:blipFill>
        <p:spPr>
          <a:xfrm>
            <a:off x="701923" y="1833397"/>
            <a:ext cx="3672408" cy="4488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4371" y="192940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u="sng" dirty="0" smtClean="0"/>
              <a:t>Glasgow Coma Scale:</a:t>
            </a:r>
          </a:p>
          <a:p>
            <a:pPr algn="l"/>
            <a:r>
              <a:rPr lang="en-AU" sz="2800" dirty="0" smtClean="0"/>
              <a:t>Motor Response (M)</a:t>
            </a:r>
          </a:p>
          <a:p>
            <a:pPr algn="l"/>
            <a:r>
              <a:rPr lang="en-AU" sz="2800" dirty="0" smtClean="0"/>
              <a:t>Eye Response (E)</a:t>
            </a:r>
          </a:p>
          <a:p>
            <a:pPr algn="l"/>
            <a:r>
              <a:rPr lang="en-AU" sz="2800" dirty="0" smtClean="0"/>
              <a:t>Verbal Response (V)</a:t>
            </a:r>
          </a:p>
          <a:p>
            <a:pPr algn="l"/>
            <a:endParaRPr lang="en-AU" sz="2800" dirty="0"/>
          </a:p>
          <a:p>
            <a:pPr algn="l"/>
            <a:r>
              <a:rPr lang="en-AU" sz="2800" dirty="0" smtClean="0"/>
              <a:t>Must obtain E4 and M6 for A-</a:t>
            </a:r>
            <a:r>
              <a:rPr lang="en-AU" sz="2800" dirty="0" err="1" smtClean="0"/>
              <a:t>WPTAS</a:t>
            </a:r>
            <a:endParaRPr lang="en-AU" sz="2800" dirty="0" smtClean="0"/>
          </a:p>
          <a:p>
            <a:pPr algn="l"/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643" y="4593704"/>
            <a:ext cx="816182" cy="10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Orientation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06" t="56670" r="65186" b="1028"/>
          <a:stretch/>
        </p:blipFill>
        <p:spPr>
          <a:xfrm>
            <a:off x="197867" y="1713384"/>
            <a:ext cx="4104456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4331" y="1425352"/>
            <a:ext cx="5382444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sz="1800" b="1" u="sng" dirty="0" smtClean="0"/>
              <a:t>5 Orientation Questions</a:t>
            </a:r>
          </a:p>
          <a:p>
            <a:pPr algn="l"/>
            <a:endParaRPr lang="en-AU" sz="1800" b="1" i="1" dirty="0" smtClean="0"/>
          </a:p>
          <a:p>
            <a:pPr algn="l"/>
            <a:r>
              <a:rPr lang="en-AU" sz="1800" b="1" i="1" dirty="0" smtClean="0"/>
              <a:t>1.What is your name?</a:t>
            </a:r>
          </a:p>
          <a:p>
            <a:pPr algn="l"/>
            <a:r>
              <a:rPr lang="en-AU" dirty="0" smtClean="0"/>
              <a:t>Patient must provide their full name</a:t>
            </a:r>
          </a:p>
          <a:p>
            <a:pPr algn="l"/>
            <a:endParaRPr lang="en-AU" sz="1800" b="1" i="1" dirty="0" smtClean="0"/>
          </a:p>
          <a:p>
            <a:pPr algn="l"/>
            <a:r>
              <a:rPr lang="en-AU" sz="1800" b="1" i="1" dirty="0" smtClean="0"/>
              <a:t>2.What is the name of this place?</a:t>
            </a:r>
          </a:p>
          <a:p>
            <a:pPr algn="l"/>
            <a:r>
              <a:rPr lang="en-AU" dirty="0" smtClean="0"/>
              <a:t>The patient must give the name of the hospital. If the patient can not name the hospital, then provide 3 options e.g. “</a:t>
            </a:r>
            <a:r>
              <a:rPr lang="en-AU" i="1" dirty="0" smtClean="0"/>
              <a:t>is it Moorabbin Hospital, Monash Medical Centre or Alfred Health?”</a:t>
            </a:r>
          </a:p>
          <a:p>
            <a:pPr algn="l"/>
            <a:endParaRPr lang="en-AU" sz="1800" b="1" i="1" dirty="0" smtClean="0"/>
          </a:p>
          <a:p>
            <a:pPr algn="l"/>
            <a:r>
              <a:rPr lang="en-AU" sz="1800" b="1" i="1" dirty="0" smtClean="0"/>
              <a:t>3.Why are you here?</a:t>
            </a:r>
          </a:p>
          <a:p>
            <a:pPr algn="l"/>
            <a:r>
              <a:rPr lang="en-AU" dirty="0"/>
              <a:t>Patient must state reason they were admitted to </a:t>
            </a:r>
            <a:r>
              <a:rPr lang="en-AU" dirty="0" smtClean="0"/>
              <a:t>hospital, i.e</a:t>
            </a:r>
            <a:r>
              <a:rPr lang="en-AU" dirty="0"/>
              <a:t>. injured in a car accident. If they do not know, give them 3 options including the correct reason</a:t>
            </a:r>
          </a:p>
          <a:p>
            <a:pPr algn="l"/>
            <a:endParaRPr lang="en-AU" sz="1800" b="1" i="1" dirty="0" smtClean="0"/>
          </a:p>
          <a:p>
            <a:pPr algn="l"/>
            <a:r>
              <a:rPr lang="en-AU" sz="1800" b="1" i="1" dirty="0" smtClean="0"/>
              <a:t>4.What month are we in?</a:t>
            </a:r>
          </a:p>
          <a:p>
            <a:pPr algn="l"/>
            <a:r>
              <a:rPr lang="en-AU" dirty="0"/>
              <a:t>Patient must name the month. If they respond “the 6th month,” ask “what is the 6th month?” If they do not know the month, give them 3 consecutive options including the correct month.</a:t>
            </a:r>
          </a:p>
          <a:p>
            <a:pPr algn="l"/>
            <a:endParaRPr lang="en-AU" sz="1800" b="1" i="1" dirty="0" smtClean="0"/>
          </a:p>
          <a:p>
            <a:pPr algn="l"/>
            <a:r>
              <a:rPr lang="en-AU" sz="1800" b="1" i="1" dirty="0" smtClean="0"/>
              <a:t>5.What year are we in?</a:t>
            </a:r>
          </a:p>
          <a:p>
            <a:pPr algn="l"/>
            <a:r>
              <a:rPr lang="en-AU" dirty="0" smtClean="0"/>
              <a:t>Patient may answer in short form e.g. “18” instead of “2018.” </a:t>
            </a:r>
            <a:r>
              <a:rPr lang="en-AU" dirty="0"/>
              <a:t>It is also acceptable to offer a prompt i.e. “the year is 2000 and what</a:t>
            </a:r>
            <a:r>
              <a:rPr lang="en-AU" dirty="0" smtClean="0"/>
              <a:t>?”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63091" y="5838719"/>
            <a:ext cx="3325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Must answer all questions properly to be ORIENTED (Score of 5)</a:t>
            </a:r>
          </a:p>
          <a:p>
            <a:pPr algn="ctr"/>
            <a:r>
              <a:rPr lang="en-AU" b="1" dirty="0" smtClean="0">
                <a:solidFill>
                  <a:srgbClr val="FF0000"/>
                </a:solidFill>
              </a:rPr>
              <a:t>Otherwise score = 4 </a:t>
            </a:r>
          </a:p>
          <a:p>
            <a:pPr algn="ctr"/>
            <a:r>
              <a:rPr lang="en-AU" b="1" dirty="0" smtClean="0">
                <a:solidFill>
                  <a:srgbClr val="FF0000"/>
                </a:solidFill>
              </a:rPr>
              <a:t>Unless inappropriate words (score 3) or incomprehensible (score 2) 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97" y="4287674"/>
            <a:ext cx="1023178" cy="13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Orientation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71" y="1641376"/>
            <a:ext cx="9289032" cy="4824536"/>
          </a:xfrm>
          <a:solidFill>
            <a:schemeClr val="accent3"/>
          </a:solidFill>
        </p:spPr>
        <p:txBody>
          <a:bodyPr/>
          <a:lstStyle/>
          <a:p>
            <a:r>
              <a:rPr lang="en-AU" dirty="0"/>
              <a:t>If the patients says “I don’t know” or </a:t>
            </a:r>
            <a:r>
              <a:rPr lang="en-AU" dirty="0" smtClean="0"/>
              <a:t>“I can’t remember”, </a:t>
            </a:r>
            <a:r>
              <a:rPr lang="en-AU" dirty="0"/>
              <a:t>give them 3 options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Do </a:t>
            </a:r>
            <a:r>
              <a:rPr lang="en-AU" dirty="0"/>
              <a:t>not give the choice of 3 options if the patient has already given you an incorrect </a:t>
            </a:r>
            <a:r>
              <a:rPr lang="en-AU" dirty="0" smtClean="0"/>
              <a:t>answer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Inform </a:t>
            </a:r>
            <a:r>
              <a:rPr lang="en-AU" dirty="0"/>
              <a:t>the patient of any incorrect responses and provide the correct answers </a:t>
            </a:r>
            <a:r>
              <a:rPr lang="en-AU" sz="2000" b="1" dirty="0">
                <a:solidFill>
                  <a:srgbClr val="FF0000"/>
                </a:solidFill>
              </a:rPr>
              <a:t>BEFORE MOVING ON</a:t>
            </a:r>
          </a:p>
          <a:p>
            <a:pPr marL="474662" lvl="1" indent="0">
              <a:buNone/>
            </a:pPr>
            <a:r>
              <a:rPr lang="en-AU" i="1" dirty="0" smtClean="0"/>
              <a:t>e.g</a:t>
            </a:r>
            <a:r>
              <a:rPr lang="en-AU" i="1" dirty="0"/>
              <a:t>. “John, you said it was June, the month we are in is July</a:t>
            </a:r>
            <a:r>
              <a:rPr lang="en-AU" i="1" dirty="0" smtClean="0"/>
              <a:t>” 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Pupil and limbs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83" y="1641376"/>
            <a:ext cx="8637587" cy="46783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For nursing staff / those trained to do so:</a:t>
            </a:r>
          </a:p>
          <a:p>
            <a:pPr lvl="1"/>
            <a:r>
              <a:rPr lang="en-AU" dirty="0" smtClean="0"/>
              <a:t>Record limb strength and eye signs </a:t>
            </a:r>
          </a:p>
          <a:p>
            <a:pPr lvl="1"/>
            <a:r>
              <a:rPr lang="en-AU" dirty="0" smtClean="0"/>
              <a:t>This is not scored, but just an </a:t>
            </a:r>
            <a:r>
              <a:rPr lang="en-AU" dirty="0" err="1" smtClean="0"/>
              <a:t>obs</a:t>
            </a:r>
            <a:r>
              <a:rPr lang="en-AU" dirty="0" smtClean="0"/>
              <a:t> for records 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2" y="3513584"/>
            <a:ext cx="9036695" cy="2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Picture Cards-T1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91" y="1641376"/>
            <a:ext cx="4104456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1" y="3585592"/>
            <a:ext cx="3951998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2363" y="1425352"/>
            <a:ext cx="4896544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/>
              <a:t>Place picture cards (page 4 of form) in front of patient for approx. 5 secs and say:</a:t>
            </a:r>
          </a:p>
          <a:p>
            <a:pPr algn="l"/>
            <a:r>
              <a:rPr lang="en-AU" sz="2000" dirty="0" smtClean="0"/>
              <a:t>“</a:t>
            </a:r>
            <a:r>
              <a:rPr lang="en-AU" sz="2000" i="1" dirty="0" smtClean="0"/>
              <a:t>I’m </a:t>
            </a:r>
            <a:r>
              <a:rPr lang="en-AU" sz="2000" i="1" dirty="0"/>
              <a:t>going to show you 3 pictures and I want you to remember them</a:t>
            </a:r>
            <a:r>
              <a:rPr lang="en-AU" sz="2000" i="1" dirty="0" smtClean="0"/>
              <a:t>”</a:t>
            </a:r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Point to each picture and say:</a:t>
            </a:r>
          </a:p>
          <a:p>
            <a:pPr algn="l"/>
            <a:r>
              <a:rPr lang="en-AU" sz="2000" i="1" dirty="0" smtClean="0"/>
              <a:t>“What is this picture of?”</a:t>
            </a:r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Ensure they have clearly registered the pictures &amp; can recall them in the immediate situation:</a:t>
            </a:r>
          </a:p>
          <a:p>
            <a:pPr algn="l"/>
            <a:r>
              <a:rPr lang="en-AU" sz="2000" i="1" dirty="0" smtClean="0"/>
              <a:t>“Can you tell me again what those 3 pictures were?”</a:t>
            </a:r>
            <a:endParaRPr lang="en-AU" sz="2000" dirty="0" smtClean="0"/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Remove the cards and say “</a:t>
            </a:r>
            <a:r>
              <a:rPr lang="en-AU" sz="2000" i="1" dirty="0" smtClean="0"/>
              <a:t>I’m </a:t>
            </a:r>
            <a:r>
              <a:rPr lang="en-AU" sz="2000" i="1" dirty="0"/>
              <a:t>going to come back in an hour and ask you what those three pictures were again”</a:t>
            </a:r>
            <a:endParaRPr lang="en-AU" sz="2000" dirty="0"/>
          </a:p>
          <a:p>
            <a:pPr algn="l"/>
            <a:endParaRPr lang="en-AU" sz="2000" dirty="0"/>
          </a:p>
        </p:txBody>
      </p:sp>
      <p:sp>
        <p:nvSpPr>
          <p:cNvPr id="7" name="Freeform 6"/>
          <p:cNvSpPr/>
          <p:nvPr/>
        </p:nvSpPr>
        <p:spPr bwMode="auto">
          <a:xfrm>
            <a:off x="3209925" y="1781175"/>
            <a:ext cx="77510" cy="1047750"/>
          </a:xfrm>
          <a:custGeom>
            <a:avLst/>
            <a:gdLst>
              <a:gd name="connsiteX0" fmla="*/ 0 w 77510"/>
              <a:gd name="connsiteY0" fmla="*/ 0 h 1047750"/>
              <a:gd name="connsiteX1" fmla="*/ 19050 w 77510"/>
              <a:gd name="connsiteY1" fmla="*/ 76200 h 1047750"/>
              <a:gd name="connsiteX2" fmla="*/ 38100 w 77510"/>
              <a:gd name="connsiteY2" fmla="*/ 104775 h 1047750"/>
              <a:gd name="connsiteX3" fmla="*/ 47625 w 77510"/>
              <a:gd name="connsiteY3" fmla="*/ 133350 h 1047750"/>
              <a:gd name="connsiteX4" fmla="*/ 66675 w 77510"/>
              <a:gd name="connsiteY4" fmla="*/ 247650 h 1047750"/>
              <a:gd name="connsiteX5" fmla="*/ 76200 w 77510"/>
              <a:gd name="connsiteY5" fmla="*/ 304800 h 1047750"/>
              <a:gd name="connsiteX6" fmla="*/ 76200 w 77510"/>
              <a:gd name="connsiteY6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10" h="1047750">
                <a:moveTo>
                  <a:pt x="0" y="0"/>
                </a:moveTo>
                <a:cubicBezTo>
                  <a:pt x="3623" y="18114"/>
                  <a:pt x="9287" y="56674"/>
                  <a:pt x="19050" y="76200"/>
                </a:cubicBezTo>
                <a:cubicBezTo>
                  <a:pt x="24170" y="86439"/>
                  <a:pt x="32980" y="94536"/>
                  <a:pt x="38100" y="104775"/>
                </a:cubicBezTo>
                <a:cubicBezTo>
                  <a:pt x="42590" y="113755"/>
                  <a:pt x="45190" y="123610"/>
                  <a:pt x="47625" y="133350"/>
                </a:cubicBezTo>
                <a:cubicBezTo>
                  <a:pt x="57686" y="173593"/>
                  <a:pt x="60223" y="205715"/>
                  <a:pt x="66675" y="247650"/>
                </a:cubicBezTo>
                <a:cubicBezTo>
                  <a:pt x="69612" y="266738"/>
                  <a:pt x="75970" y="285489"/>
                  <a:pt x="76200" y="304800"/>
                </a:cubicBezTo>
                <a:cubicBezTo>
                  <a:pt x="79148" y="552432"/>
                  <a:pt x="76200" y="800100"/>
                  <a:pt x="76200" y="1047750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T2+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59031" y="169459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/>
              <a:t>Come back one hour later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Administer the full GCS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 smtClean="0"/>
              <a:t>Record the new/up-to-date GCS score on the record sheet</a:t>
            </a:r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Then say: </a:t>
            </a:r>
            <a:endParaRPr lang="en-AU" sz="2000" dirty="0"/>
          </a:p>
          <a:p>
            <a:pPr algn="l"/>
            <a:r>
              <a:rPr lang="en-AU" sz="2000" i="1" dirty="0" smtClean="0"/>
              <a:t>“What were the 3 picture that I showed you earlier?”</a:t>
            </a:r>
          </a:p>
          <a:p>
            <a:pPr algn="l"/>
            <a:endParaRPr lang="en-AU" sz="20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251" y="3975101"/>
            <a:ext cx="5739251" cy="2114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899" y="6473870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dirty="0"/>
              <a:t>Assign a score of 1 for each target picture </a:t>
            </a:r>
            <a:r>
              <a:rPr lang="en-AU" dirty="0" smtClean="0"/>
              <a:t>recalled correctly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09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Picture </a:t>
            </a:r>
            <a:r>
              <a:rPr lang="en-AU" dirty="0" err="1" smtClean="0"/>
              <a:t>recog</a:t>
            </a:r>
            <a:r>
              <a:rPr lang="en-AU" dirty="0" smtClean="0"/>
              <a:t> T2+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59" y="1534344"/>
            <a:ext cx="4176464" cy="5435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0355" y="1713384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/>
              <a:t>If the patient is unable to recall all 3 pictures correctly/ spontaneously, show them the set of 9 pictures</a:t>
            </a:r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Ask them to identify the 3 target pictures from this group</a:t>
            </a:r>
          </a:p>
          <a:p>
            <a:pPr algn="l"/>
            <a:endParaRPr lang="en-AU" sz="2000" dirty="0"/>
          </a:p>
          <a:p>
            <a:pPr algn="l"/>
            <a:r>
              <a:rPr lang="en-AU" sz="2000" dirty="0"/>
              <a:t>Assign a score of 1 for each target picture </a:t>
            </a:r>
            <a:r>
              <a:rPr lang="en-AU" sz="2000" dirty="0" smtClean="0"/>
              <a:t>recognised </a:t>
            </a:r>
            <a:r>
              <a:rPr lang="en-AU" sz="2000" dirty="0"/>
              <a:t>correctly </a:t>
            </a:r>
            <a:endParaRPr lang="en-AU" sz="2000" dirty="0" smtClean="0"/>
          </a:p>
          <a:p>
            <a:pPr algn="l"/>
            <a:endParaRPr lang="en-AU" sz="2000" i="1" dirty="0" smtClean="0"/>
          </a:p>
          <a:p>
            <a:pPr algn="l"/>
            <a:r>
              <a:rPr lang="en-AU" sz="2000" i="1" dirty="0" smtClean="0"/>
              <a:t>You can put </a:t>
            </a:r>
            <a:r>
              <a:rPr lang="en-AU" sz="2000" i="1" dirty="0"/>
              <a:t>a P next to the answer to indicate it was correctly identified on </a:t>
            </a:r>
            <a:r>
              <a:rPr lang="en-AU" sz="2000" i="1" dirty="0" smtClean="0"/>
              <a:t>prompting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12373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Background to current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93" y="1740694"/>
            <a:ext cx="8637587" cy="4941242"/>
          </a:xfrm>
        </p:spPr>
        <p:txBody>
          <a:bodyPr/>
          <a:lstStyle/>
          <a:p>
            <a:r>
              <a:rPr lang="en-AU" dirty="0" smtClean="0"/>
              <a:t>Time to review current Prompt procedures </a:t>
            </a:r>
          </a:p>
          <a:p>
            <a:r>
              <a:rPr lang="en-AU" dirty="0" smtClean="0"/>
              <a:t>Inconsistent approach identified </a:t>
            </a:r>
          </a:p>
          <a:p>
            <a:r>
              <a:rPr lang="en-AU" dirty="0" smtClean="0"/>
              <a:t>Not using best-practice screening tools</a:t>
            </a:r>
          </a:p>
          <a:p>
            <a:r>
              <a:rPr lang="en-AU" dirty="0" smtClean="0"/>
              <a:t>No objective cognitive screening in ED </a:t>
            </a:r>
          </a:p>
          <a:p>
            <a:r>
              <a:rPr lang="en-AU" dirty="0" smtClean="0"/>
              <a:t>Align NSQHS Standards (2nd edition) </a:t>
            </a:r>
          </a:p>
          <a:p>
            <a:pPr lvl="1"/>
            <a:r>
              <a:rPr lang="en-AU" dirty="0" smtClean="0"/>
              <a:t>Standard 5: Comprehensive care </a:t>
            </a:r>
          </a:p>
          <a:p>
            <a:pPr lvl="1"/>
            <a:r>
              <a:rPr lang="en-AU" sz="2100" i="1" dirty="0"/>
              <a:t>People with cognitive impairment who are admitted to hospital are at a significantly increased risk of preventable complications </a:t>
            </a:r>
            <a:endParaRPr lang="en-AU" sz="2100" i="1" dirty="0" smtClean="0"/>
          </a:p>
          <a:p>
            <a:pPr lvl="1"/>
            <a:r>
              <a:rPr lang="en-AU" sz="2100" i="1" dirty="0" smtClean="0"/>
              <a:t>Although </a:t>
            </a:r>
            <a:r>
              <a:rPr lang="en-AU" sz="2100" i="1" dirty="0"/>
              <a:t>cognitive impairment is a common condition experienced by people in health service organisations, it is often not detected, or is dismissed or </a:t>
            </a:r>
            <a:r>
              <a:rPr lang="en-AU" sz="2100" i="1" dirty="0" smtClean="0"/>
              <a:t>misdiagnosed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99" y="1740694"/>
            <a:ext cx="712981" cy="4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Administration: Picture cards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7" y="2577480"/>
            <a:ext cx="3951998" cy="165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4331" y="1497360"/>
            <a:ext cx="51664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/>
              <a:t>If the patient is not able to correctly identify all 3 target pictures (spontaneously or with recognition prompting) </a:t>
            </a:r>
            <a:r>
              <a:rPr lang="en-AU" sz="2000" dirty="0" smtClean="0"/>
              <a:t>score 0 for each item</a:t>
            </a:r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Point </a:t>
            </a:r>
            <a:r>
              <a:rPr lang="en-AU" sz="2000" dirty="0"/>
              <a:t>out which cards were correct and </a:t>
            </a:r>
            <a:r>
              <a:rPr lang="en-AU" sz="2000" dirty="0" smtClean="0"/>
              <a:t>incorrect</a:t>
            </a:r>
            <a:endParaRPr lang="en-AU" sz="2000" dirty="0"/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Remove </a:t>
            </a:r>
            <a:r>
              <a:rPr lang="en-AU" sz="2000" dirty="0"/>
              <a:t>the recognition chart and show the patient the 3 target pictures </a:t>
            </a:r>
            <a:r>
              <a:rPr lang="en-AU" sz="2000" dirty="0" smtClean="0"/>
              <a:t>again</a:t>
            </a:r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Repeat </a:t>
            </a:r>
            <a:r>
              <a:rPr lang="en-AU" sz="2000" dirty="0"/>
              <a:t>the same instructions as when you first presented the picture cards. </a:t>
            </a:r>
            <a:endParaRPr lang="en-AU" sz="2000" dirty="0" smtClean="0"/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Check </a:t>
            </a:r>
            <a:r>
              <a:rPr lang="en-AU" sz="2000" dirty="0"/>
              <a:t>after you remove the cards that the patient knows what they need to </a:t>
            </a:r>
            <a:r>
              <a:rPr lang="en-AU" sz="2000" dirty="0" smtClean="0"/>
              <a:t>remember</a:t>
            </a:r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RETEST </a:t>
            </a:r>
            <a:r>
              <a:rPr lang="en-AU" sz="2000" dirty="0"/>
              <a:t>IN 1 HOUR</a:t>
            </a:r>
          </a:p>
        </p:txBody>
      </p:sp>
    </p:spTree>
    <p:extLst>
      <p:ext uri="{BB962C8B-B14F-4D97-AF65-F5344CB8AC3E}">
        <p14:creationId xmlns:p14="http://schemas.microsoft.com/office/powerpoint/2010/main" val="3676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1883" y="953415"/>
            <a:ext cx="9361040" cy="3149600"/>
          </a:xfrm>
        </p:spPr>
        <p:txBody>
          <a:bodyPr/>
          <a:lstStyle/>
          <a:p>
            <a:r>
              <a:rPr lang="en-AU" sz="4400" dirty="0" smtClean="0"/>
              <a:t>A-</a:t>
            </a:r>
            <a:r>
              <a:rPr lang="en-AU" sz="4400" dirty="0" err="1" smtClean="0"/>
              <a:t>WPTAS</a:t>
            </a:r>
            <a:r>
              <a:rPr lang="en-AU" sz="4400" dirty="0" smtClean="0"/>
              <a:t> scoring &amp; interpretation</a:t>
            </a:r>
            <a:endParaRPr lang="en-AU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2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40" y="0"/>
            <a:ext cx="9756775" cy="1381125"/>
          </a:xfrm>
        </p:spPr>
        <p:txBody>
          <a:bodyPr/>
          <a:lstStyle/>
          <a:p>
            <a:r>
              <a:rPr lang="en-AU" dirty="0" smtClean="0"/>
              <a:t>Scoring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42" t="21418" r="66853" b="22179"/>
          <a:stretch/>
        </p:blipFill>
        <p:spPr>
          <a:xfrm>
            <a:off x="5382443" y="8880"/>
            <a:ext cx="4366192" cy="7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867" y="2217440"/>
            <a:ext cx="5544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u="sng" dirty="0" smtClean="0"/>
              <a:t>First administration</a:t>
            </a:r>
            <a:r>
              <a:rPr lang="en-AU" sz="2400" dirty="0" smtClean="0"/>
              <a:t> scored out of </a:t>
            </a:r>
            <a:r>
              <a:rPr lang="en-AU" sz="2400" b="1" dirty="0" smtClean="0"/>
              <a:t>15 </a:t>
            </a:r>
            <a:r>
              <a:rPr lang="en-AU" sz="2400" dirty="0" smtClean="0"/>
              <a:t>GCS component (section 1)</a:t>
            </a:r>
          </a:p>
          <a:p>
            <a:pPr algn="l"/>
            <a:endParaRPr lang="en-AU" sz="2400" dirty="0" smtClean="0"/>
          </a:p>
          <a:p>
            <a:pPr algn="l"/>
            <a:endParaRPr lang="en-AU" sz="2400" dirty="0"/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endParaRPr lang="en-AU" sz="2400" dirty="0"/>
          </a:p>
          <a:p>
            <a:pPr algn="l"/>
            <a:r>
              <a:rPr lang="en-AU" sz="2400" u="sng" dirty="0" smtClean="0"/>
              <a:t>2</a:t>
            </a:r>
            <a:r>
              <a:rPr lang="en-AU" sz="2400" u="sng" baseline="30000" dirty="0" smtClean="0"/>
              <a:t>nd</a:t>
            </a:r>
            <a:r>
              <a:rPr lang="en-AU" sz="2400" u="sng" dirty="0" smtClean="0"/>
              <a:t> + administrations</a:t>
            </a:r>
            <a:r>
              <a:rPr lang="en-AU" sz="2400" dirty="0" smtClean="0"/>
              <a:t> scored out of </a:t>
            </a:r>
            <a:r>
              <a:rPr lang="en-AU" sz="2400" b="1" dirty="0" smtClean="0"/>
              <a:t>18</a:t>
            </a:r>
            <a:r>
              <a:rPr lang="en-AU" sz="2400" dirty="0" smtClean="0"/>
              <a:t> GCS + recall of 3 pictures</a:t>
            </a:r>
          </a:p>
          <a:p>
            <a:pPr algn="l"/>
            <a:r>
              <a:rPr lang="en-AU" sz="2400" dirty="0"/>
              <a:t>(</a:t>
            </a:r>
            <a:r>
              <a:rPr lang="en-AU" sz="2400" dirty="0" smtClean="0"/>
              <a:t>Sections 1 &amp; 2)</a:t>
            </a:r>
          </a:p>
          <a:p>
            <a:pPr algn="l"/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97" y="3225552"/>
            <a:ext cx="1023178" cy="13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40" y="0"/>
            <a:ext cx="9756775" cy="1381125"/>
          </a:xfrm>
        </p:spPr>
        <p:txBody>
          <a:bodyPr/>
          <a:lstStyle/>
          <a:p>
            <a:r>
              <a:rPr lang="en-AU" dirty="0" smtClean="0"/>
              <a:t>Scoring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42" t="21418" r="66853" b="22179"/>
          <a:stretch/>
        </p:blipFill>
        <p:spPr>
          <a:xfrm>
            <a:off x="5212131" y="8880"/>
            <a:ext cx="4536504" cy="7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86" y="1569368"/>
            <a:ext cx="50230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/>
              <a:t>If person scores 18/18 upon first administration = deemed to be out of PTA and </a:t>
            </a:r>
            <a:r>
              <a:rPr lang="en-AU" sz="2000" dirty="0" err="1" smtClean="0"/>
              <a:t>Ax</a:t>
            </a:r>
            <a:r>
              <a:rPr lang="en-AU" sz="2000" dirty="0" smtClean="0"/>
              <a:t> is ceased</a:t>
            </a:r>
          </a:p>
          <a:p>
            <a:pPr algn="l"/>
            <a:endParaRPr lang="en-AU" sz="2000" dirty="0" smtClean="0"/>
          </a:p>
          <a:p>
            <a:pPr algn="l"/>
            <a:endParaRPr lang="en-AU" sz="2000" dirty="0" smtClean="0"/>
          </a:p>
          <a:p>
            <a:pPr algn="l"/>
            <a:r>
              <a:rPr lang="en-AU" sz="2000" dirty="0" smtClean="0"/>
              <a:t>Patients with a persistent score &lt;18/18 at 4 hours post injury should be considered for admission and full Westmead PTA score should be administered by the ward Occupational Therapist</a:t>
            </a:r>
          </a:p>
          <a:p>
            <a:pPr algn="l"/>
            <a:endParaRPr lang="en-AU" sz="2000" dirty="0" smtClean="0"/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Clinical judgement required</a:t>
            </a:r>
          </a:p>
          <a:p>
            <a:pPr algn="l"/>
            <a:r>
              <a:rPr lang="en-AU" sz="2000" dirty="0" smtClean="0"/>
              <a:t>Consider pre-existing conditions</a:t>
            </a:r>
          </a:p>
          <a:p>
            <a:pPr algn="l"/>
            <a:r>
              <a:rPr lang="en-AU" sz="2000" dirty="0" smtClean="0"/>
              <a:t>Especially if GCS normal and picture recognition abnormal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259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Interpretation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39" t="19068" r="56015" b="8078"/>
          <a:stretch/>
        </p:blipFill>
        <p:spPr>
          <a:xfrm>
            <a:off x="269875" y="1785392"/>
            <a:ext cx="5328591" cy="4464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17947" y="2721496"/>
            <a:ext cx="1152128" cy="16561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1923" y="2937520"/>
            <a:ext cx="1080120" cy="122413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443" y="1848683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A-WPTAS passed 18/18</a:t>
            </a:r>
          </a:p>
          <a:p>
            <a:pPr algn="ctr"/>
            <a:r>
              <a:rPr lang="en-AU" sz="4000" dirty="0" smtClean="0"/>
              <a:t>=</a:t>
            </a:r>
          </a:p>
          <a:p>
            <a:pPr algn="ctr"/>
            <a:endParaRPr lang="en-AU" sz="4000" dirty="0"/>
          </a:p>
          <a:p>
            <a:pPr algn="ctr"/>
            <a:r>
              <a:rPr lang="en-AU" sz="4000" dirty="0" smtClean="0"/>
              <a:t>No further PTA assessment required</a:t>
            </a:r>
          </a:p>
        </p:txBody>
      </p:sp>
    </p:spTree>
    <p:extLst>
      <p:ext uri="{BB962C8B-B14F-4D97-AF65-F5344CB8AC3E}">
        <p14:creationId xmlns:p14="http://schemas.microsoft.com/office/powerpoint/2010/main" val="18146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Discharge advice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67" y="1713384"/>
            <a:ext cx="5328366" cy="4462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3" y="2721496"/>
            <a:ext cx="1584176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0435" y="1649339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A-</a:t>
            </a:r>
            <a:r>
              <a:rPr lang="en-AU" sz="2800" dirty="0" err="1" smtClean="0"/>
              <a:t>WPTAS</a:t>
            </a:r>
            <a:r>
              <a:rPr lang="en-AU" sz="2800" dirty="0" smtClean="0"/>
              <a:t> passed 18/18 on 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or 3</a:t>
            </a:r>
            <a:r>
              <a:rPr lang="en-AU" sz="2800" baseline="30000" dirty="0" smtClean="0"/>
              <a:t>rd</a:t>
            </a:r>
            <a:r>
              <a:rPr lang="en-AU" sz="2800" dirty="0" smtClean="0"/>
              <a:t> administration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/>
              <a:t>Provide with Mild TBI handout &amp; provide education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/>
              <a:t>Refer to outpatient Neuropsychology</a:t>
            </a:r>
          </a:p>
        </p:txBody>
      </p:sp>
    </p:spTree>
    <p:extLst>
      <p:ext uri="{BB962C8B-B14F-4D97-AF65-F5344CB8AC3E}">
        <p14:creationId xmlns:p14="http://schemas.microsoft.com/office/powerpoint/2010/main" val="37091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59" y="1713384"/>
            <a:ext cx="5328366" cy="4462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07" y="2682731"/>
            <a:ext cx="2592288" cy="382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4411" y="1528667"/>
            <a:ext cx="4500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A-WPTAS not passed on 4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administration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/>
              <a:t>Further PTA </a:t>
            </a:r>
            <a:r>
              <a:rPr lang="en-AU" sz="2800" dirty="0" err="1" smtClean="0"/>
              <a:t>Ax</a:t>
            </a:r>
            <a:r>
              <a:rPr lang="en-AU" sz="2800" dirty="0" smtClean="0"/>
              <a:t> (by OT) is indicated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/>
              <a:t>Consider admission to the ward &amp; further PTA screening 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 smtClean="0"/>
              <a:t>Consider care co-ordinator referral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180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Discharge advice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79" y="1569368"/>
            <a:ext cx="9145016" cy="5112568"/>
          </a:xfrm>
        </p:spPr>
        <p:txBody>
          <a:bodyPr/>
          <a:lstStyle/>
          <a:p>
            <a:r>
              <a:rPr lang="en-AU" dirty="0" smtClean="0"/>
              <a:t>Patients who receive education &amp; coping strategies about the head injury manage better than those who don’t </a:t>
            </a:r>
          </a:p>
          <a:p>
            <a:r>
              <a:rPr lang="en-AU" dirty="0" smtClean="0"/>
              <a:t>Provide education:</a:t>
            </a:r>
          </a:p>
          <a:p>
            <a:pPr lvl="1"/>
            <a:r>
              <a:rPr lang="en-AU" dirty="0" smtClean="0"/>
              <a:t>Verbal</a:t>
            </a:r>
          </a:p>
          <a:p>
            <a:pPr lvl="1"/>
            <a:r>
              <a:rPr lang="en-AU" dirty="0" smtClean="0"/>
              <a:t>Written </a:t>
            </a:r>
          </a:p>
          <a:p>
            <a:pPr lvl="1"/>
            <a:r>
              <a:rPr lang="en-AU" dirty="0" smtClean="0"/>
              <a:t>Plan for follow up </a:t>
            </a:r>
          </a:p>
          <a:p>
            <a:r>
              <a:rPr lang="en-AU" dirty="0"/>
              <a:t>Responsible </a:t>
            </a:r>
            <a:r>
              <a:rPr lang="en-AU" dirty="0" smtClean="0"/>
              <a:t>person able </a:t>
            </a:r>
            <a:r>
              <a:rPr lang="en-AU" dirty="0"/>
              <a:t>to take them home</a:t>
            </a:r>
          </a:p>
          <a:p>
            <a:r>
              <a:rPr lang="en-AU" dirty="0"/>
              <a:t>Able to return if deterioration </a:t>
            </a:r>
            <a:r>
              <a:rPr lang="en-AU" dirty="0" smtClean="0"/>
              <a:t>occurs</a:t>
            </a:r>
          </a:p>
          <a:p>
            <a:r>
              <a:rPr lang="en-AU" dirty="0" smtClean="0"/>
              <a:t>Pt/carer able to understand d/c advice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Education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92" y="1543316"/>
            <a:ext cx="8637587" cy="393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61" t="9661" r="75831" b="82536"/>
          <a:stretch/>
        </p:blipFill>
        <p:spPr>
          <a:xfrm>
            <a:off x="197867" y="1543316"/>
            <a:ext cx="1843406" cy="432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8467" y="250547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b="1" dirty="0" smtClean="0"/>
              <a:t>- </a:t>
            </a:r>
            <a:r>
              <a:rPr lang="en-AU" sz="2400" b="1" dirty="0" smtClean="0"/>
              <a:t>Adults</a:t>
            </a:r>
            <a:endParaRPr lang="en-AU" sz="2000" b="1" dirty="0" smtClean="0"/>
          </a:p>
          <a:p>
            <a:pPr algn="l"/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0460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Flag / make referral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Refer to outpatient Neuropsychology Unit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35" y="2937520"/>
            <a:ext cx="8001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E390B-D516-4147-9D9A-FF267F88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Primary objectives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4457-15F2-754E-AD33-2F360BE10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Readily available definitions, severity classifications and hands-on support strategies </a:t>
            </a:r>
          </a:p>
          <a:p>
            <a:r>
              <a:rPr lang="en-AU" dirty="0" smtClean="0"/>
              <a:t>Screening starts in ED</a:t>
            </a:r>
          </a:p>
          <a:p>
            <a:r>
              <a:rPr lang="en-AU" dirty="0" smtClean="0"/>
              <a:t>Clear management strategy for symptoms and referral pathways -  particularly for </a:t>
            </a:r>
            <a:r>
              <a:rPr lang="en-AU" dirty="0" err="1" smtClean="0"/>
              <a:t>mTBI</a:t>
            </a:r>
            <a:r>
              <a:rPr lang="en-AU" dirty="0" smtClean="0"/>
              <a:t> in the ED </a:t>
            </a:r>
          </a:p>
          <a:p>
            <a:r>
              <a:rPr lang="en-AU" dirty="0" smtClean="0"/>
              <a:t>Aims at reduce (unnecessary) admissions for mild TBI </a:t>
            </a:r>
          </a:p>
          <a:p>
            <a:r>
              <a:rPr lang="en-AU" dirty="0" smtClean="0"/>
              <a:t>Ensures standardisation of administration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9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Education - </a:t>
            </a:r>
            <a:r>
              <a:rPr lang="en-AU" dirty="0" err="1" smtClean="0"/>
              <a:t>CALD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34665" y="1669376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sz="2000" b="1" dirty="0">
                <a:hlinkClick r:id="rId2"/>
              </a:rPr>
              <a:t>https://</a:t>
            </a:r>
            <a:r>
              <a:rPr lang="en-AU" sz="2000" b="1" dirty="0" smtClean="0">
                <a:hlinkClick r:id="rId2"/>
              </a:rPr>
              <a:t>www.aci.health.nsw.gov.au/networks/eci/clinical/clinical-resources/forms/awptas</a:t>
            </a:r>
            <a:endParaRPr lang="en-AU" sz="2000" b="1" dirty="0" smtClean="0"/>
          </a:p>
          <a:p>
            <a:pPr algn="l"/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54551" y="2421270"/>
            <a:ext cx="9721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9875" y="4205610"/>
            <a:ext cx="6480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sz="2400" b="1" dirty="0">
                <a:hlinkClick r:id="rId3"/>
              </a:rPr>
              <a:t>http://www.health.vic.gov.au/edfactsheets</a:t>
            </a:r>
            <a:r>
              <a:rPr lang="en-AU" sz="2400" b="1" dirty="0" smtClean="0">
                <a:hlinkClick r:id="rId3"/>
              </a:rPr>
              <a:t>/</a:t>
            </a:r>
            <a:endParaRPr lang="en-AU" sz="2400" b="1" dirty="0" smtClean="0"/>
          </a:p>
          <a:p>
            <a:pPr algn="l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269875" y="4728829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dirty="0" smtClean="0"/>
              <a:t>Arabic, Greek, Italian, Mandarin, Turkish &amp; Vietnamese 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472" y="2979285"/>
            <a:ext cx="5170303" cy="915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247" y="2503626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AU" dirty="0" smtClean="0"/>
              <a:t>Arabic, Chinese, Greek, Hindi, Italian Vietnamese 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605" y="4419886"/>
            <a:ext cx="2634214" cy="1966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5" y="5870856"/>
            <a:ext cx="4190772" cy="11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 populations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7" y="1497360"/>
            <a:ext cx="9001000" cy="4678363"/>
          </a:xfrm>
        </p:spPr>
        <p:txBody>
          <a:bodyPr/>
          <a:lstStyle/>
          <a:p>
            <a:r>
              <a:rPr lang="en-AU" dirty="0" err="1" smtClean="0"/>
              <a:t>AWPTAS</a:t>
            </a:r>
            <a:r>
              <a:rPr lang="en-AU" dirty="0" smtClean="0"/>
              <a:t> </a:t>
            </a:r>
            <a:r>
              <a:rPr lang="en-AU" dirty="0" smtClean="0"/>
              <a:t>can be used with an interpreter</a:t>
            </a:r>
          </a:p>
          <a:p>
            <a:pPr lvl="1"/>
            <a:r>
              <a:rPr lang="en-AU" dirty="0" smtClean="0"/>
              <a:t>Provide clear instructions that interpreter should use exact wording &amp; translate exactly </a:t>
            </a:r>
          </a:p>
          <a:p>
            <a:endParaRPr lang="en-AU" dirty="0" smtClean="0"/>
          </a:p>
          <a:p>
            <a:r>
              <a:rPr lang="en-AU" dirty="0" smtClean="0"/>
              <a:t>Can </a:t>
            </a:r>
            <a:r>
              <a:rPr lang="en-AU" dirty="0"/>
              <a:t>be used in those who are </a:t>
            </a:r>
            <a:r>
              <a:rPr lang="en-AU" dirty="0" smtClean="0"/>
              <a:t>intoxicated/withdrawing  </a:t>
            </a:r>
          </a:p>
          <a:p>
            <a:pPr lvl="1"/>
            <a:r>
              <a:rPr lang="en-AU" dirty="0" smtClean="0"/>
              <a:t>As </a:t>
            </a:r>
            <a:r>
              <a:rPr lang="en-AU" dirty="0"/>
              <a:t>long as they are compliant and </a:t>
            </a:r>
            <a:r>
              <a:rPr lang="en-AU" dirty="0" smtClean="0"/>
              <a:t>can communicate intelligibly </a:t>
            </a:r>
            <a:r>
              <a:rPr lang="en-AU" dirty="0" smtClean="0"/>
              <a:t>and meet GCS requirement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36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A-</a:t>
            </a:r>
            <a:r>
              <a:rPr lang="en-AU" dirty="0" err="1" smtClean="0"/>
              <a:t>WPTAS</a:t>
            </a:r>
            <a:r>
              <a:rPr lang="en-AU" dirty="0" smtClean="0"/>
              <a:t>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63" y="1497360"/>
            <a:ext cx="9433048" cy="5688632"/>
          </a:xfrm>
          <a:solidFill>
            <a:schemeClr val="bg1"/>
          </a:solidFill>
        </p:spPr>
        <p:txBody>
          <a:bodyPr/>
          <a:lstStyle/>
          <a:p>
            <a:r>
              <a:rPr lang="en-AU" sz="2700" dirty="0" smtClean="0"/>
              <a:t>The A-</a:t>
            </a:r>
            <a:r>
              <a:rPr lang="en-AU" sz="2700" dirty="0" err="1" smtClean="0"/>
              <a:t>WPTAS</a:t>
            </a:r>
            <a:r>
              <a:rPr lang="en-AU" sz="2700" dirty="0" smtClean="0"/>
              <a:t> is a method of identifying PTA during acute management of Mild </a:t>
            </a:r>
            <a:r>
              <a:rPr lang="en-AU" sz="2700" dirty="0" err="1" smtClean="0"/>
              <a:t>TBI</a:t>
            </a:r>
            <a:endParaRPr lang="en-AU" sz="2700" dirty="0" smtClean="0"/>
          </a:p>
          <a:p>
            <a:r>
              <a:rPr lang="en-AU" sz="2700" dirty="0" smtClean="0"/>
              <a:t>A basic </a:t>
            </a:r>
            <a:r>
              <a:rPr lang="en-AU" sz="2700" dirty="0"/>
              <a:t>measure of </a:t>
            </a:r>
            <a:r>
              <a:rPr lang="en-AU" sz="2700" dirty="0" smtClean="0"/>
              <a:t>GCS, orientation &amp; memory learning </a:t>
            </a:r>
            <a:r>
              <a:rPr lang="en-AU" sz="2700" dirty="0"/>
              <a:t>and </a:t>
            </a:r>
            <a:r>
              <a:rPr lang="en-AU" sz="2700" dirty="0" smtClean="0"/>
              <a:t>recalling 3 pictures </a:t>
            </a:r>
            <a:r>
              <a:rPr lang="en-AU" sz="2700" dirty="0"/>
              <a:t>of objects</a:t>
            </a:r>
            <a:endParaRPr lang="en-AU" sz="2700" dirty="0" smtClean="0"/>
          </a:p>
          <a:p>
            <a:r>
              <a:rPr lang="en-AU" sz="2700" dirty="0" smtClean="0"/>
              <a:t>Tested </a:t>
            </a:r>
            <a:r>
              <a:rPr lang="en-AU" sz="2700" b="1" u="sng" dirty="0" smtClean="0"/>
              <a:t>hourly</a:t>
            </a:r>
            <a:r>
              <a:rPr lang="en-AU" sz="2700" dirty="0" smtClean="0"/>
              <a:t> until 18/18 (perfect score achieved) but no more than 4 hours</a:t>
            </a:r>
          </a:p>
          <a:p>
            <a:r>
              <a:rPr lang="en-AU" sz="2700" dirty="0" smtClean="0"/>
              <a:t>For GCS ≥ 13 (must obtain Motor 6 and Eye 4)</a:t>
            </a:r>
          </a:p>
          <a:p>
            <a:r>
              <a:rPr lang="en-AU" sz="2700" dirty="0" smtClean="0"/>
              <a:t>Verbal orientation questions</a:t>
            </a:r>
          </a:p>
          <a:p>
            <a:pPr lvl="1"/>
            <a:r>
              <a:rPr lang="en-AU" sz="2400" dirty="0" smtClean="0"/>
              <a:t>5 = All correct and ‘oriented’</a:t>
            </a:r>
          </a:p>
          <a:p>
            <a:pPr lvl="1"/>
            <a:r>
              <a:rPr lang="en-AU" sz="2400" dirty="0" smtClean="0"/>
              <a:t>4 = &lt;5 correct (1 or more errors) ‘confused’</a:t>
            </a:r>
          </a:p>
          <a:p>
            <a:pPr lvl="1"/>
            <a:r>
              <a:rPr lang="en-AU" sz="2400" dirty="0" smtClean="0"/>
              <a:t>3 = (1 or more errors and inappropriate response)</a:t>
            </a:r>
          </a:p>
          <a:p>
            <a:pPr lvl="1"/>
            <a:r>
              <a:rPr lang="en-AU" sz="2400" dirty="0" smtClean="0"/>
              <a:t>2 = </a:t>
            </a:r>
            <a:r>
              <a:rPr lang="en-AU" sz="2400" dirty="0"/>
              <a:t>incomprehensible </a:t>
            </a:r>
            <a:r>
              <a:rPr lang="en-AU" sz="2400" dirty="0" smtClean="0"/>
              <a:t>sounds</a:t>
            </a:r>
          </a:p>
          <a:p>
            <a:r>
              <a:rPr lang="en-AU" sz="2700" dirty="0" smtClean="0"/>
              <a:t>Correct orientation errors for the next testing</a:t>
            </a:r>
          </a:p>
          <a:p>
            <a:pPr marL="0" indent="0">
              <a:buNone/>
            </a:pPr>
            <a:endParaRPr lang="en-AU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71" y="4377680"/>
            <a:ext cx="1023178" cy="13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A-</a:t>
            </a:r>
            <a:r>
              <a:rPr lang="en-AU" dirty="0" err="1" smtClean="0"/>
              <a:t>WPTAS</a:t>
            </a:r>
            <a:r>
              <a:rPr lang="en-AU" dirty="0" smtClean="0"/>
              <a:t>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17" y="1641376"/>
            <a:ext cx="9397044" cy="4678363"/>
          </a:xfrm>
        </p:spPr>
        <p:txBody>
          <a:bodyPr/>
          <a:lstStyle/>
          <a:p>
            <a:r>
              <a:rPr lang="en-AU" sz="2800" dirty="0"/>
              <a:t>Check picture cards are registered </a:t>
            </a:r>
            <a:endParaRPr lang="en-AU" sz="2800" dirty="0" smtClean="0"/>
          </a:p>
          <a:p>
            <a:r>
              <a:rPr lang="en-AU" sz="2800" dirty="0" smtClean="0"/>
              <a:t>Only present recognition if patient unable to freely recall one or more of the 3 pictures </a:t>
            </a:r>
          </a:p>
          <a:p>
            <a:r>
              <a:rPr lang="en-AU" sz="2800" dirty="0" smtClean="0"/>
              <a:t>If they can recognise the pictures they are given full credit </a:t>
            </a:r>
          </a:p>
          <a:p>
            <a:r>
              <a:rPr lang="en-AU" sz="2800" dirty="0" smtClean="0"/>
              <a:t>If no or partial recall, re-present the pictures and re-test in one hour </a:t>
            </a:r>
          </a:p>
          <a:p>
            <a:r>
              <a:rPr lang="en-AU" sz="2800" dirty="0" smtClean="0"/>
              <a:t>Once cleared for d/c provide written and verbal education and refer to OP neuropsychology </a:t>
            </a:r>
            <a:endParaRPr lang="en-AU" sz="2800" dirty="0"/>
          </a:p>
          <a:p>
            <a:pPr marL="0" indent="0">
              <a:buNone/>
            </a:pP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518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756774" cy="1320635"/>
          </a:xfrm>
        </p:spPr>
        <p:txBody>
          <a:bodyPr/>
          <a:lstStyle/>
          <a:p>
            <a:r>
              <a:rPr lang="en-AU" dirty="0" smtClean="0"/>
              <a:t>Additional Training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LMS module</a:t>
            </a:r>
          </a:p>
          <a:p>
            <a:endParaRPr lang="en-AU" dirty="0" smtClean="0"/>
          </a:p>
          <a:p>
            <a:r>
              <a:rPr lang="en-AU" dirty="0" smtClean="0"/>
              <a:t>Quiz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A-</a:t>
            </a:r>
            <a:r>
              <a:rPr lang="en-AU" dirty="0" err="1" smtClean="0"/>
              <a:t>WPTAS</a:t>
            </a:r>
            <a:r>
              <a:rPr lang="en-AU" dirty="0" smtClean="0"/>
              <a:t> Champions (*)</a:t>
            </a:r>
            <a:endParaRPr lang="en-AU" dirty="0"/>
          </a:p>
          <a:p>
            <a:endParaRPr lang="en-AU" dirty="0" smtClean="0"/>
          </a:p>
        </p:txBody>
      </p:sp>
      <p:pic>
        <p:nvPicPr>
          <p:cNvPr id="1026" name="Picture 2" descr="Image result for training and develo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31" y="3153544"/>
            <a:ext cx="3306212" cy="24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0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614" y="212307"/>
            <a:ext cx="4807321" cy="1869877"/>
          </a:xfrm>
        </p:spPr>
        <p:txBody>
          <a:bodyPr/>
          <a:lstStyle/>
          <a:p>
            <a:r>
              <a:rPr lang="en-AU" dirty="0" smtClean="0"/>
              <a:t>A-</a:t>
            </a:r>
            <a:r>
              <a:rPr lang="en-AU" dirty="0" err="1" smtClean="0"/>
              <a:t>WPTAS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Demonstration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74531" y="153738"/>
            <a:ext cx="3465513" cy="467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4" y="3945632"/>
            <a:ext cx="3950550" cy="165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891" y="2289448"/>
            <a:ext cx="4727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 smtClean="0"/>
              <a:t>Videos: </a:t>
            </a:r>
          </a:p>
          <a:p>
            <a:pPr algn="l"/>
            <a:r>
              <a:rPr lang="en-AU" dirty="0" smtClean="0">
                <a:hlinkClick r:id="rId4"/>
              </a:rPr>
              <a:t>http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psy.mq.edu.au/GCS/AWPTAShigh.htm</a:t>
            </a:r>
            <a:endParaRPr lang="en-AU" dirty="0" smtClean="0"/>
          </a:p>
          <a:p>
            <a:pPr algn="l"/>
            <a:endParaRPr lang="en-AU" dirty="0" smtClean="0">
              <a:hlinkClick r:id="rId5"/>
            </a:endParaRPr>
          </a:p>
          <a:p>
            <a:pPr algn="l"/>
            <a:r>
              <a:rPr lang="en-AU" dirty="0" smtClean="0">
                <a:hlinkClick r:id="rId5"/>
              </a:rPr>
              <a:t>https</a:t>
            </a:r>
            <a:r>
              <a:rPr lang="en-AU" dirty="0">
                <a:hlinkClick r:id="rId5"/>
              </a:rPr>
              <a:t>://</a:t>
            </a:r>
            <a:r>
              <a:rPr lang="en-AU" dirty="0" smtClean="0">
                <a:hlinkClick r:id="rId5"/>
              </a:rPr>
              <a:t>aci.moodlesite.pukunui.net/pluginfile.php/1813/mod_resource/content/3/story.html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7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Other A-</a:t>
            </a:r>
            <a:r>
              <a:rPr lang="en-AU" sz="4000" dirty="0" err="1" smtClean="0"/>
              <a:t>WPTAS</a:t>
            </a:r>
            <a:r>
              <a:rPr lang="en-AU" sz="4000" dirty="0" smtClean="0"/>
              <a:t> training resources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91" y="1929408"/>
            <a:ext cx="8637587" cy="46783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Emergency Care Institute, NSW</a:t>
            </a:r>
            <a:endParaRPr lang="en-AU" dirty="0" smtClean="0">
              <a:hlinkClick r:id="rId2"/>
            </a:endParaRPr>
          </a:p>
          <a:p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www.aci.health.nsw.gov.au/networks/eci/clinical/clinical-resources/forms/awptas</a:t>
            </a: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Macquarie University, NSW:</a:t>
            </a:r>
            <a:endParaRPr lang="en-AU" dirty="0">
              <a:hlinkClick r:id="rId3"/>
            </a:endParaRPr>
          </a:p>
          <a:p>
            <a:r>
              <a:rPr lang="en-AU" dirty="0">
                <a:hlinkClick r:id="rId3"/>
              </a:rPr>
              <a:t>http://psy.mq.edu.au/GCS/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139" y="1569368"/>
            <a:ext cx="4255443" cy="4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Neuropsychology Unit, MMC</a:t>
            </a:r>
          </a:p>
          <a:p>
            <a:pPr lvl="1"/>
            <a:r>
              <a:rPr lang="en-AU" dirty="0" smtClean="0"/>
              <a:t>9594 3021 </a:t>
            </a:r>
          </a:p>
          <a:p>
            <a:pPr lvl="1"/>
            <a:r>
              <a:rPr lang="en-AU" dirty="0" smtClean="0"/>
              <a:t>adultneuropsychMMC@monashhealth.org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Acute Occupational Therapy, MMC</a:t>
            </a:r>
          </a:p>
          <a:p>
            <a:pPr lvl="1"/>
            <a:r>
              <a:rPr lang="en-AU" dirty="0" smtClean="0"/>
              <a:t>9594 2270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0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</a:t>
            </a:r>
            <a:r>
              <a:rPr lang="en-AU" dirty="0" err="1" smtClean="0"/>
              <a:t>TBI</a:t>
            </a:r>
            <a:r>
              <a:rPr lang="en-AU" dirty="0" smtClean="0"/>
              <a:t>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79" y="1497360"/>
            <a:ext cx="9145016" cy="5328592"/>
          </a:xfrm>
        </p:spPr>
        <p:txBody>
          <a:bodyPr/>
          <a:lstStyle/>
          <a:p>
            <a:r>
              <a:rPr lang="en-AU" sz="2550" dirty="0" smtClean="0"/>
              <a:t>Traumatic brain injury (</a:t>
            </a:r>
            <a:r>
              <a:rPr lang="en-AU" sz="2550" dirty="0" err="1" smtClean="0"/>
              <a:t>TBI</a:t>
            </a:r>
            <a:r>
              <a:rPr lang="en-AU" sz="2550" dirty="0" smtClean="0"/>
              <a:t>) or closed head injury can arise from </a:t>
            </a:r>
            <a:r>
              <a:rPr lang="en-AU" sz="2550" dirty="0"/>
              <a:t>an insult to the brain from an external force or direct </a:t>
            </a:r>
            <a:r>
              <a:rPr lang="en-AU" sz="2550" dirty="0" smtClean="0"/>
              <a:t>blow</a:t>
            </a:r>
          </a:p>
          <a:p>
            <a:pPr lvl="1"/>
            <a:r>
              <a:rPr lang="en-AU" sz="2150" dirty="0" smtClean="0"/>
              <a:t>Motor </a:t>
            </a:r>
            <a:r>
              <a:rPr lang="en-AU" sz="2150" dirty="0"/>
              <a:t>vehicle accidents, falls, assaults or sporting </a:t>
            </a:r>
            <a:r>
              <a:rPr lang="en-AU" sz="2150" dirty="0" smtClean="0"/>
              <a:t>injuries</a:t>
            </a:r>
          </a:p>
          <a:p>
            <a:pPr lvl="1"/>
            <a:r>
              <a:rPr lang="en-AU" sz="2150" dirty="0" smtClean="0"/>
              <a:t>Occurs in 107-149 </a:t>
            </a:r>
            <a:r>
              <a:rPr lang="en-AU" sz="2150" dirty="0"/>
              <a:t>per 100,000 </a:t>
            </a:r>
            <a:r>
              <a:rPr lang="en-AU" sz="2150" dirty="0" smtClean="0"/>
              <a:t>people (majority are young) </a:t>
            </a:r>
            <a:endParaRPr lang="en-AU" sz="2150" dirty="0"/>
          </a:p>
          <a:p>
            <a:endParaRPr lang="en-AU" sz="2550" dirty="0" smtClean="0"/>
          </a:p>
          <a:p>
            <a:r>
              <a:rPr lang="en-AU" sz="2550" dirty="0" smtClean="0"/>
              <a:t>The </a:t>
            </a:r>
            <a:r>
              <a:rPr lang="en-AU" sz="2550" dirty="0"/>
              <a:t>majority (approximately </a:t>
            </a:r>
            <a:r>
              <a:rPr lang="en-AU" sz="2550" dirty="0" smtClean="0"/>
              <a:t>80-90%) </a:t>
            </a:r>
            <a:r>
              <a:rPr lang="en-AU" sz="2550" dirty="0"/>
              <a:t>of </a:t>
            </a:r>
            <a:r>
              <a:rPr lang="en-AU" sz="2550" dirty="0" err="1"/>
              <a:t>TBIs</a:t>
            </a:r>
            <a:r>
              <a:rPr lang="en-AU" sz="2550" dirty="0"/>
              <a:t> are mild in </a:t>
            </a:r>
            <a:r>
              <a:rPr lang="en-AU" sz="2550" dirty="0" smtClean="0"/>
              <a:t>nature</a:t>
            </a:r>
          </a:p>
          <a:p>
            <a:r>
              <a:rPr lang="en-AU" sz="2550" dirty="0" smtClean="0"/>
              <a:t>Moderate &amp; &gt; </a:t>
            </a:r>
            <a:r>
              <a:rPr lang="en-AU" sz="2550" dirty="0" err="1" smtClean="0"/>
              <a:t>TBIs</a:t>
            </a:r>
            <a:r>
              <a:rPr lang="en-AU" sz="2550" dirty="0" smtClean="0"/>
              <a:t> usually require neurosurgical intervention </a:t>
            </a:r>
          </a:p>
          <a:p>
            <a:endParaRPr lang="en-AU" sz="2550" dirty="0" smtClean="0"/>
          </a:p>
          <a:p>
            <a:r>
              <a:rPr lang="en-AU" sz="2550" dirty="0"/>
              <a:t>Recovery </a:t>
            </a:r>
            <a:r>
              <a:rPr lang="en-AU" sz="2550" dirty="0" smtClean="0"/>
              <a:t>most </a:t>
            </a:r>
            <a:r>
              <a:rPr lang="en-AU" sz="2550" dirty="0"/>
              <a:t>rapid in </a:t>
            </a:r>
            <a:r>
              <a:rPr lang="en-AU" sz="2550" dirty="0" smtClean="0"/>
              <a:t>first </a:t>
            </a:r>
            <a:r>
              <a:rPr lang="en-AU" sz="2550" dirty="0"/>
              <a:t>3-6 months </a:t>
            </a:r>
            <a:endParaRPr lang="en-AU" sz="2550" dirty="0" smtClean="0"/>
          </a:p>
          <a:p>
            <a:r>
              <a:rPr lang="en-AU" sz="2550" dirty="0" smtClean="0"/>
              <a:t>Based on severity and </a:t>
            </a:r>
            <a:r>
              <a:rPr lang="en-AU" sz="2550" dirty="0"/>
              <a:t>other complicating </a:t>
            </a:r>
            <a:r>
              <a:rPr lang="en-AU" sz="2550" dirty="0" smtClean="0"/>
              <a:t>factors recovery can take longer</a:t>
            </a:r>
            <a:endParaRPr lang="en-AU" sz="2550" dirty="0"/>
          </a:p>
        </p:txBody>
      </p:sp>
    </p:spTree>
    <p:extLst>
      <p:ext uri="{BB962C8B-B14F-4D97-AF65-F5344CB8AC3E}">
        <p14:creationId xmlns:p14="http://schemas.microsoft.com/office/powerpoint/2010/main" val="41219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</a:t>
            </a:r>
            <a:r>
              <a:rPr lang="en-AU" dirty="0" smtClean="0"/>
              <a:t>ffects of </a:t>
            </a:r>
            <a:r>
              <a:rPr lang="en-AU" dirty="0" err="1" smtClean="0"/>
              <a:t>TBI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7" y="1569368"/>
            <a:ext cx="9001000" cy="4896544"/>
          </a:xfrm>
        </p:spPr>
        <p:txBody>
          <a:bodyPr/>
          <a:lstStyle/>
          <a:p>
            <a:r>
              <a:rPr lang="en-AU" dirty="0" smtClean="0"/>
              <a:t>Trauma to the brain can result in:</a:t>
            </a:r>
          </a:p>
          <a:p>
            <a:pPr marL="893763" lvl="1" indent="-419100">
              <a:buFont typeface="Courier New" panose="02070309020205020404" pitchFamily="49" charset="0"/>
              <a:buChar char="o"/>
            </a:pPr>
            <a:r>
              <a:rPr lang="en-AU" dirty="0" smtClean="0"/>
              <a:t>Altered state of consciousness (GCS) &amp;/or a period   of coma </a:t>
            </a:r>
          </a:p>
          <a:p>
            <a:pPr marL="893763" lvl="1" indent="-419100">
              <a:buFont typeface="Courier New" panose="02070309020205020404" pitchFamily="49" charset="0"/>
              <a:buChar char="o"/>
            </a:pPr>
            <a:r>
              <a:rPr lang="en-AU" dirty="0" smtClean="0"/>
              <a:t>Temporary impairment in cognition (confusion, disorientation)</a:t>
            </a:r>
          </a:p>
          <a:p>
            <a:pPr marL="893763" lvl="1" indent="-419100">
              <a:buFont typeface="Courier New" panose="02070309020205020404" pitchFamily="49" charset="0"/>
              <a:buChar char="o"/>
            </a:pPr>
            <a:r>
              <a:rPr lang="en-AU" dirty="0" smtClean="0"/>
              <a:t>Persisting impairment in cognition (acquired brain  injury) </a:t>
            </a:r>
          </a:p>
          <a:p>
            <a:pPr marL="893763" lvl="1" indent="-419100">
              <a:buFont typeface="Courier New" panose="02070309020205020404" pitchFamily="49" charset="0"/>
              <a:buChar char="o"/>
            </a:pPr>
            <a:r>
              <a:rPr lang="en-AU" dirty="0" smtClean="0"/>
              <a:t>Physical symptoms (e.g. headaches, vertigo, nausea)</a:t>
            </a:r>
          </a:p>
          <a:p>
            <a:endParaRPr lang="en-AU" dirty="0" smtClean="0"/>
          </a:p>
          <a:p>
            <a:r>
              <a:rPr lang="en-AU" dirty="0" smtClean="0"/>
              <a:t>Extent based on the severity of the injury 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1963" y="2937520"/>
            <a:ext cx="7272808" cy="7920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43" y="0"/>
            <a:ext cx="1688232" cy="19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75" y="5428196"/>
            <a:ext cx="1639069" cy="163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Post-traumatic amnesia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95" y="1569368"/>
            <a:ext cx="8856984" cy="4678363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800" dirty="0" smtClean="0">
                <a:ea typeface="ＭＳ Ｐゴシック" panose="020B0600070205080204" pitchFamily="34" charset="-128"/>
              </a:rPr>
              <a:t>Post Traumatic Amnesia (PTA) </a:t>
            </a:r>
          </a:p>
          <a:p>
            <a:pPr marL="0" indent="0">
              <a:buNone/>
            </a:pPr>
            <a:endParaRPr lang="en-AU" altLang="en-US" sz="2800" dirty="0" smtClean="0">
              <a:ea typeface="ＭＳ Ｐゴシック" panose="020B0600070205080204" pitchFamily="34" charset="-128"/>
            </a:endParaRPr>
          </a:p>
          <a:p>
            <a:r>
              <a:rPr lang="en-AU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AU" altLang="en-US" sz="2800" dirty="0">
                <a:ea typeface="ＭＳ Ｐゴシック" panose="020B0600070205080204" pitchFamily="34" charset="-128"/>
              </a:rPr>
              <a:t>transitory period following TBI during which the patient is confused, disorientated and lacks the capacity to store and retrieve new information </a:t>
            </a:r>
            <a:r>
              <a:rPr lang="en-AU" altLang="en-US" sz="1800" dirty="0">
                <a:ea typeface="ＭＳ Ｐゴシック" panose="020B0600070205080204" pitchFamily="34" charset="-128"/>
              </a:rPr>
              <a:t>(</a:t>
            </a:r>
            <a:r>
              <a:rPr lang="en-AU" altLang="en-US" sz="1800" dirty="0" err="1">
                <a:ea typeface="ＭＳ Ｐゴシック" panose="020B0600070205080204" pitchFamily="34" charset="-128"/>
              </a:rPr>
              <a:t>Schacter</a:t>
            </a:r>
            <a:r>
              <a:rPr lang="en-AU" altLang="en-US" sz="1800" dirty="0">
                <a:ea typeface="ＭＳ Ｐゴシック" panose="020B0600070205080204" pitchFamily="34" charset="-128"/>
              </a:rPr>
              <a:t> &amp; </a:t>
            </a:r>
            <a:r>
              <a:rPr lang="en-AU" altLang="en-US" sz="1800" dirty="0" err="1">
                <a:ea typeface="ＭＳ Ｐゴシック" panose="020B0600070205080204" pitchFamily="34" charset="-128"/>
              </a:rPr>
              <a:t>Crovitz</a:t>
            </a:r>
            <a:r>
              <a:rPr lang="en-AU" altLang="en-US" sz="1800" dirty="0">
                <a:ea typeface="ＭＳ Ｐゴシック" panose="020B0600070205080204" pitchFamily="34" charset="-128"/>
              </a:rPr>
              <a:t>, 1977</a:t>
            </a:r>
            <a:r>
              <a:rPr lang="en-AU" altLang="en-US" sz="1800" dirty="0" smtClean="0">
                <a:ea typeface="ＭＳ Ｐゴシック" panose="020B0600070205080204" pitchFamily="34" charset="-128"/>
              </a:rPr>
              <a:t>)</a:t>
            </a:r>
          </a:p>
          <a:p>
            <a:endParaRPr lang="en-AU" altLang="en-US" sz="1800" dirty="0">
              <a:ea typeface="ＭＳ Ｐゴシック" panose="020B0600070205080204" pitchFamily="34" charset="-128"/>
            </a:endParaRPr>
          </a:p>
          <a:p>
            <a:r>
              <a:rPr lang="en-AU" altLang="en-US" sz="2800" dirty="0">
                <a:ea typeface="ＭＳ Ｐゴシック" panose="020B0600070205080204" pitchFamily="34" charset="-128"/>
              </a:rPr>
              <a:t>It is characterised by cognitive and behavioural disturbances (</a:t>
            </a:r>
            <a:r>
              <a:rPr lang="en-AU" altLang="en-US" sz="2800" dirty="0" err="1">
                <a:ea typeface="ＭＳ Ｐゴシック" panose="020B0600070205080204" pitchFamily="34" charset="-128"/>
              </a:rPr>
              <a:t>Ponsford</a:t>
            </a:r>
            <a:r>
              <a:rPr lang="en-AU" altLang="en-US" sz="2800" dirty="0">
                <a:ea typeface="ＭＳ Ｐゴシック" panose="020B0600070205080204" pitchFamily="34" charset="-128"/>
              </a:rPr>
              <a:t> et al, 2012)</a:t>
            </a:r>
          </a:p>
          <a:p>
            <a:pPr marL="0" indent="0">
              <a:buNone/>
            </a:pPr>
            <a:endParaRPr lang="en-AU" altLang="en-US" sz="18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AU" sz="3200" b="1" dirty="0" smtClean="0">
                <a:solidFill>
                  <a:srgbClr val="800080"/>
                </a:solidFill>
              </a:rPr>
              <a:t>NOT a psychological / PTSD symptom </a:t>
            </a:r>
            <a:endParaRPr lang="en-AU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Signs &amp; Symptoms of PTA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5859" y="1713384"/>
          <a:ext cx="9505056" cy="459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456"/>
                <a:gridCol w="1887960"/>
                <a:gridCol w="2448272"/>
                <a:gridCol w="1584176"/>
                <a:gridCol w="1728192"/>
              </a:tblGrid>
              <a:tr h="106358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AGITATION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UNDERSTANDING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ODD BELIEFS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OTHER BEHAVIOURS</a:t>
                      </a:r>
                      <a:endParaRPr lang="en-AU" dirty="0"/>
                    </a:p>
                  </a:txBody>
                  <a:tcPr/>
                </a:tc>
              </a:tr>
              <a:tr h="61620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Disorientation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Irritability &amp; restlessness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Reduced insight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Apparent delusional beliefs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Wandering </a:t>
                      </a:r>
                      <a:endParaRPr lang="en-AU" sz="1600" dirty="0"/>
                    </a:p>
                  </a:txBody>
                  <a:tcPr/>
                </a:tc>
              </a:tr>
              <a:tr h="61620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Impaired attention &amp; concentration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Aggression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Difficulty reasoning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Inaccurate memories 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Inappropriate behaviour </a:t>
                      </a:r>
                      <a:endParaRPr lang="en-AU" sz="1600" dirty="0"/>
                    </a:p>
                  </a:txBody>
                  <a:tcPr/>
                </a:tc>
              </a:tr>
              <a:tr h="61620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Impaired</a:t>
                      </a:r>
                      <a:r>
                        <a:rPr lang="en-AU" sz="1600" baseline="0" dirty="0" smtClean="0"/>
                        <a:t> memory &amp; recall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Altered sleep patterns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Reduced flexibility of thinking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Confabulation</a:t>
                      </a:r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Impulsivity</a:t>
                      </a:r>
                      <a:r>
                        <a:rPr lang="en-AU" sz="1600" baseline="0" dirty="0" smtClean="0"/>
                        <a:t> </a:t>
                      </a:r>
                      <a:endParaRPr lang="en-AU" sz="1600" dirty="0"/>
                    </a:p>
                  </a:txBody>
                  <a:tcPr/>
                </a:tc>
              </a:tr>
              <a:tr h="61620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Can fluctuate</a:t>
                      </a:r>
                      <a:r>
                        <a:rPr lang="en-AU" sz="1600" baseline="0" dirty="0" smtClean="0"/>
                        <a:t>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Non-compliance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Impaired decision-making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Fixation </a:t>
                      </a:r>
                    </a:p>
                    <a:p>
                      <a:endParaRPr lang="en-AU" sz="1600" dirty="0" smtClean="0"/>
                    </a:p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assess for PTA?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83" y="1713384"/>
            <a:ext cx="9073008" cy="4678363"/>
          </a:xfrm>
        </p:spPr>
        <p:txBody>
          <a:bodyPr/>
          <a:lstStyle/>
          <a:p>
            <a:r>
              <a:rPr lang="en-AU" altLang="en-US" sz="2800" dirty="0">
                <a:ea typeface="ＭＳ Ｐゴシック" panose="020B0600070205080204" pitchFamily="34" charset="-128"/>
              </a:rPr>
              <a:t>GCS alone not sensitive to identifying mild </a:t>
            </a:r>
            <a:r>
              <a:rPr lang="en-AU" altLang="en-US" sz="2800" dirty="0" err="1">
                <a:ea typeface="ＭＳ Ｐゴシック" panose="020B0600070205080204" pitchFamily="34" charset="-128"/>
              </a:rPr>
              <a:t>TBI</a:t>
            </a:r>
            <a:r>
              <a:rPr lang="en-AU" altLang="en-US" sz="2800" dirty="0">
                <a:ea typeface="ＭＳ Ｐゴシック" panose="020B0600070205080204" pitchFamily="34" charset="-128"/>
              </a:rPr>
              <a:t> </a:t>
            </a:r>
            <a:r>
              <a:rPr lang="en-AU" altLang="en-US" sz="2800" dirty="0" smtClean="0">
                <a:ea typeface="ＭＳ Ｐゴシック" panose="020B0600070205080204" pitchFamily="34" charset="-128"/>
              </a:rPr>
              <a:t>(</a:t>
            </a:r>
            <a:r>
              <a:rPr lang="en-AU" altLang="en-US" sz="2800" dirty="0" err="1" smtClean="0">
                <a:ea typeface="ＭＳ Ｐゴシック" panose="020B0600070205080204" pitchFamily="34" charset="-128"/>
              </a:rPr>
              <a:t>mTBI</a:t>
            </a:r>
            <a:r>
              <a:rPr lang="en-AU" altLang="en-US" sz="2800" dirty="0" smtClean="0">
                <a:ea typeface="ＭＳ Ｐゴシック" panose="020B0600070205080204" pitchFamily="34" charset="-128"/>
              </a:rPr>
              <a:t>) </a:t>
            </a:r>
          </a:p>
          <a:p>
            <a:r>
              <a:rPr lang="en-AU" sz="2800" dirty="0" smtClean="0"/>
              <a:t>Length </a:t>
            </a:r>
            <a:r>
              <a:rPr lang="en-AU" sz="2800" dirty="0"/>
              <a:t>&amp; duration of PTA is one of the more sensitive predictors </a:t>
            </a:r>
            <a:r>
              <a:rPr lang="en-AU" sz="2800" dirty="0" smtClean="0"/>
              <a:t>of:</a:t>
            </a:r>
            <a:endParaRPr lang="en-AU" sz="2800" dirty="0"/>
          </a:p>
          <a:p>
            <a:pPr lvl="1"/>
            <a:r>
              <a:rPr lang="en-AU" sz="2400" dirty="0"/>
              <a:t>severity of brain injury </a:t>
            </a:r>
          </a:p>
          <a:p>
            <a:pPr lvl="1"/>
            <a:r>
              <a:rPr lang="en-AU" altLang="en-US" sz="2400" dirty="0">
                <a:ea typeface="ＭＳ Ｐゴシック" panose="020B0600070205080204" pitchFamily="34" charset="-128"/>
              </a:rPr>
              <a:t>rehabilitation </a:t>
            </a:r>
            <a:r>
              <a:rPr lang="en-AU" altLang="en-US" sz="2400" dirty="0" smtClean="0">
                <a:ea typeface="ＭＳ Ｐゴシック" panose="020B0600070205080204" pitchFamily="34" charset="-128"/>
              </a:rPr>
              <a:t>&amp; recovery trajectory 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r>
              <a:rPr lang="en-AU" altLang="en-US" sz="2800" dirty="0" smtClean="0">
                <a:ea typeface="ＭＳ Ｐゴシック" panose="020B0600070205080204" pitchFamily="34" charset="-128"/>
              </a:rPr>
              <a:t>Assists </a:t>
            </a:r>
            <a:r>
              <a:rPr lang="en-AU" altLang="en-US" sz="2800" dirty="0">
                <a:ea typeface="ＭＳ Ｐゴシック" panose="020B0600070205080204" pitchFamily="34" charset="-128"/>
              </a:rPr>
              <a:t>accurate identification of </a:t>
            </a:r>
            <a:r>
              <a:rPr lang="en-AU" altLang="en-US" sz="2800" dirty="0" err="1">
                <a:ea typeface="ＭＳ Ｐゴシック" panose="020B0600070205080204" pitchFamily="34" charset="-128"/>
              </a:rPr>
              <a:t>mTBI</a:t>
            </a:r>
            <a:r>
              <a:rPr lang="en-AU" altLang="en-US" sz="2800" dirty="0">
                <a:ea typeface="ＭＳ Ｐゴシック" panose="020B0600070205080204" pitchFamily="34" charset="-128"/>
              </a:rPr>
              <a:t> allowing for appropriate </a:t>
            </a:r>
            <a:r>
              <a:rPr lang="en-AU" altLang="en-US" sz="2800" dirty="0" err="1">
                <a:ea typeface="ＭＳ Ｐゴシック" panose="020B0600070205080204" pitchFamily="34" charset="-128"/>
              </a:rPr>
              <a:t>Mx</a:t>
            </a:r>
            <a:endParaRPr lang="en-AU" altLang="en-US" sz="2800" dirty="0">
              <a:ea typeface="ＭＳ Ｐゴシック" panose="020B0600070205080204" pitchFamily="34" charset="-128"/>
            </a:endParaRPr>
          </a:p>
          <a:p>
            <a:r>
              <a:rPr lang="en-AU" altLang="en-US" sz="2800" dirty="0" smtClean="0">
                <a:ea typeface="ＭＳ Ｐゴシック" panose="020B0600070205080204" pitchFamily="34" charset="-128"/>
              </a:rPr>
              <a:t>PTA should be measures with standardised </a:t>
            </a:r>
            <a:r>
              <a:rPr lang="en-AU" altLang="en-US" sz="2800" dirty="0">
                <a:ea typeface="ＭＳ Ｐゴシック" panose="020B0600070205080204" pitchFamily="34" charset="-128"/>
              </a:rPr>
              <a:t>and objective measure - prospectively (not retrospectively) </a:t>
            </a:r>
            <a:endParaRPr lang="en-AU" altLang="en-US" sz="28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0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_white_landscap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4C6E5"/>
      </a:accent1>
      <a:accent2>
        <a:srgbClr val="498ECC"/>
      </a:accent2>
      <a:accent3>
        <a:srgbClr val="FFFFFF"/>
      </a:accent3>
      <a:accent4>
        <a:srgbClr val="000000"/>
      </a:accent4>
      <a:accent5>
        <a:srgbClr val="CFDFF0"/>
      </a:accent5>
      <a:accent6>
        <a:srgbClr val="4180B9"/>
      </a:accent6>
      <a:hlink>
        <a:srgbClr val="1766A7"/>
      </a:hlink>
      <a:folHlink>
        <a:srgbClr val="A4C6E5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498ECC"/>
        </a:dk2>
        <a:lt2>
          <a:srgbClr val="808080"/>
        </a:lt2>
        <a:accent1>
          <a:srgbClr val="A4C6E5"/>
        </a:accent1>
        <a:accent2>
          <a:srgbClr val="498ECC"/>
        </a:accent2>
        <a:accent3>
          <a:srgbClr val="FFFFFF"/>
        </a:accent3>
        <a:accent4>
          <a:srgbClr val="000000"/>
        </a:accent4>
        <a:accent5>
          <a:srgbClr val="CFDFF0"/>
        </a:accent5>
        <a:accent6>
          <a:srgbClr val="4180B9"/>
        </a:accent6>
        <a:hlink>
          <a:srgbClr val="1766A7"/>
        </a:hlink>
        <a:folHlink>
          <a:srgbClr val="A4C6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Powerpoint_white_landscape</Template>
  <TotalTime>919</TotalTime>
  <Words>1974</Words>
  <Application>Microsoft Office PowerPoint</Application>
  <PresentationFormat>Custom</PresentationFormat>
  <Paragraphs>339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Courier New</vt:lpstr>
      <vt:lpstr>Helvetica</vt:lpstr>
      <vt:lpstr>Wingdings</vt:lpstr>
      <vt:lpstr>Powerpoint_white_landscape</vt:lpstr>
      <vt:lpstr>Traumatic brain injury: Assessment &amp; Management in ED Training Module</vt:lpstr>
      <vt:lpstr>Learning outcomes </vt:lpstr>
      <vt:lpstr>Background to current project</vt:lpstr>
      <vt:lpstr>Primary objectives</vt:lpstr>
      <vt:lpstr>What is TBI? </vt:lpstr>
      <vt:lpstr>Effects of TBI</vt:lpstr>
      <vt:lpstr>Post-traumatic amnesia </vt:lpstr>
      <vt:lpstr>Signs &amp; Symptoms of PTA</vt:lpstr>
      <vt:lpstr>Why assess for PTA?</vt:lpstr>
      <vt:lpstr>Standard of care </vt:lpstr>
      <vt:lpstr>Length of stay </vt:lpstr>
      <vt:lpstr>New  Procedure</vt:lpstr>
      <vt:lpstr>PowerPoint Presentation</vt:lpstr>
      <vt:lpstr>PowerPoint Presentation</vt:lpstr>
      <vt:lpstr>PTA screen administration guide </vt:lpstr>
      <vt:lpstr>Introducing the A-WPTAS</vt:lpstr>
      <vt:lpstr>Introducing the A-WPTAS</vt:lpstr>
      <vt:lpstr>What is the A-WPTAS</vt:lpstr>
      <vt:lpstr>Clinical Indicators for A-WPTAS</vt:lpstr>
      <vt:lpstr>Testing considerations </vt:lpstr>
      <vt:lpstr>Who can administer the A-WPTAS</vt:lpstr>
      <vt:lpstr>A-WPTAS Administration </vt:lpstr>
      <vt:lpstr>Administration: GCS Component </vt:lpstr>
      <vt:lpstr>Administration: Orientation </vt:lpstr>
      <vt:lpstr>Administration: Orientation </vt:lpstr>
      <vt:lpstr>Administration: Pupil and limbs</vt:lpstr>
      <vt:lpstr>Administration: Picture Cards-T1</vt:lpstr>
      <vt:lpstr>Administration: T2+</vt:lpstr>
      <vt:lpstr>Administration: Picture recog T2+</vt:lpstr>
      <vt:lpstr>Administration: Picture cards</vt:lpstr>
      <vt:lpstr>A-WPTAS scoring &amp; interpretation</vt:lpstr>
      <vt:lpstr>Scoring</vt:lpstr>
      <vt:lpstr>Scoring</vt:lpstr>
      <vt:lpstr>Interpretation </vt:lpstr>
      <vt:lpstr>Discharge advice </vt:lpstr>
      <vt:lpstr>Outcome</vt:lpstr>
      <vt:lpstr>Discharge advice </vt:lpstr>
      <vt:lpstr>Education </vt:lpstr>
      <vt:lpstr>Flag / make referral </vt:lpstr>
      <vt:lpstr>Education - CALD</vt:lpstr>
      <vt:lpstr>Special populations </vt:lpstr>
      <vt:lpstr>A-WPTAS summary</vt:lpstr>
      <vt:lpstr>A-WPTAS summary</vt:lpstr>
      <vt:lpstr>Additional Training</vt:lpstr>
      <vt:lpstr>A-WPTAS Demonstration </vt:lpstr>
      <vt:lpstr>Other A-WPTAS training resources</vt:lpstr>
      <vt:lpstr>Questions?</vt:lpstr>
      <vt:lpstr>Contacts </vt:lpstr>
    </vt:vector>
  </TitlesOfParts>
  <Manager/>
  <Company>Monash Health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Abbreviated Westmead PTA Scale</dc:title>
  <dc:subject/>
  <dc:creator>Danielle Byrne</dc:creator>
  <cp:keywords/>
  <dc:description/>
  <cp:lastModifiedBy>Niloufar Kirkwood</cp:lastModifiedBy>
  <cp:revision>64</cp:revision>
  <dcterms:created xsi:type="dcterms:W3CDTF">2018-07-09T23:25:22Z</dcterms:created>
  <dcterms:modified xsi:type="dcterms:W3CDTF">2018-11-01T05:28:33Z</dcterms:modified>
  <cp:category/>
</cp:coreProperties>
</file>