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54"/>
  </p:normalViewPr>
  <p:slideViewPr>
    <p:cSldViewPr snapToGrid="0" snapToObjects="1">
      <p:cViewPr varScale="1">
        <p:scale>
          <a:sx n="115" d="100"/>
          <a:sy n="115" d="100"/>
        </p:scale>
        <p:origin x="472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10/2/19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10/2/19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C96B62-7486-604C-9A1B-E802B01973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487022"/>
          </a:xfrm>
        </p:spPr>
        <p:txBody>
          <a:bodyPr/>
          <a:lstStyle/>
          <a:p>
            <a:r>
              <a:rPr lang="en-US" dirty="0"/>
              <a:t>Question 7 O&amp;G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4D5BD5-A2A3-E445-96CA-91A59CF1E2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76424" y="2475571"/>
            <a:ext cx="8791575" cy="3612995"/>
          </a:xfrm>
        </p:spPr>
        <p:txBody>
          <a:bodyPr>
            <a:normAutofit fontScale="47500" lnSpcReduction="20000"/>
          </a:bodyPr>
          <a:lstStyle/>
          <a:p>
            <a:br>
              <a:rPr lang="en-US" sz="4400" dirty="0"/>
            </a:br>
            <a:r>
              <a:rPr lang="en-AU" sz="4400" dirty="0"/>
              <a:t>A 38 year old women who is 33 weeks pregnant, G2P1, presents to the ED with a headache. </a:t>
            </a:r>
            <a:br>
              <a:rPr lang="en-AU" sz="4400" dirty="0"/>
            </a:br>
            <a:r>
              <a:rPr lang="en-AU" sz="4400" dirty="0"/>
              <a:t>Her vital signs are:</a:t>
            </a:r>
            <a:br>
              <a:rPr lang="en-AU" sz="4400" dirty="0"/>
            </a:br>
            <a:br>
              <a:rPr lang="en-AU" sz="4400" dirty="0"/>
            </a:br>
            <a:r>
              <a:rPr lang="en-AU" sz="4400" dirty="0"/>
              <a:t>Temp:     36.6</a:t>
            </a:r>
            <a:br>
              <a:rPr lang="en-AU" sz="4400" dirty="0"/>
            </a:br>
            <a:r>
              <a:rPr lang="en-AU" sz="4400" dirty="0"/>
              <a:t>HR:            88</a:t>
            </a:r>
            <a:br>
              <a:rPr lang="en-AU" sz="4400" dirty="0"/>
            </a:br>
            <a:r>
              <a:rPr lang="en-AU" sz="4400" dirty="0"/>
              <a:t>BP:          170/120</a:t>
            </a:r>
            <a:br>
              <a:rPr lang="en-AU" sz="4400" dirty="0"/>
            </a:br>
            <a:r>
              <a:rPr lang="en-AU" sz="4400" dirty="0"/>
              <a:t>O2 </a:t>
            </a:r>
            <a:r>
              <a:rPr lang="en-AU" sz="4400" dirty="0" err="1"/>
              <a:t>sats</a:t>
            </a:r>
            <a:r>
              <a:rPr lang="en-AU" sz="4400" dirty="0"/>
              <a:t>:  99%</a:t>
            </a:r>
            <a:br>
              <a:rPr lang="en-AU" sz="4400" dirty="0"/>
            </a:br>
            <a:endParaRPr lang="en-AU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091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2C512-A67B-D34A-9095-993235C69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5A5AF8-49C4-BC4D-92BF-37F8CEE8DE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Overall pass rate 80%</a:t>
            </a:r>
            <a:br>
              <a:rPr lang="en-AU" dirty="0"/>
            </a:br>
            <a:endParaRPr lang="en-AU" dirty="0"/>
          </a:p>
          <a:p>
            <a:r>
              <a:rPr lang="en-AU" dirty="0"/>
              <a:t>Range 3.5 – 10</a:t>
            </a:r>
          </a:p>
          <a:p>
            <a:br>
              <a:rPr lang="en-AU" dirty="0"/>
            </a:br>
            <a:r>
              <a:rPr lang="en-AU" dirty="0"/>
              <a:t>Average mark – 8.6</a:t>
            </a:r>
            <a:br>
              <a:rPr lang="en-AU" dirty="0"/>
            </a:br>
            <a:br>
              <a:rPr lang="en-AU" dirty="0"/>
            </a:br>
            <a:r>
              <a:rPr lang="en-AU" dirty="0"/>
              <a:t>Overall well done and easy question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6900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78423D-E5BB-7D41-AF43-52E8A62780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List  4 most likely differential diagnoses for this patient: (4 marks)</a:t>
            </a:r>
            <a:br>
              <a:rPr lang="en-AU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276310-8981-8A44-97EA-8EB7C114D1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dirty="0"/>
              <a:t> </a:t>
            </a:r>
          </a:p>
          <a:p>
            <a:r>
              <a:rPr lang="en-AU" dirty="0"/>
              <a:t>a. Pre-eclampsia</a:t>
            </a:r>
          </a:p>
          <a:p>
            <a:r>
              <a:rPr lang="en-AU" dirty="0"/>
              <a:t>b. HT in pregnancy</a:t>
            </a:r>
          </a:p>
          <a:p>
            <a:r>
              <a:rPr lang="en-AU" dirty="0"/>
              <a:t>c. Central venous thrombosis</a:t>
            </a:r>
          </a:p>
          <a:p>
            <a:r>
              <a:rPr lang="en-AU" dirty="0"/>
              <a:t>d. SAH</a:t>
            </a:r>
          </a:p>
          <a:p>
            <a:r>
              <a:rPr lang="en-AU" dirty="0"/>
              <a:t>also accept </a:t>
            </a:r>
            <a:r>
              <a:rPr lang="en-AU" dirty="0" err="1"/>
              <a:t>migrane</a:t>
            </a:r>
            <a:r>
              <a:rPr lang="en-AU" dirty="0"/>
              <a:t>, CVA, tension headache, </a:t>
            </a:r>
          </a:p>
          <a:p>
            <a:pPr marL="0" indent="0">
              <a:buNone/>
            </a:pPr>
            <a:br>
              <a:rPr lang="en-AU" dirty="0"/>
            </a:br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2688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E56CD5-E51E-9848-BA9A-979AD877A7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List 3 criteria for diagnosing pre-eclampsia: ( 3 marks)</a:t>
            </a:r>
            <a:br>
              <a:rPr lang="en-AU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08CB2-7455-5B4A-8591-5604AE822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a. Over 20/40 plus</a:t>
            </a:r>
          </a:p>
          <a:p>
            <a:r>
              <a:rPr lang="en-AU" dirty="0"/>
              <a:t>b.  Raised BP -Diastolic BP &gt;90mmHg, or systolic &gt; 140mmHg on 2 consecutive occasions     or Diastolic BP &gt; 110 on a single measurement plus</a:t>
            </a:r>
          </a:p>
          <a:p>
            <a:pPr lvl="0"/>
            <a:r>
              <a:rPr lang="en-AU" dirty="0"/>
              <a:t>Proteinuria – 1+ on dipstick ( correlates to &gt; 300 mg over 24 hrs)</a:t>
            </a:r>
          </a:p>
          <a:p>
            <a:endParaRPr lang="en-AU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4457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743BD-4E67-B044-9DA6-4681CDCF2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323385"/>
            <a:ext cx="9905998" cy="1773703"/>
          </a:xfrm>
        </p:spPr>
        <p:txBody>
          <a:bodyPr>
            <a:normAutofit/>
          </a:bodyPr>
          <a:lstStyle/>
          <a:p>
            <a:r>
              <a:rPr lang="en-AU" sz="2000" dirty="0"/>
              <a:t>List your anti-hypertensive of choice in this situation , dose and possible side effects to  the </a:t>
            </a:r>
            <a:r>
              <a:rPr lang="en-AU" sz="2000" dirty="0" err="1"/>
              <a:t>fetus</a:t>
            </a:r>
            <a:r>
              <a:rPr lang="en-AU" sz="2000" dirty="0"/>
              <a:t>. (3 marks)</a:t>
            </a:r>
            <a:br>
              <a:rPr lang="en-AU" sz="2000" dirty="0"/>
            </a:b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417987-616C-8A4F-8C5A-80E41352B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br>
              <a:rPr lang="en-AU" dirty="0"/>
            </a:br>
            <a:r>
              <a:rPr lang="en-AU" dirty="0"/>
              <a:t>Drug: 				hydralazine</a:t>
            </a:r>
            <a:br>
              <a:rPr lang="en-AU" dirty="0"/>
            </a:br>
            <a:r>
              <a:rPr lang="en-AU" dirty="0"/>
              <a:t>Dose:				2.5-10mg  IV bolus</a:t>
            </a:r>
            <a:br>
              <a:rPr lang="en-AU" dirty="0"/>
            </a:br>
            <a:r>
              <a:rPr lang="en-AU" dirty="0"/>
              <a:t>Side effects: </a:t>
            </a:r>
            <a:r>
              <a:rPr lang="en-AU" dirty="0" err="1"/>
              <a:t>Fetus</a:t>
            </a:r>
            <a:r>
              <a:rPr lang="en-AU" dirty="0"/>
              <a:t>:		thrombocytopenia/lupus like </a:t>
            </a:r>
            <a:r>
              <a:rPr lang="en-AU" dirty="0" err="1"/>
              <a:t>synd</a:t>
            </a:r>
            <a:r>
              <a:rPr lang="en-AU" dirty="0"/>
              <a:t>/ foetal distress</a:t>
            </a:r>
            <a:br>
              <a:rPr lang="en-AU" dirty="0"/>
            </a:br>
            <a:endParaRPr lang="en-AU" dirty="0"/>
          </a:p>
          <a:p>
            <a:pPr lvl="0"/>
            <a:r>
              <a:rPr lang="en-AU" dirty="0"/>
              <a:t>Or more widely recommended:</a:t>
            </a:r>
            <a:br>
              <a:rPr lang="en-AU" dirty="0"/>
            </a:br>
            <a:r>
              <a:rPr lang="en-AU" dirty="0"/>
              <a:t>Labetalol 20-50 mg IV bolus – SE bradycardia/ hypotension/ hypoglycaemia/hypothermia/ </a:t>
            </a:r>
            <a:r>
              <a:rPr lang="en-AU" dirty="0" err="1"/>
              <a:t>resp</a:t>
            </a:r>
            <a:r>
              <a:rPr lang="en-AU" dirty="0"/>
              <a:t> depression.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4963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0DBE3-7787-A142-B332-C58FB33CC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sz="2000" dirty="0"/>
              <a:t>The patients starts having a generalized seizure. What is your drug of choice to terminate and dose: ( 2 marks).</a:t>
            </a:r>
            <a:endParaRPr lang="en-US" sz="2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E988A6-EDB1-2846-BE9C-ADD4B3898D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br>
              <a:rPr lang="en-AU" dirty="0"/>
            </a:br>
            <a:r>
              <a:rPr lang="en-AU" dirty="0"/>
              <a:t>Drug:  Magnesium sulphate </a:t>
            </a:r>
            <a:br>
              <a:rPr lang="en-AU" dirty="0"/>
            </a:br>
            <a:r>
              <a:rPr lang="en-AU" dirty="0"/>
              <a:t>Dose: 4-6 grams over 15 mins ( then 2g/hr)</a:t>
            </a:r>
          </a:p>
          <a:p>
            <a:r>
              <a:rPr lang="en-AU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2268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AC46D-D3B9-D241-B150-C6B9433134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920132-8620-7340-B095-9B9167D981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br>
              <a:rPr lang="en-AU" dirty="0"/>
            </a:br>
            <a:r>
              <a:rPr lang="en-AU" dirty="0" err="1"/>
              <a:t>Dx</a:t>
            </a:r>
            <a:r>
              <a:rPr lang="en-AU" dirty="0"/>
              <a:t> of pre-eclampsia – need to be 20/40 plus criteria</a:t>
            </a:r>
            <a:br>
              <a:rPr lang="en-AU" dirty="0"/>
            </a:br>
            <a:r>
              <a:rPr lang="en-AU" dirty="0"/>
              <a:t>Drug of choice – some said oral , ideally IV</a:t>
            </a:r>
            <a:br>
              <a:rPr lang="en-AU" dirty="0"/>
            </a:br>
            <a:r>
              <a:rPr lang="en-AU" dirty="0"/>
              <a:t>- nifedipine not best choice – limited control -drug of choice is labetalol oral or IV otherwise hydralazine.</a:t>
            </a:r>
            <a:br>
              <a:rPr lang="en-AU" dirty="0"/>
            </a:br>
            <a:br>
              <a:rPr lang="en-AU" dirty="0"/>
            </a:br>
            <a:r>
              <a:rPr lang="en-AU" dirty="0"/>
              <a:t>Side effects – most said hypotension causing placental insufficiency which is acceptable</a:t>
            </a:r>
            <a:br>
              <a:rPr lang="en-AU" dirty="0"/>
            </a:br>
            <a:br>
              <a:rPr lang="en-AU" dirty="0"/>
            </a:br>
            <a:r>
              <a:rPr lang="en-AU" dirty="0"/>
              <a:t>Treatment of seizures in eclampsia very straight forward – Mg Sulphate.</a:t>
            </a:r>
            <a:br>
              <a:rPr lang="en-AU" dirty="0"/>
            </a:br>
            <a:br>
              <a:rPr lang="en-AU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02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AD762-E880-8F45-ADC8-D070348B2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08C554-D5AC-2147-8897-F8D888AE83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specific –i.e. drugs give dose if you know</a:t>
            </a:r>
          </a:p>
          <a:p>
            <a:r>
              <a:rPr lang="en-US" dirty="0"/>
              <a:t>Read question properly – most likely , not most obscure</a:t>
            </a:r>
          </a:p>
          <a:p>
            <a:r>
              <a:rPr lang="en-US" dirty="0"/>
              <a:t>Don’t say the same thing twice in </a:t>
            </a:r>
            <a:r>
              <a:rPr lang="en-US"/>
              <a:t>a different way</a:t>
            </a:r>
            <a:br>
              <a:rPr lang="en-US"/>
            </a:b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23365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14</TotalTime>
  <Words>167</Words>
  <Application>Microsoft Macintosh PowerPoint</Application>
  <PresentationFormat>Widescreen</PresentationFormat>
  <Paragraphs>30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Tw Cen MT</vt:lpstr>
      <vt:lpstr>Circuit</vt:lpstr>
      <vt:lpstr>Question 7 O&amp;G</vt:lpstr>
      <vt:lpstr>Results</vt:lpstr>
      <vt:lpstr>List  4 most likely differential diagnoses for this patient: (4 marks) </vt:lpstr>
      <vt:lpstr>List 3 criteria for diagnosing pre-eclampsia: ( 3 marks) </vt:lpstr>
      <vt:lpstr>List your anti-hypertensive of choice in this situation , dose and possible side effects to  the fetus. (3 marks) </vt:lpstr>
      <vt:lpstr>The patients starts having a generalized seizure. What is your drug of choice to terminate and dose: ( 2 marks).</vt:lpstr>
      <vt:lpstr>Main issues</vt:lpstr>
      <vt:lpstr>General points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 7</dc:title>
  <dc:creator>Diane Flood</dc:creator>
  <cp:lastModifiedBy>Diane Flood</cp:lastModifiedBy>
  <cp:revision>4</cp:revision>
  <dcterms:created xsi:type="dcterms:W3CDTF">2019-10-01T21:52:29Z</dcterms:created>
  <dcterms:modified xsi:type="dcterms:W3CDTF">2019-10-01T22:07:09Z</dcterms:modified>
</cp:coreProperties>
</file>