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CBDF-88BB-6C43-8512-9BF80879E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6A97-4B7F-9F44-A0EC-713E84D44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B2D1-1A83-A34C-8654-47BE8F3E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B7BCD-CFA1-8F47-9F32-AF5C3EFE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21878-C043-534D-927C-0EFAF7F4B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1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98FB-7C8E-FD46-80B0-F4A189C9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5980B-D3E0-714C-A0C0-907BDD5DA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B5CCA-62EA-444E-B846-0BFDE98C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D11C-7327-A64D-B9DA-867D8A13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F5742-B81B-F74C-9A46-096464B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2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73666-EE55-EB4B-A41A-8A479CD33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4FF9E-908C-8240-A740-3DE16F7C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522F6-E2D3-0848-806A-E3795118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703D-87D9-2643-886E-B77CF511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A4AC-6EE1-E343-8098-2F48BDC7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62FA8-9D41-8641-AF0B-F26A5BB0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ADC82-15E6-3D4A-92F0-4DE4E1D88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17F0-857A-0542-9D60-F6A38719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066B8-FDE9-414D-9955-7B2D2B3A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347D1-F774-9F48-A3FB-AF10C45B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230B-62BA-0240-AF34-ED1228FA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1F716-355E-4344-BCFA-7880968DD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3451-AF18-9D4A-884D-17AA1224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5BD8-BAE2-4C4D-A3D7-797E067F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9A635-CD1B-DF41-8647-C19BC4B2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1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F443-BE0B-0046-9764-D468726D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1913F-9CB7-8148-851D-290E7D235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A9979-33F1-7F4C-B298-9B63ABD7D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1FAAD-9FE9-4A4F-8824-0A37B208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3C73B-26C0-D148-961E-0548BAE8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79AFE-7157-724D-8732-955FC2BB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C600-D25E-7346-8486-E03D5F0D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DA1DF-11F5-FE4D-B552-2F635FF8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45733-7472-ED48-8EA1-529ED482F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22CE21-56FE-F640-AACC-D85F1542B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34FAD-18C6-9D43-B79E-27233D168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88D81-C7A2-5E45-89F2-F32D7D99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2618C-8FC8-F446-A208-809CCE7E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E80EC-A4C8-5641-9DB6-722D0688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4EE30-E8ED-964B-8166-3C1EBAA3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C0C4F-5656-484A-B93F-D0E206FD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1CE7B-16C1-5849-ABED-735DDB62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90070-F888-2047-BC39-2619C0A7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3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589D1-5BB0-D947-85C3-E13D8AEF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F71E2-6C91-3749-AF90-A194C4F4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1DC9B-43FD-7F45-9E91-B1769379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6FF1-2A51-4A49-87AA-E2865E2D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90106-EB0F-134A-8978-E83F34E8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0E37A-41D9-364B-B682-012D9AFB2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D3696-0686-BE45-B495-62530874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B73E9-4208-EC4D-947A-BD4B3B82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1985B-CA70-1546-9ACF-C9DB3342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1882-D8B3-7148-991B-F3FBFA99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74B82D-A3CE-7649-ADA7-77596EE23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6AF3E-3545-ED4B-B967-6B38B89F8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42B70-ED91-8448-8853-1E116950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5471A-163E-A249-84AE-1B72CE11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E5429-F1D9-554C-B559-7EA8B0B9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8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CC8D23-41BD-1345-A14E-8F9A0283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87180-55F3-C64B-A0ED-3E7134241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54E9F-26F2-6042-A032-4DA8DEB70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A8D6-7BEF-5043-9C6A-FCEA8800139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85B3-AD2E-FA47-887F-67B081F5D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D752-6266-F246-96C0-E3C26E329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C989-4A58-3D47-961C-D1B6F790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9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1C8D-893D-2B48-9CBB-7CA161710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E7679-2386-EC48-815C-5DAD8B1D4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Acute Spinal Cord Compromise</a:t>
            </a:r>
          </a:p>
        </p:txBody>
      </p:sp>
    </p:spTree>
    <p:extLst>
      <p:ext uri="{BB962C8B-B14F-4D97-AF65-F5344CB8AC3E}">
        <p14:creationId xmlns:p14="http://schemas.microsoft.com/office/powerpoint/2010/main" val="286700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7D24-93D4-3A46-870E-CBF946586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FDC6-1005-C343-AB85-58092F0F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not an examiner</a:t>
            </a:r>
          </a:p>
          <a:p>
            <a:r>
              <a:rPr lang="en-US" dirty="0"/>
              <a:t>Real exam question would have more patient details to require more specific answers</a:t>
            </a:r>
          </a:p>
          <a:p>
            <a:r>
              <a:rPr lang="en-US" dirty="0"/>
              <a:t>Question was a poor discriminator</a:t>
            </a:r>
          </a:p>
          <a:p>
            <a:pPr lvl="1"/>
            <a:r>
              <a:rPr lang="en-US" dirty="0"/>
              <a:t>I used a pass mark of 9/12 therefore which matched the mean/median/mode</a:t>
            </a:r>
          </a:p>
          <a:p>
            <a:pPr lvl="1"/>
            <a:r>
              <a:rPr lang="en-US" dirty="0"/>
              <a:t>25/42 passed the question (~60%)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FE1E-3AD6-5842-8B4F-5B2DBA2F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E2E5-AA07-9A40-AF8B-7C001D98F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62 </a:t>
            </a:r>
            <a:r>
              <a:rPr lang="en-US" dirty="0" err="1"/>
              <a:t>yr</a:t>
            </a:r>
            <a:r>
              <a:rPr lang="en-US" dirty="0"/>
              <a:t> old male is brought to your ED with atraumatic flaccid paralysis of all 4 limbs.</a:t>
            </a:r>
          </a:p>
          <a:p>
            <a:pPr lvl="1"/>
            <a:r>
              <a:rPr lang="en-US" dirty="0"/>
              <a:t>Vital signs are within normal limits</a:t>
            </a:r>
          </a:p>
          <a:p>
            <a:r>
              <a:rPr lang="en-US" dirty="0"/>
              <a:t>List 4 possible causes and what you would seek on history to raise your suspicion for these</a:t>
            </a:r>
          </a:p>
          <a:p>
            <a:r>
              <a:rPr lang="en-US" dirty="0"/>
              <a:t>Outline 4 key steps in managing this patient</a:t>
            </a:r>
          </a:p>
        </p:txBody>
      </p:sp>
    </p:spTree>
    <p:extLst>
      <p:ext uri="{BB962C8B-B14F-4D97-AF65-F5344CB8AC3E}">
        <p14:creationId xmlns:p14="http://schemas.microsoft.com/office/powerpoint/2010/main" val="225478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0AB5-B10C-5E44-B5EB-8B599518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DE234-4224-2F41-84A6-B08F5F28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Answers need to be specific for a consultant exam</a:t>
            </a:r>
          </a:p>
          <a:p>
            <a:pPr lvl="1"/>
            <a:r>
              <a:rPr lang="en-US" dirty="0"/>
              <a:t>Cervical spinal/vertebral metastasis is what I sought</a:t>
            </a:r>
          </a:p>
          <a:p>
            <a:pPr lvl="2"/>
            <a:r>
              <a:rPr lang="en-US" dirty="0"/>
              <a:t>Malignancy is not detailed enough</a:t>
            </a:r>
          </a:p>
          <a:p>
            <a:pPr lvl="2"/>
            <a:r>
              <a:rPr lang="en-US" dirty="0"/>
              <a:t>Similarly on history, you would specifically seek those neoplasms that commonly metastasis here such as Prostate, Lung, Lymphoma, Melanoma.</a:t>
            </a:r>
          </a:p>
          <a:p>
            <a:pPr lvl="2"/>
            <a:r>
              <a:rPr lang="en-US" dirty="0"/>
              <a:t>Osteoarthritis is not detailed</a:t>
            </a:r>
          </a:p>
          <a:p>
            <a:pPr lvl="3"/>
            <a:r>
              <a:rPr lang="en-US" dirty="0"/>
              <a:t>Retropulsion of fragment from pathological cervical vertebrae fracture</a:t>
            </a:r>
          </a:p>
          <a:p>
            <a:r>
              <a:rPr lang="en-US" dirty="0"/>
              <a:t>Read the question</a:t>
            </a:r>
          </a:p>
          <a:p>
            <a:pPr lvl="1"/>
            <a:r>
              <a:rPr lang="en-US" dirty="0"/>
              <a:t>If the stem specifically states atraumatic, then your differential list can not include traumatic causes</a:t>
            </a:r>
          </a:p>
          <a:p>
            <a:pPr lvl="1"/>
            <a:r>
              <a:rPr lang="en-US" dirty="0"/>
              <a:t>If the question asks for 4 answers, then only the initial 4 responses will be considered</a:t>
            </a:r>
          </a:p>
        </p:txBody>
      </p:sp>
    </p:spTree>
    <p:extLst>
      <p:ext uri="{BB962C8B-B14F-4D97-AF65-F5344CB8AC3E}">
        <p14:creationId xmlns:p14="http://schemas.microsoft.com/office/powerpoint/2010/main" val="14757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CE59-F868-844F-9DCF-B5B167CA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to be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4C9C-55C4-6C45-A1D0-64C26B39E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Answers are from separate categories</a:t>
            </a:r>
          </a:p>
          <a:p>
            <a:pPr lvl="1"/>
            <a:r>
              <a:rPr lang="en-US" dirty="0"/>
              <a:t>Neoplastic, infectious, </a:t>
            </a:r>
            <a:r>
              <a:rPr lang="en-US" dirty="0" err="1"/>
              <a:t>haematoma</a:t>
            </a:r>
            <a:r>
              <a:rPr lang="en-US" dirty="0"/>
              <a:t>, inflammatory, disc</a:t>
            </a:r>
          </a:p>
          <a:p>
            <a:r>
              <a:rPr lang="en-US" dirty="0"/>
              <a:t>Would a LP cause a cervical epidural </a:t>
            </a:r>
            <a:r>
              <a:rPr lang="en-US" dirty="0" err="1"/>
              <a:t>haematoma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E79DF-3C32-E54E-ADF6-5787438C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CC60B-10C5-D34D-BC71-29F15E256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Cervical Vertebral metastasis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Known Prostate/Lung/Lymphoma/melanoma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Cervical Epidural </a:t>
            </a:r>
            <a:r>
              <a:rPr lang="en-US" dirty="0" err="1"/>
              <a:t>haematoma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Coagulopathy from use of NOAC/antiplatelet or specific bleeding disorders (</a:t>
            </a:r>
            <a:r>
              <a:rPr lang="en-US" dirty="0" err="1"/>
              <a:t>haemophilia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Cervical epidural abscess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Immunosuppression (DM, alcohol abuse, chemotherapy)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IVDU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Acute Disc Herniation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Preceding myelopathy/radiculopathy. Improvement when recumbent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0861-D78F-6240-BCBA-E43B56BA2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280EF-7D45-E840-9F6D-BA2C378DE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Retropulsed</a:t>
            </a:r>
            <a:r>
              <a:rPr lang="en-US" dirty="0"/>
              <a:t> fragment from pathological fractures</a:t>
            </a:r>
          </a:p>
          <a:p>
            <a:pPr lvl="1"/>
            <a:r>
              <a:rPr lang="en-US" dirty="0"/>
              <a:t>Osteoporosis</a:t>
            </a:r>
          </a:p>
          <a:p>
            <a:r>
              <a:rPr lang="en-US" dirty="0"/>
              <a:t>Cervical transverse myelitis</a:t>
            </a:r>
          </a:p>
          <a:p>
            <a:pPr lvl="1"/>
            <a:r>
              <a:rPr lang="en-US" dirty="0"/>
              <a:t>Preceding viral illness (Varicella, Herpes, CMV, EBV)</a:t>
            </a:r>
          </a:p>
          <a:p>
            <a:r>
              <a:rPr lang="en-US" dirty="0"/>
              <a:t>Cervical Cord </a:t>
            </a:r>
            <a:r>
              <a:rPr lang="en-US" dirty="0" err="1"/>
              <a:t>Ischaemia</a:t>
            </a:r>
            <a:endParaRPr lang="en-US" dirty="0"/>
          </a:p>
          <a:p>
            <a:pPr lvl="1"/>
            <a:r>
              <a:rPr lang="en-US" dirty="0"/>
              <a:t>Prothrombotic, AF</a:t>
            </a:r>
          </a:p>
        </p:txBody>
      </p:sp>
    </p:spTree>
    <p:extLst>
      <p:ext uri="{BB962C8B-B14F-4D97-AF65-F5344CB8AC3E}">
        <p14:creationId xmlns:p14="http://schemas.microsoft.com/office/powerpoint/2010/main" val="406451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CFC1-998A-D346-8073-97B7F30D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131D-F73B-9845-B1DE-235662BB2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in cervical spinal cord compromise</a:t>
            </a:r>
          </a:p>
          <a:p>
            <a:pPr lvl="1"/>
            <a:r>
              <a:rPr lang="en-US" dirty="0"/>
              <a:t>Spinal motion restriction</a:t>
            </a:r>
          </a:p>
          <a:p>
            <a:pPr lvl="1"/>
            <a:r>
              <a:rPr lang="en-US" dirty="0"/>
              <a:t>Monitor ventilation</a:t>
            </a:r>
          </a:p>
          <a:p>
            <a:pPr lvl="2"/>
            <a:r>
              <a:rPr lang="en-US" dirty="0"/>
              <a:t>Life threatening complication due to diaphragmatic paralysis</a:t>
            </a:r>
          </a:p>
          <a:p>
            <a:r>
              <a:rPr lang="en-US" dirty="0"/>
              <a:t>Wide variety of acceptable steps after this</a:t>
            </a:r>
          </a:p>
          <a:p>
            <a:pPr lvl="1"/>
            <a:r>
              <a:rPr lang="en-US" dirty="0"/>
              <a:t>Imaging (MRI)….don’t use lack of accessibility as reason to do a CT</a:t>
            </a:r>
          </a:p>
          <a:p>
            <a:pPr lvl="1"/>
            <a:r>
              <a:rPr lang="en-US" dirty="0"/>
              <a:t>Corticosteroids</a:t>
            </a:r>
          </a:p>
          <a:p>
            <a:pPr lvl="1"/>
            <a:r>
              <a:rPr lang="en-US" dirty="0"/>
              <a:t>Urgent notification of spinal surgeon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7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360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Question 6</vt:lpstr>
      <vt:lpstr>PowerPoint Presentation</vt:lpstr>
      <vt:lpstr>Question 6</vt:lpstr>
      <vt:lpstr>Lessons to learn</vt:lpstr>
      <vt:lpstr>Lessons to be learned</vt:lpstr>
      <vt:lpstr>Model Answers</vt:lpstr>
      <vt:lpstr>PowerPoint Presentation</vt:lpstr>
      <vt:lpstr>Part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6</dc:title>
  <dc:creator>Ananth Sundaralingam</dc:creator>
  <cp:lastModifiedBy>Ananth Sundaralingam</cp:lastModifiedBy>
  <cp:revision>9</cp:revision>
  <dcterms:created xsi:type="dcterms:W3CDTF">2021-03-16T22:31:29Z</dcterms:created>
  <dcterms:modified xsi:type="dcterms:W3CDTF">2021-03-17T00:05:12Z</dcterms:modified>
</cp:coreProperties>
</file>