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6" r:id="rId4"/>
    <p:sldId id="267" r:id="rId5"/>
    <p:sldId id="268" r:id="rId6"/>
    <p:sldId id="269" r:id="rId7"/>
    <p:sldId id="27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1F51"/>
    <a:srgbClr val="F15B50"/>
    <a:srgbClr val="4B2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F6EA39-8C32-E644-A6D4-2C1D1E3A1B6F}" v="1" dt="2021-09-14T23:24:55.377"/>
    <p1510:client id="{E15BBCA5-78CF-48C7-BF75-72BB086A9F1A}" v="120" dt="2021-09-15T00:13:39.8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Braitberg" userId="4486290b-3d3b-4d0a-96ad-bd96644af052" providerId="ADAL" clId="{E15BBCA5-78CF-48C7-BF75-72BB086A9F1A}"/>
    <pc:docChg chg="custSel addSld modSld">
      <pc:chgData name="George Braitberg" userId="4486290b-3d3b-4d0a-96ad-bd96644af052" providerId="ADAL" clId="{E15BBCA5-78CF-48C7-BF75-72BB086A9F1A}" dt="2021-09-14T23:28:34.787" v="103" actId="1076"/>
      <pc:docMkLst>
        <pc:docMk/>
      </pc:docMkLst>
      <pc:sldChg chg="addSp delSp modSp new mod modClrScheme chgLayout">
        <pc:chgData name="George Braitberg" userId="4486290b-3d3b-4d0a-96ad-bd96644af052" providerId="ADAL" clId="{E15BBCA5-78CF-48C7-BF75-72BB086A9F1A}" dt="2021-09-14T23:28:34.787" v="103" actId="1076"/>
        <pc:sldMkLst>
          <pc:docMk/>
          <pc:sldMk cId="3412282097" sldId="270"/>
        </pc:sldMkLst>
        <pc:spChg chg="del">
          <ac:chgData name="George Braitberg" userId="4486290b-3d3b-4d0a-96ad-bd96644af052" providerId="ADAL" clId="{E15BBCA5-78CF-48C7-BF75-72BB086A9F1A}" dt="2021-09-14T23:25:24.684" v="1" actId="21"/>
          <ac:spMkLst>
            <pc:docMk/>
            <pc:sldMk cId="3412282097" sldId="270"/>
            <ac:spMk id="2" creationId="{8BED6D39-3BD7-4BA3-9200-1533D5EFE532}"/>
          </ac:spMkLst>
        </pc:spChg>
        <pc:spChg chg="add mod">
          <ac:chgData name="George Braitberg" userId="4486290b-3d3b-4d0a-96ad-bd96644af052" providerId="ADAL" clId="{E15BBCA5-78CF-48C7-BF75-72BB086A9F1A}" dt="2021-09-14T23:27:53.228" v="77" actId="1076"/>
          <ac:spMkLst>
            <pc:docMk/>
            <pc:sldMk cId="3412282097" sldId="270"/>
            <ac:spMk id="4" creationId="{2E244703-B413-4A40-8655-A6FBE96F9732}"/>
          </ac:spMkLst>
        </pc:spChg>
        <pc:spChg chg="add mod">
          <ac:chgData name="George Braitberg" userId="4486290b-3d3b-4d0a-96ad-bd96644af052" providerId="ADAL" clId="{E15BBCA5-78CF-48C7-BF75-72BB086A9F1A}" dt="2021-09-14T23:28:26.304" v="101" actId="403"/>
          <ac:spMkLst>
            <pc:docMk/>
            <pc:sldMk cId="3412282097" sldId="270"/>
            <ac:spMk id="5" creationId="{EABF6EED-8A00-444D-8AEA-275E4422F1CE}"/>
          </ac:spMkLst>
        </pc:spChg>
        <pc:spChg chg="add mod">
          <ac:chgData name="George Braitberg" userId="4486290b-3d3b-4d0a-96ad-bd96644af052" providerId="ADAL" clId="{E15BBCA5-78CF-48C7-BF75-72BB086A9F1A}" dt="2021-09-14T23:28:34.787" v="103" actId="1076"/>
          <ac:spMkLst>
            <pc:docMk/>
            <pc:sldMk cId="3412282097" sldId="270"/>
            <ac:spMk id="8" creationId="{249C00D5-E6A1-465D-89DC-727DF293FFBB}"/>
          </ac:spMkLst>
        </pc:spChg>
        <pc:graphicFrameChg chg="add mod">
          <ac:chgData name="George Braitberg" userId="4486290b-3d3b-4d0a-96ad-bd96644af052" providerId="ADAL" clId="{E15BBCA5-78CF-48C7-BF75-72BB086A9F1A}" dt="2021-09-14T23:27:49.924" v="76" actId="1076"/>
          <ac:graphicFrameMkLst>
            <pc:docMk/>
            <pc:sldMk cId="3412282097" sldId="270"/>
            <ac:graphicFrameMk id="3" creationId="{FC655B78-8FDE-4C25-A0C8-1CEBBC96C698}"/>
          </ac:graphicFrameMkLst>
        </pc:graphicFrameChg>
      </pc:sldChg>
    </pc:docChg>
  </pc:docChgLst>
  <pc:docChgLst>
    <pc:chgData name="George Braitberg" userId="4486290b-3d3b-4d0a-96ad-bd96644af052" providerId="ADAL" clId="{B6F6EA39-8C32-E644-A6D4-2C1D1E3A1B6F}"/>
    <pc:docChg chg="modSld">
      <pc:chgData name="George Braitberg" userId="4486290b-3d3b-4d0a-96ad-bd96644af052" providerId="ADAL" clId="{B6F6EA39-8C32-E644-A6D4-2C1D1E3A1B6F}" dt="2021-09-14T23:24:55.379" v="0" actId="20577"/>
      <pc:docMkLst>
        <pc:docMk/>
      </pc:docMkLst>
      <pc:sldChg chg="modSp mod">
        <pc:chgData name="George Braitberg" userId="4486290b-3d3b-4d0a-96ad-bd96644af052" providerId="ADAL" clId="{B6F6EA39-8C32-E644-A6D4-2C1D1E3A1B6F}" dt="2021-09-14T23:24:55.379" v="0" actId="20577"/>
        <pc:sldMkLst>
          <pc:docMk/>
          <pc:sldMk cId="1861542587" sldId="266"/>
        </pc:sldMkLst>
        <pc:spChg chg="mod">
          <ac:chgData name="George Braitberg" userId="4486290b-3d3b-4d0a-96ad-bd96644af052" providerId="ADAL" clId="{B6F6EA39-8C32-E644-A6D4-2C1D1E3A1B6F}" dt="2021-09-14T23:24:55.379" v="0" actId="20577"/>
          <ac:spMkLst>
            <pc:docMk/>
            <pc:sldMk cId="1861542587" sldId="266"/>
            <ac:spMk id="6" creationId="{6B989A29-EE69-4284-A5CB-70E9EC2A482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E_CB634AF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Question 5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'Sheet 1 - Question Number_     '!$H$9:$H$21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cat>
          <c:val>
            <c:numRef>
              <c:f>'Sheet 1 - Question Number_     '!$I$9:$I$21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8</c:v>
                </c:pt>
                <c:pt idx="6">
                  <c:v>6</c:v>
                </c:pt>
                <c:pt idx="7">
                  <c:v>9</c:v>
                </c:pt>
                <c:pt idx="8">
                  <c:v>6</c:v>
                </c:pt>
                <c:pt idx="9">
                  <c:v>4</c:v>
                </c:pt>
                <c:pt idx="10">
                  <c:v>7</c:v>
                </c:pt>
                <c:pt idx="11">
                  <c:v>2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16-4507-A6E1-FC3DFEAD3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7739855"/>
        <c:axId val="387735695"/>
      </c:barChart>
      <c:catAx>
        <c:axId val="387739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735695"/>
        <c:crosses val="autoZero"/>
        <c:auto val="1"/>
        <c:lblAlgn val="ctr"/>
        <c:lblOffset val="100"/>
        <c:noMultiLvlLbl val="0"/>
      </c:catAx>
      <c:valAx>
        <c:axId val="387735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739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0.16563</cdr:x>
      <cdr:y>0.31076</cdr:y>
    </cdr:from>
    <cdr:to>
      <cdr:x>0.43646</cdr:x>
      <cdr:y>0.40243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D025625-4E84-4CE9-96C0-E8C014BD44FF}"/>
            </a:ext>
          </a:extLst>
        </cdr:cNvPr>
        <cdr:cNvSpPr txBox="1"/>
      </cdr:nvSpPr>
      <cdr:spPr>
        <a:xfrm xmlns:a="http://schemas.openxmlformats.org/drawingml/2006/main">
          <a:off x="1741103" y="1391195"/>
          <a:ext cx="2846965" cy="4103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50800" tIns="50800" rIns="50800" bIns="50800" numCol="1" spcCol="38100" rtlCol="0" anchor="t">
          <a:spAutoFit/>
        </a:bodyPr>
        <a:lstStyle xmlns:a="http://schemas.openxmlformats.org/drawingml/2006/main"/>
        <a:p xmlns:a="http://schemas.openxmlformats.org/drawingml/2006/main">
          <a:pPr marL="0" marR="0" indent="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A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rPr>
            <a:t>Median mark 6</a:t>
          </a:r>
        </a:p>
      </cdr:txBody>
    </cdr:sp>
  </cdr:relSizeAnchor>
  <cdr:relSizeAnchor xmlns:cdr="http://schemas.openxmlformats.org/drawingml/2006/chartDrawing">
    <cdr:from>
      <cdr:x>0.52361</cdr:x>
      <cdr:y>0.10597</cdr:y>
    </cdr:from>
    <cdr:to>
      <cdr:x>0.52361</cdr:x>
      <cdr:y>0.94128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494E9A0A-F95B-4D5D-883B-B1D5F14D4127}"/>
            </a:ext>
          </a:extLst>
        </cdr:cNvPr>
        <cdr:cNvCxnSpPr/>
      </cdr:nvCxnSpPr>
      <cdr:spPr>
        <a:xfrm xmlns:a="http://schemas.openxmlformats.org/drawingml/2006/main">
          <a:off x="5175766" y="474402"/>
          <a:ext cx="0" cy="3739486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accent6">
              <a:lumMod val="75000"/>
              <a:lumOff val="2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32B9BB-1967-42BB-B1EF-EB32F8470D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2176DF1-8F51-48D5-BAB7-377AC40E40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7603" y="3808958"/>
            <a:ext cx="9956797" cy="1622581"/>
          </a:xfrm>
          <a:noFill/>
        </p:spPr>
        <p:txBody>
          <a:bodyPr/>
          <a:lstStyle>
            <a:lvl1pPr algn="ctr">
              <a:spcBef>
                <a:spcPts val="0"/>
              </a:spcBef>
              <a:defRPr sz="3000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defRPr sz="3000" b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4pPr>
            <a:lvl5pPr algn="ctr">
              <a:spcBef>
                <a:spcPts val="0"/>
              </a:spcBef>
              <a:defRPr sz="3000">
                <a:solidFill>
                  <a:schemeClr val="bg1"/>
                </a:solidFill>
              </a:defRPr>
            </a:lvl5pPr>
            <a:lvl6pPr algn="ctr">
              <a:spcBef>
                <a:spcPts val="0"/>
              </a:spcBef>
              <a:defRPr sz="3000">
                <a:solidFill>
                  <a:schemeClr val="bg1"/>
                </a:solidFill>
              </a:defRPr>
            </a:lvl6pPr>
            <a:lvl7pPr algn="ctr">
              <a:spcBef>
                <a:spcPts val="0"/>
              </a:spcBef>
              <a:defRPr sz="3000">
                <a:solidFill>
                  <a:schemeClr val="bg1"/>
                </a:solidFill>
              </a:defRPr>
            </a:lvl7pPr>
            <a:lvl8pPr algn="ctr">
              <a:spcBef>
                <a:spcPts val="0"/>
              </a:spcBef>
              <a:defRPr sz="3000">
                <a:solidFill>
                  <a:schemeClr val="bg1"/>
                </a:solidFill>
              </a:defRPr>
            </a:lvl8pPr>
            <a:lvl9pPr algn="ctr">
              <a:spcBef>
                <a:spcPts val="0"/>
              </a:spcBef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9E908AB-1D53-493A-B4FD-D29BE54D4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7604" y="2206745"/>
            <a:ext cx="9956795" cy="1433830"/>
          </a:xfrm>
        </p:spPr>
        <p:txBody>
          <a:bodyPr anchor="b" anchorCtr="0"/>
          <a:lstStyle>
            <a:lvl1pPr algn="ctr">
              <a:lnSpc>
                <a:spcPct val="85000"/>
              </a:lnSpc>
              <a:defRPr sz="6200" spc="-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Presentation Title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D382E0-3097-A14F-B71E-E7777BA4E4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408" y="5309055"/>
            <a:ext cx="2588062" cy="142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38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17743C6-9600-4D10-B826-DA8F956BF9F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23066" y="-9162"/>
            <a:ext cx="4568936" cy="6867161"/>
          </a:xfrm>
          <a:custGeom>
            <a:avLst/>
            <a:gdLst>
              <a:gd name="connsiteX0" fmla="*/ 1837779 w 4412657"/>
              <a:gd name="connsiteY0" fmla="*/ 0 h 6858001"/>
              <a:gd name="connsiteX1" fmla="*/ 4412657 w 4412657"/>
              <a:gd name="connsiteY1" fmla="*/ 0 h 6858001"/>
              <a:gd name="connsiteX2" fmla="*/ 4412657 w 4412657"/>
              <a:gd name="connsiteY2" fmla="*/ 6858001 h 6858001"/>
              <a:gd name="connsiteX3" fmla="*/ 1870474 w 4412657"/>
              <a:gd name="connsiteY3" fmla="*/ 6858001 h 6858001"/>
              <a:gd name="connsiteX4" fmla="*/ 1014101 w 4412657"/>
              <a:gd name="connsiteY4" fmla="*/ 5238875 h 6858001"/>
              <a:gd name="connsiteX5" fmla="*/ 1015029 w 4412657"/>
              <a:gd name="connsiteY5" fmla="*/ 5238316 h 6858001"/>
              <a:gd name="connsiteX6" fmla="*/ 250052 w 4412657"/>
              <a:gd name="connsiteY6" fmla="*/ 3792428 h 6858001"/>
              <a:gd name="connsiteX7" fmla="*/ 7259 w 4412657"/>
              <a:gd name="connsiteY7" fmla="*/ 2449925 h 6858001"/>
              <a:gd name="connsiteX8" fmla="*/ 467211 w 4412657"/>
              <a:gd name="connsiteY8" fmla="*/ 1218070 h 6858001"/>
              <a:gd name="connsiteX9" fmla="*/ 1778892 w 4412657"/>
              <a:gd name="connsiteY9" fmla="*/ 34089 h 6858001"/>
              <a:gd name="connsiteX10" fmla="*/ 1837779 w 4412657"/>
              <a:gd name="connsiteY10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12657" h="6858001">
                <a:moveTo>
                  <a:pt x="1837779" y="0"/>
                </a:moveTo>
                <a:cubicBezTo>
                  <a:pt x="1837779" y="0"/>
                  <a:pt x="1837779" y="0"/>
                  <a:pt x="4412657" y="0"/>
                </a:cubicBezTo>
                <a:lnTo>
                  <a:pt x="4412657" y="6858001"/>
                </a:lnTo>
                <a:cubicBezTo>
                  <a:pt x="4412657" y="6858001"/>
                  <a:pt x="4412657" y="6858001"/>
                  <a:pt x="1870474" y="6858001"/>
                </a:cubicBezTo>
                <a:cubicBezTo>
                  <a:pt x="1870474" y="6858001"/>
                  <a:pt x="1870474" y="6858001"/>
                  <a:pt x="1014101" y="5238875"/>
                </a:cubicBezTo>
                <a:cubicBezTo>
                  <a:pt x="1014101" y="5238875"/>
                  <a:pt x="1014101" y="5238875"/>
                  <a:pt x="1015029" y="5238316"/>
                </a:cubicBezTo>
                <a:cubicBezTo>
                  <a:pt x="694958" y="4727729"/>
                  <a:pt x="438975" y="4245083"/>
                  <a:pt x="250052" y="3792428"/>
                </a:cubicBezTo>
                <a:cubicBezTo>
                  <a:pt x="55000" y="3324872"/>
                  <a:pt x="-25993" y="2876873"/>
                  <a:pt x="7259" y="2449925"/>
                </a:cubicBezTo>
                <a:cubicBezTo>
                  <a:pt x="40325" y="2022604"/>
                  <a:pt x="193952" y="1612234"/>
                  <a:pt x="467211" y="1218070"/>
                </a:cubicBezTo>
                <a:cubicBezTo>
                  <a:pt x="741027" y="823720"/>
                  <a:pt x="1178130" y="416703"/>
                  <a:pt x="1778892" y="34089"/>
                </a:cubicBezTo>
                <a:cubicBezTo>
                  <a:pt x="1778892" y="34089"/>
                  <a:pt x="1778892" y="34089"/>
                  <a:pt x="183777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360000" tIns="360000" rIns="360000" bIns="360000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central icon to add image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63603" y="1266826"/>
            <a:ext cx="5088000" cy="447675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/>
              <a:t>Click to add text, or click on one of the central icons to add a table, chart, SmartArt, image or media. There are four type styles available as List levels. Press the ‘Increase / Decrease’ button under the Home table to move though the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 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60C1958-C898-4525-864C-BE178BE16B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4" y="430218"/>
            <a:ext cx="5883541" cy="70643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Image Slide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F89E8E-31D6-3D42-B149-A9FDB5D3A5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142" y="5717994"/>
            <a:ext cx="1229526" cy="122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6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63603" y="1266826"/>
            <a:ext cx="10512000" cy="4476750"/>
          </a:xfrm>
        </p:spPr>
        <p:txBody>
          <a:bodyPr tIns="0"/>
          <a:lstStyle>
            <a:lvl1pPr marL="0" indent="0">
              <a:lnSpc>
                <a:spcPct val="105000"/>
              </a:lnSpc>
              <a:spcBef>
                <a:spcPts val="3000"/>
              </a:spcBef>
              <a:buFont typeface="Arial" panose="020B0604020202020204" pitchFamily="34" charset="0"/>
              <a:buNone/>
              <a:defRPr sz="2500">
                <a:solidFill>
                  <a:schemeClr val="tx1"/>
                </a:solidFill>
              </a:defRPr>
            </a:lvl1pPr>
            <a:lvl2pPr marL="252000" indent="-252000">
              <a:lnSpc>
                <a:spcPct val="105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500" b="0">
                <a:solidFill>
                  <a:schemeClr val="tx1"/>
                </a:solidFill>
              </a:defRPr>
            </a:lvl2pPr>
            <a:lvl3pPr marL="504000" indent="-252000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Char char="‒"/>
              <a:defRPr sz="2500">
                <a:solidFill>
                  <a:schemeClr val="tx1"/>
                </a:solidFill>
              </a:defRPr>
            </a:lvl3pPr>
            <a:lvl4pPr marL="756000" indent="-252000">
              <a:lnSpc>
                <a:spcPct val="105000"/>
              </a:lnSpc>
              <a:spcBef>
                <a:spcPts val="1200"/>
              </a:spcBef>
              <a:buFont typeface="Karla" pitchFamily="2" charset="0"/>
              <a:buChar char="&gt;"/>
              <a:defRPr sz="2500" b="0"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1200"/>
              </a:spcBef>
              <a:defRPr sz="2500" b="1">
                <a:solidFill>
                  <a:schemeClr val="tx1"/>
                </a:solidFill>
              </a:defRPr>
            </a:lvl5pPr>
            <a:lvl6pPr>
              <a:lnSpc>
                <a:spcPct val="105000"/>
              </a:lnSpc>
              <a:spcBef>
                <a:spcPts val="1200"/>
              </a:spcBef>
              <a:defRPr sz="2500">
                <a:solidFill>
                  <a:schemeClr val="tx1"/>
                </a:solidFill>
              </a:defRPr>
            </a:lvl6pPr>
            <a:lvl7pPr>
              <a:lnSpc>
                <a:spcPct val="105000"/>
              </a:lnSpc>
              <a:spcBef>
                <a:spcPts val="1200"/>
              </a:spcBef>
              <a:defRPr sz="2500">
                <a:solidFill>
                  <a:schemeClr val="tx1"/>
                </a:solidFill>
              </a:defRPr>
            </a:lvl7pPr>
            <a:lvl8pPr>
              <a:lnSpc>
                <a:spcPct val="105000"/>
              </a:lnSpc>
              <a:spcBef>
                <a:spcPts val="1200"/>
              </a:spcBef>
              <a:defRPr sz="2500">
                <a:solidFill>
                  <a:schemeClr val="tx1"/>
                </a:solidFill>
              </a:defRPr>
            </a:lvl8pPr>
            <a:lvl9pPr>
              <a:lnSpc>
                <a:spcPct val="105000"/>
              </a:lnSpc>
              <a:spcBef>
                <a:spcPts val="1200"/>
              </a:spcBef>
              <a:defRPr sz="25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add text, press the ‘Increase / Decrease’ button to change from body text to bullets.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 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17BAF7E-AD31-4199-90C2-26A009C96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3" y="430218"/>
            <a:ext cx="10512000" cy="70643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Large text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281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17BAF7E-AD31-4199-90C2-26A009C96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3" y="430218"/>
            <a:ext cx="10512000" cy="70643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Table slide</a:t>
            </a:r>
            <a:endParaRPr lang="en-GB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6AC958F-0D5F-4D50-819E-0B2A001A78F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990600" y="1266828"/>
            <a:ext cx="6400800" cy="3514725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C565C63-C50B-4EC4-B1CF-E700E459FB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50202" y="1266828"/>
            <a:ext cx="3424767" cy="35147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 if required.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216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63604" y="1266826"/>
            <a:ext cx="4800597" cy="4476750"/>
          </a:xfrm>
        </p:spPr>
        <p:txBody>
          <a:bodyPr tIns="0"/>
          <a:lstStyle>
            <a:lvl1pPr>
              <a:lnSpc>
                <a:spcPct val="105000"/>
              </a:lnSpc>
              <a:spcBef>
                <a:spcPts val="3000"/>
              </a:spcBef>
              <a:defRPr sz="2500">
                <a:solidFill>
                  <a:schemeClr val="tx1"/>
                </a:solidFill>
              </a:defRPr>
            </a:lvl1pPr>
            <a:lvl2pPr marL="252000" indent="-252000">
              <a:lnSpc>
                <a:spcPct val="105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500" b="0">
                <a:solidFill>
                  <a:schemeClr val="tx1"/>
                </a:solidFill>
              </a:defRPr>
            </a:lvl2pPr>
            <a:lvl3pPr marL="504000" indent="-252000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Char char="‒"/>
              <a:defRPr sz="2500">
                <a:solidFill>
                  <a:schemeClr val="tx1"/>
                </a:solidFill>
              </a:defRPr>
            </a:lvl3pPr>
            <a:lvl4pPr marL="756000" indent="-252000">
              <a:lnSpc>
                <a:spcPct val="105000"/>
              </a:lnSpc>
              <a:spcBef>
                <a:spcPts val="1200"/>
              </a:spcBef>
              <a:buFont typeface="Karla" pitchFamily="2" charset="0"/>
              <a:buChar char="&gt;"/>
              <a:defRPr sz="2500" b="0"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1200"/>
              </a:spcBef>
              <a:defRPr sz="2500" b="1">
                <a:solidFill>
                  <a:schemeClr val="tx1"/>
                </a:solidFill>
              </a:defRPr>
            </a:lvl5pPr>
            <a:lvl6pPr>
              <a:lnSpc>
                <a:spcPct val="105000"/>
              </a:lnSpc>
              <a:spcBef>
                <a:spcPts val="600"/>
              </a:spcBef>
              <a:defRPr sz="1250">
                <a:solidFill>
                  <a:schemeClr val="tx1"/>
                </a:solidFill>
              </a:defRPr>
            </a:lvl6pPr>
            <a:lvl7pPr marL="144000" indent="-144000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50">
                <a:solidFill>
                  <a:schemeClr val="tx1"/>
                </a:solidFill>
              </a:defRPr>
            </a:lvl7pPr>
            <a:lvl8pPr marL="288000" indent="-144000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250">
                <a:solidFill>
                  <a:schemeClr val="tx1"/>
                </a:solidFill>
              </a:defRPr>
            </a:lvl8pPr>
            <a:lvl9pPr>
              <a:lnSpc>
                <a:spcPct val="105000"/>
              </a:lnSpc>
              <a:spcBef>
                <a:spcPts val="600"/>
              </a:spcBef>
              <a:defRPr sz="125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17BAF7E-AD31-4199-90C2-26A009C96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3" y="430218"/>
            <a:ext cx="10512000" cy="70643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Chart slide</a:t>
            </a:r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766B8CAD-A5BC-4220-891F-45726B457D36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451597" y="1751013"/>
            <a:ext cx="4876800" cy="344805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428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2F4076-570D-4B2B-BC4A-8912EAB6C9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190626"/>
            <a:ext cx="2619375" cy="2143124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 b="0"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715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289408-FEA8-4FEB-BA0F-4A94353A0B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2176DF1-8F51-48D5-BAB7-377AC40E40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427" y="5656808"/>
            <a:ext cx="7956975" cy="1196797"/>
          </a:xfrm>
          <a:noFill/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bg1"/>
                </a:solidFill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defRPr sz="22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4pPr>
            <a:lvl5pPr algn="l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bg1"/>
                </a:solidFill>
              </a:defRPr>
            </a:lvl5pPr>
            <a:lvl6pPr algn="l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bg1"/>
                </a:solidFill>
              </a:defRPr>
            </a:lvl6pPr>
            <a:lvl7pPr algn="l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bg1"/>
                </a:solidFill>
              </a:defRPr>
            </a:lvl7pPr>
            <a:lvl8pPr algn="l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bg1"/>
                </a:solidFill>
              </a:defRPr>
            </a:lvl8pPr>
            <a:lvl9pPr algn="l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add Subtitle and date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9E908AB-1D53-493A-B4FD-D29BE54D4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0" y="2522511"/>
            <a:ext cx="7990840" cy="274955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200" spc="-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Presentation Title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8B447A-9BB0-284E-AD1E-81D740F51E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408" y="5309055"/>
            <a:ext cx="2588062" cy="142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7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FC2E1D2-C6AC-41FA-A99A-718DB389A0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9162"/>
            <a:ext cx="9725892" cy="6867161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7E8FBE6-3F5E-4D3C-816C-C8C3B7A629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51424" y="-9162"/>
            <a:ext cx="4640578" cy="6867161"/>
          </a:xfrm>
          <a:custGeom>
            <a:avLst/>
            <a:gdLst>
              <a:gd name="connsiteX0" fmla="*/ 1837779 w 4412657"/>
              <a:gd name="connsiteY0" fmla="*/ 0 h 6858001"/>
              <a:gd name="connsiteX1" fmla="*/ 4412657 w 4412657"/>
              <a:gd name="connsiteY1" fmla="*/ 0 h 6858001"/>
              <a:gd name="connsiteX2" fmla="*/ 4412657 w 4412657"/>
              <a:gd name="connsiteY2" fmla="*/ 6858001 h 6858001"/>
              <a:gd name="connsiteX3" fmla="*/ 1870474 w 4412657"/>
              <a:gd name="connsiteY3" fmla="*/ 6858001 h 6858001"/>
              <a:gd name="connsiteX4" fmla="*/ 1014101 w 4412657"/>
              <a:gd name="connsiteY4" fmla="*/ 5238875 h 6858001"/>
              <a:gd name="connsiteX5" fmla="*/ 1015029 w 4412657"/>
              <a:gd name="connsiteY5" fmla="*/ 5238316 h 6858001"/>
              <a:gd name="connsiteX6" fmla="*/ 250052 w 4412657"/>
              <a:gd name="connsiteY6" fmla="*/ 3792428 h 6858001"/>
              <a:gd name="connsiteX7" fmla="*/ 7259 w 4412657"/>
              <a:gd name="connsiteY7" fmla="*/ 2449925 h 6858001"/>
              <a:gd name="connsiteX8" fmla="*/ 467211 w 4412657"/>
              <a:gd name="connsiteY8" fmla="*/ 1218070 h 6858001"/>
              <a:gd name="connsiteX9" fmla="*/ 1778892 w 4412657"/>
              <a:gd name="connsiteY9" fmla="*/ 34089 h 6858001"/>
              <a:gd name="connsiteX10" fmla="*/ 1837779 w 4412657"/>
              <a:gd name="connsiteY10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12657" h="6858001">
                <a:moveTo>
                  <a:pt x="1837779" y="0"/>
                </a:moveTo>
                <a:cubicBezTo>
                  <a:pt x="1837779" y="0"/>
                  <a:pt x="1837779" y="0"/>
                  <a:pt x="4412657" y="0"/>
                </a:cubicBezTo>
                <a:lnTo>
                  <a:pt x="4412657" y="6858001"/>
                </a:lnTo>
                <a:cubicBezTo>
                  <a:pt x="4412657" y="6858001"/>
                  <a:pt x="4412657" y="6858001"/>
                  <a:pt x="1870474" y="6858001"/>
                </a:cubicBezTo>
                <a:cubicBezTo>
                  <a:pt x="1870474" y="6858001"/>
                  <a:pt x="1870474" y="6858001"/>
                  <a:pt x="1014101" y="5238875"/>
                </a:cubicBezTo>
                <a:cubicBezTo>
                  <a:pt x="1014101" y="5238875"/>
                  <a:pt x="1014101" y="5238875"/>
                  <a:pt x="1015029" y="5238316"/>
                </a:cubicBezTo>
                <a:cubicBezTo>
                  <a:pt x="694958" y="4727729"/>
                  <a:pt x="438975" y="4245083"/>
                  <a:pt x="250052" y="3792428"/>
                </a:cubicBezTo>
                <a:cubicBezTo>
                  <a:pt x="55000" y="3324872"/>
                  <a:pt x="-25993" y="2876873"/>
                  <a:pt x="7259" y="2449925"/>
                </a:cubicBezTo>
                <a:cubicBezTo>
                  <a:pt x="40325" y="2022604"/>
                  <a:pt x="193952" y="1612234"/>
                  <a:pt x="467211" y="1218070"/>
                </a:cubicBezTo>
                <a:cubicBezTo>
                  <a:pt x="741027" y="823720"/>
                  <a:pt x="1178130" y="416703"/>
                  <a:pt x="1778892" y="34089"/>
                </a:cubicBezTo>
                <a:cubicBezTo>
                  <a:pt x="1778892" y="34089"/>
                  <a:pt x="1778892" y="34089"/>
                  <a:pt x="183777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360000" tIns="360000" rIns="360000" bIns="360000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central icon to add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2176DF1-8F51-48D5-BAB7-377AC40E40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424" y="5656808"/>
            <a:ext cx="6720000" cy="1201195"/>
          </a:xfrm>
          <a:noFill/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bg1"/>
                </a:solidFill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defRPr sz="22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4pPr>
            <a:lvl5pPr algn="l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bg1"/>
                </a:solidFill>
              </a:defRPr>
            </a:lvl5pPr>
            <a:lvl6pPr algn="l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bg1"/>
                </a:solidFill>
              </a:defRPr>
            </a:lvl6pPr>
            <a:lvl7pPr algn="l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bg1"/>
                </a:solidFill>
              </a:defRPr>
            </a:lvl7pPr>
            <a:lvl8pPr algn="l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bg1"/>
                </a:solidFill>
              </a:defRPr>
            </a:lvl8pPr>
            <a:lvl9pPr algn="l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add Subtitle and date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9E908AB-1D53-493A-B4FD-D29BE54D4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1" y="2173263"/>
            <a:ext cx="6094307" cy="3098801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200" spc="-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80FF3-0D69-4AA9-9A46-6F103976D5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52409" y="5309055"/>
            <a:ext cx="2588062" cy="1429390"/>
          </a:xfrm>
          <a:blipFill>
            <a:blip r:embed="rId3"/>
            <a:stretch>
              <a:fillRect t="-13" b="-13"/>
            </a:stretch>
          </a:blipFill>
        </p:spPr>
        <p:txBody>
          <a:bodyPr/>
          <a:lstStyle>
            <a:lvl1pPr>
              <a:defRPr sz="800">
                <a:noFill/>
              </a:defRPr>
            </a:lvl1pPr>
            <a:lvl2pPr>
              <a:defRPr sz="800">
                <a:noFill/>
              </a:defRPr>
            </a:lvl2pPr>
            <a:lvl3pPr>
              <a:defRPr sz="800">
                <a:noFill/>
              </a:defRPr>
            </a:lvl3pPr>
            <a:lvl4pPr>
              <a:defRPr sz="800">
                <a:noFill/>
              </a:defRPr>
            </a:lvl4pPr>
            <a:lvl5pPr>
              <a:defRPr sz="800"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3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6432153-64F8-42E4-9267-AA2E42AC833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360000" tIns="360000" rIns="360000" bIns="360000">
            <a:no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central icon to add image, if icon is covered up, </a:t>
            </a:r>
            <a:r>
              <a:rPr lang="en-GB" err="1"/>
              <a:t>clickon</a:t>
            </a:r>
            <a:r>
              <a:rPr lang="en-GB"/>
              <a:t> grey box and select ‘Insert &gt; Picture’ , or drag and drop image from File Explorer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2CF9D9-9F33-4C95-BD33-56DC2F793C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" y="1976804"/>
            <a:ext cx="12191999" cy="4881195"/>
          </a:xfrm>
          <a:blipFill>
            <a:blip r:embed="rId2"/>
            <a:stretch>
              <a:fillRect t="-13" b="-13"/>
            </a:stretch>
          </a:blipFill>
        </p:spPr>
        <p:txBody>
          <a:bodyPr anchor="b" anchorCtr="0"/>
          <a:lstStyle>
            <a:lvl1pPr>
              <a:defRPr sz="600">
                <a:noFill/>
              </a:defRPr>
            </a:lvl1pPr>
            <a:lvl2pPr>
              <a:defRPr sz="600">
                <a:noFill/>
              </a:defRPr>
            </a:lvl2pPr>
            <a:lvl3pPr>
              <a:defRPr sz="600">
                <a:noFill/>
              </a:defRPr>
            </a:lvl3pPr>
            <a:lvl4pPr>
              <a:defRPr sz="600">
                <a:noFill/>
              </a:defRPr>
            </a:lvl4pPr>
            <a:lvl5pPr>
              <a:defRPr sz="600"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2176DF1-8F51-48D5-BAB7-377AC40E40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427" y="5656808"/>
            <a:ext cx="7956975" cy="1196797"/>
          </a:xfrm>
          <a:noFill/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bg1"/>
                </a:solidFill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defRPr sz="22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4pPr>
            <a:lvl5pPr algn="l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bg1"/>
                </a:solidFill>
              </a:defRPr>
            </a:lvl5pPr>
            <a:lvl6pPr algn="l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bg1"/>
                </a:solidFill>
              </a:defRPr>
            </a:lvl6pPr>
            <a:lvl7pPr algn="l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bg1"/>
                </a:solidFill>
              </a:defRPr>
            </a:lvl7pPr>
            <a:lvl8pPr algn="l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bg1"/>
                </a:solidFill>
              </a:defRPr>
            </a:lvl8pPr>
            <a:lvl9pPr algn="l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add Subtitle and date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9E908AB-1D53-493A-B4FD-D29BE54D4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0" y="2522511"/>
            <a:ext cx="7990840" cy="274955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200" spc="-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Presentation Title</a:t>
            </a:r>
            <a:endParaRPr lang="en-GB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6B9BC8A-A731-40B5-8736-9AD9B88A41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52409" y="5309055"/>
            <a:ext cx="2588062" cy="1429390"/>
          </a:xfrm>
          <a:blipFill>
            <a:blip r:embed="rId3"/>
            <a:stretch>
              <a:fillRect t="-13" b="-13"/>
            </a:stretch>
          </a:blipFill>
        </p:spPr>
        <p:txBody>
          <a:bodyPr/>
          <a:lstStyle>
            <a:lvl1pPr>
              <a:defRPr sz="800">
                <a:noFill/>
              </a:defRPr>
            </a:lvl1pPr>
            <a:lvl2pPr>
              <a:defRPr sz="800">
                <a:noFill/>
              </a:defRPr>
            </a:lvl2pPr>
            <a:lvl3pPr>
              <a:defRPr sz="800">
                <a:noFill/>
              </a:defRPr>
            </a:lvl3pPr>
            <a:lvl4pPr>
              <a:defRPr sz="800">
                <a:noFill/>
              </a:defRPr>
            </a:lvl4pPr>
            <a:lvl5pPr>
              <a:defRPr sz="800"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401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A">
    <p:bg>
      <p:bgPr>
        <a:solidFill>
          <a:srgbClr val="4B2A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9E908AB-1D53-493A-B4FD-D29BE54D4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0" y="3659887"/>
            <a:ext cx="7990840" cy="274955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200" spc="-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Presentation Title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8B447A-9BB0-284E-AD1E-81D740F51E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408" y="5309055"/>
            <a:ext cx="2588062" cy="142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71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">
    <p:bg>
      <p:bgPr>
        <a:solidFill>
          <a:srgbClr val="F15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9E908AB-1D53-493A-B4FD-D29BE54D4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0" y="3659887"/>
            <a:ext cx="7990840" cy="274955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200" spc="-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Presentation Title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8B447A-9BB0-284E-AD1E-81D740F51E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408" y="5309055"/>
            <a:ext cx="2588062" cy="142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2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C">
    <p:bg>
      <p:bgPr>
        <a:solidFill>
          <a:srgbClr val="DF1F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9E908AB-1D53-493A-B4FD-D29BE54D4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0" y="3659887"/>
            <a:ext cx="7990840" cy="274955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200" spc="-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Presentation Title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8B447A-9BB0-284E-AD1E-81D740F51E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408" y="5309055"/>
            <a:ext cx="2588062" cy="142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7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63603" y="1266826"/>
            <a:ext cx="10512000" cy="447675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/>
              <a:t>Click to add text, or click on one of the central icons to add a table, chart, SmartArt, image or media. There are four type styles available as List levels. Press the ‘Increase / Decrease’ button under the Home table to move though the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 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17BAF7E-AD31-4199-90C2-26A009C96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3" y="430218"/>
            <a:ext cx="10512000" cy="70643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and content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854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87137" y="1266826"/>
            <a:ext cx="5088467" cy="447675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/>
              <a:t>Click to add text, or click on one of the central icons to add a table, chart, SmartArt, image or media. There are four type styles available as List levels. Press the ‘Increase / Decrease’ button under the Home table to move though the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 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6080DC83-D71F-4FED-98FE-9FC73916B41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63603" y="1266826"/>
            <a:ext cx="5088000" cy="447675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/>
              <a:t>Click to add text, or click on one of the central icons to add a table, chart, SmartArt, image or media. There are four type styles available as List levels. Press the ‘Increase / Decrease’ button under the Home table to move though the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 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51043D7-EF5E-43DC-9F4C-23F794C705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3" y="430218"/>
            <a:ext cx="10512000" cy="70643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Two Content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599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3603" y="430218"/>
            <a:ext cx="10512000" cy="706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3605" y="1266826"/>
            <a:ext cx="10511367" cy="44767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5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7827" y="6175378"/>
            <a:ext cx="59752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75378"/>
            <a:ext cx="765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481EB8-7C72-9646-B55F-5B0207CCEB0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19" y="5736848"/>
            <a:ext cx="1195583" cy="119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7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5" r:id="rId2"/>
    <p:sldLayoutId id="2147483676" r:id="rId3"/>
    <p:sldLayoutId id="2147483685" r:id="rId4"/>
    <p:sldLayoutId id="2147483682" r:id="rId5"/>
    <p:sldLayoutId id="2147483683" r:id="rId6"/>
    <p:sldLayoutId id="2147483684" r:id="rId7"/>
    <p:sldLayoutId id="2147483650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55" r:id="rId14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None/>
        <a:defRPr sz="1250" kern="1200" spc="-1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10000"/>
        </a:lnSpc>
        <a:spcBef>
          <a:spcPts val="1800"/>
        </a:spcBef>
        <a:buFont typeface="Arial" panose="020B0604020202020204" pitchFamily="34" charset="0"/>
        <a:buNone/>
        <a:defRPr sz="1250" b="1" kern="1200" spc="-10" baseline="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685800" rtl="0" eaLnBrk="1" latinLnBrk="0" hangingPunct="1">
        <a:lnSpc>
          <a:spcPct val="110000"/>
        </a:lnSpc>
        <a:spcBef>
          <a:spcPts val="600"/>
        </a:spcBef>
        <a:buFont typeface="Wingdings" panose="05000000000000000000" pitchFamily="2" charset="2"/>
        <a:buChar char="§"/>
        <a:defRPr sz="1250" kern="1200" spc="-10" baseline="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6000" algn="l" defTabSz="6858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‒"/>
        <a:defRPr sz="1250" b="0" kern="1200" spc="-1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None/>
        <a:defRPr sz="1250" kern="1200" spc="-10" baseline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None/>
        <a:defRPr sz="1250" kern="1200" spc="-1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None/>
        <a:defRPr sz="1250" kern="1200" spc="-1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None/>
        <a:defRPr sz="1250" kern="1200" spc="-1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None/>
        <a:defRPr sz="1250" kern="1200" spc="-1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9CF5A900-C907-4A58-81A3-02C65AD53CB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" y="0"/>
            <a:ext cx="12180231" cy="6858000"/>
          </a:xfr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1C37117-B5E3-4C5D-94DA-B77A282A02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" y="2770632"/>
            <a:ext cx="12191999" cy="4087366"/>
          </a:xfrm>
        </p:spPr>
        <p:txBody>
          <a:bodyPr/>
          <a:lstStyle/>
          <a:p>
            <a:r>
              <a:rPr lang="en-US"/>
              <a:t>  </a:t>
            </a:r>
            <a:endParaRPr lang="en-GB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A3E1492-81B6-48D1-AA7B-FFF8624A2F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Prof George </a:t>
            </a:r>
            <a:r>
              <a:rPr lang="en-GB" err="1"/>
              <a:t>Braitberg</a:t>
            </a:r>
            <a:endParaRPr lang="en-GB"/>
          </a:p>
          <a:p>
            <a:r>
              <a:rPr lang="en-GB"/>
              <a:t>Director Emergency Medicine Research 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2A8FE9CB-F193-4F9F-A04C-7D6406B0D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5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43B2FF0-321D-4178-83D6-318618FDBF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102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171715-A413-44B6-9E2E-7267C2B81809}"/>
              </a:ext>
            </a:extLst>
          </p:cNvPr>
          <p:cNvSpPr txBox="1"/>
          <p:nvPr/>
        </p:nvSpPr>
        <p:spPr>
          <a:xfrm>
            <a:off x="447674" y="657136"/>
            <a:ext cx="379049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>
                <a:solidFill>
                  <a:schemeClr val="bg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A 34 year old man is brought in by ambulance to the Emergency Department, one hour after being struck by a car. He is conscious, complaining of a painful R leg.  He has no other injuries</a:t>
            </a:r>
            <a:endParaRPr lang="en-AU" sz="2800">
              <a:solidFill>
                <a:schemeClr val="bg1"/>
              </a:solidFill>
            </a:endParaRPr>
          </a:p>
        </p:txBody>
      </p:sp>
      <p:pic>
        <p:nvPicPr>
          <p:cNvPr id="10" name="Picture 9" descr="Two cases of unidentified acute compartment syndrome | BMJ Case Reports">
            <a:extLst>
              <a:ext uri="{FF2B5EF4-FFF2-40B4-BE49-F238E27FC236}">
                <a16:creationId xmlns:a16="http://schemas.microsoft.com/office/drawing/2014/main" id="{354EFDF0-0BC6-455B-8E8F-9373420595D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991" y="352946"/>
            <a:ext cx="4094922" cy="599408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3E7DBD-16BC-4BFA-9A35-23D78F9917EB}"/>
              </a:ext>
            </a:extLst>
          </p:cNvPr>
          <p:cNvSpPr txBox="1"/>
          <p:nvPr/>
        </p:nvSpPr>
        <p:spPr>
          <a:xfrm>
            <a:off x="8894733" y="854765"/>
            <a:ext cx="28495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FF00"/>
                </a:solidFill>
              </a:rPr>
              <a:t>Shiny skin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FF00"/>
                </a:solidFill>
              </a:rPr>
              <a:t>Swollen leg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Grossly swollen knee with ?</a:t>
            </a:r>
            <a:r>
              <a:rPr lang="en-AU" sz="2400" err="1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haemarthrosis</a:t>
            </a:r>
            <a:endParaRPr lang="en-US" sz="240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FF00"/>
                </a:solidFill>
              </a:rPr>
              <a:t>Dusky </a:t>
            </a:r>
            <a:r>
              <a:rPr lang="en-US" sz="2400" err="1">
                <a:solidFill>
                  <a:srgbClr val="FFFF00"/>
                </a:solidFill>
              </a:rPr>
              <a:t>colour</a:t>
            </a:r>
            <a:r>
              <a:rPr lang="en-US" sz="2400">
                <a:solidFill>
                  <a:srgbClr val="FFFF00"/>
                </a:solidFill>
              </a:rPr>
              <a:t> of leg and  toes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FF00"/>
                </a:solidFill>
              </a:rPr>
              <a:t>Bruised medial knee and ankle</a:t>
            </a:r>
            <a:endParaRPr lang="en-AU" sz="2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015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329E34-CCEA-40B6-A801-B42748DBA32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270" y="899886"/>
            <a:ext cx="5725160" cy="46804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989A29-EE69-4284-A5CB-70E9EC2A4821}"/>
              </a:ext>
            </a:extLst>
          </p:cNvPr>
          <p:cNvSpPr txBox="1"/>
          <p:nvPr/>
        </p:nvSpPr>
        <p:spPr>
          <a:xfrm>
            <a:off x="580570" y="899886"/>
            <a:ext cx="46155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FFFF00"/>
                </a:solidFill>
              </a:rPr>
              <a:t>Comminuted </a:t>
            </a:r>
            <a:r>
              <a:rPr lang="en-US" sz="3600" err="1">
                <a:solidFill>
                  <a:srgbClr val="FFFF00"/>
                </a:solidFill>
              </a:rPr>
              <a:t>prox</a:t>
            </a:r>
            <a:r>
              <a:rPr lang="en-US" sz="3600">
                <a:solidFill>
                  <a:srgbClr val="FFFF00"/>
                </a:solidFill>
              </a:rPr>
              <a:t> T&amp;F fracture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FFFF00"/>
                </a:solidFill>
              </a:rPr>
              <a:t>Soft tissue swelling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FFFF00"/>
                </a:solidFill>
              </a:rPr>
              <a:t>Gas in tissues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FFFF00"/>
                </a:solidFill>
              </a:rPr>
              <a:t>Possible tibial plateau fracture</a:t>
            </a:r>
            <a:endParaRPr lang="en-AU" sz="36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542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86953-662D-5C44-8E7E-EE723002E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6" y="222072"/>
            <a:ext cx="11017068" cy="619758"/>
          </a:xfrm>
        </p:spPr>
        <p:txBody>
          <a:bodyPr/>
          <a:lstStyle/>
          <a:p>
            <a:r>
              <a:rPr lang="en-US" sz="4800" b="0"/>
              <a:t>Management post analgesia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B82EFD-7C57-4DF2-9FF8-0A4F01D20B4A}"/>
              </a:ext>
            </a:extLst>
          </p:cNvPr>
          <p:cNvSpPr txBox="1"/>
          <p:nvPr/>
        </p:nvSpPr>
        <p:spPr>
          <a:xfrm>
            <a:off x="181066" y="1132114"/>
            <a:ext cx="1026922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600">
                <a:solidFill>
                  <a:srgbClr val="FFFF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Reduction rather than immobilisation </a:t>
            </a:r>
            <a:r>
              <a:rPr lang="en-AU" sz="3600">
                <a:solidFill>
                  <a:srgbClr val="FFFF0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due to concern about distal vascular insufficiency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600">
                <a:solidFill>
                  <a:srgbClr val="FFFF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CTA may </a:t>
            </a:r>
            <a:r>
              <a:rPr lang="en-AU" sz="3600">
                <a:solidFill>
                  <a:srgbClr val="FFFF0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delay definitive management</a:t>
            </a:r>
            <a:r>
              <a:rPr lang="en-AU" sz="3600">
                <a:solidFill>
                  <a:srgbClr val="FFFF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in this setting so this option needs to be qualified</a:t>
            </a:r>
            <a:endParaRPr lang="en-AU" sz="360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600">
                <a:solidFill>
                  <a:srgbClr val="FFFF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Assessment of compartment pressures – if elevated may need emergent</a:t>
            </a:r>
            <a:r>
              <a:rPr lang="en-AU" sz="360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f</a:t>
            </a:r>
            <a:r>
              <a:rPr lang="en-AU" sz="3600">
                <a:solidFill>
                  <a:srgbClr val="FFFF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asciotomy  </a:t>
            </a:r>
            <a:r>
              <a:rPr lang="en-AU" sz="3600">
                <a:solidFill>
                  <a:schemeClr val="bg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- </a:t>
            </a:r>
            <a:r>
              <a:rPr lang="en-AU" sz="3600" b="0" i="0">
                <a:solidFill>
                  <a:schemeClr val="bg2"/>
                </a:solidFill>
                <a:effectLst/>
                <a:latin typeface="Aleo-Regular"/>
              </a:rPr>
              <a:t>acute compartment syndrome is a surgical emergency. There is no effective nonsurgical treatment.</a:t>
            </a:r>
            <a:endParaRPr lang="en-AU" sz="36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31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A51C6-5858-0748-A2C2-7A1CDC515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59" y="261257"/>
            <a:ext cx="6807927" cy="6148180"/>
          </a:xfrm>
        </p:spPr>
        <p:txBody>
          <a:bodyPr/>
          <a:lstStyle/>
          <a:p>
            <a:r>
              <a:rPr lang="en-AU" sz="3300" b="0">
                <a:effectLst/>
                <a:latin typeface="+mn-lt"/>
                <a:ea typeface="Times New Roman" panose="02020603050405020304" pitchFamily="18" charset="0"/>
              </a:rPr>
              <a:t>Main concern is identifying possible compartment syndrome and neuromuscular disruption of structures around the knee. </a:t>
            </a:r>
            <a:br>
              <a:rPr lang="en-AU" sz="3300" b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en-AU" sz="3300" b="0">
                <a:effectLst/>
                <a:latin typeface="+mn-lt"/>
                <a:ea typeface="Times New Roman" panose="02020603050405020304" pitchFamily="18" charset="0"/>
              </a:rPr>
              <a:t>Be specific and name the structures likely to be involved - </a:t>
            </a:r>
            <a:r>
              <a:rPr lang="en-AU" sz="3300" b="0" err="1">
                <a:effectLst/>
                <a:latin typeface="+mn-lt"/>
                <a:ea typeface="Times New Roman" panose="02020603050405020304" pitchFamily="18" charset="0"/>
              </a:rPr>
              <a:t>poplitieal</a:t>
            </a:r>
            <a:r>
              <a:rPr lang="en-AU" sz="3300" b="0">
                <a:effectLst/>
                <a:latin typeface="+mn-lt"/>
                <a:ea typeface="Times New Roman" panose="02020603050405020304" pitchFamily="18" charset="0"/>
              </a:rPr>
              <a:t> artery and common perineal nerve</a:t>
            </a:r>
            <a:br>
              <a:rPr lang="en-AU" sz="3300" b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en-AU" sz="3300" b="0" err="1">
                <a:effectLst/>
                <a:latin typeface="+mn-lt"/>
                <a:ea typeface="Times New Roman" panose="02020603050405020304" pitchFamily="18" charset="0"/>
              </a:rPr>
              <a:t>Bespecific</a:t>
            </a:r>
            <a:r>
              <a:rPr lang="en-AU" sz="3300" b="0">
                <a:effectLst/>
                <a:latin typeface="+mn-lt"/>
                <a:ea typeface="Times New Roman" panose="02020603050405020304" pitchFamily="18" charset="0"/>
              </a:rPr>
              <a:t> in identifying the potential to perform a fasciotomy</a:t>
            </a:r>
            <a:br>
              <a:rPr lang="en-AU" sz="3300" b="0">
                <a:effectLst/>
                <a:latin typeface="+mn-lt"/>
                <a:ea typeface="Times New Roman" panose="02020603050405020304" pitchFamily="18" charset="0"/>
              </a:rPr>
            </a:br>
            <a:endParaRPr lang="en-US" sz="3300" b="0">
              <a:latin typeface="+mn-lt"/>
            </a:endParaRPr>
          </a:p>
        </p:txBody>
      </p:sp>
      <p:pic>
        <p:nvPicPr>
          <p:cNvPr id="1026" name="Picture 2" descr="Major muscle compartments in lower leg">
            <a:extLst>
              <a:ext uri="{FF2B5EF4-FFF2-40B4-BE49-F238E27FC236}">
                <a16:creationId xmlns:a16="http://schemas.microsoft.com/office/drawing/2014/main" id="{EEACABE8-7668-4FB7-A3D8-B76950708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486" y="1233713"/>
            <a:ext cx="3604169" cy="414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689389-B718-4925-B134-BF8EF699615F}"/>
              </a:ext>
            </a:extLst>
          </p:cNvPr>
          <p:cNvSpPr txBox="1"/>
          <p:nvPr/>
        </p:nvSpPr>
        <p:spPr>
          <a:xfrm>
            <a:off x="7300685" y="261257"/>
            <a:ext cx="4509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4 major compartments; anterior, lateral, superficial posterior and deep posterior</a:t>
            </a:r>
            <a:endParaRPr lang="en-A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326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A6EBE-FC7B-494C-A7CD-19BAC057C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159656"/>
            <a:ext cx="9985827" cy="856343"/>
          </a:xfrm>
        </p:spPr>
        <p:txBody>
          <a:bodyPr/>
          <a:lstStyle/>
          <a:p>
            <a:r>
              <a:rPr lang="en-US" b="0">
                <a:solidFill>
                  <a:srgbClr val="FFFF00"/>
                </a:solidFill>
              </a:rPr>
              <a:t>Compartment pressures</a:t>
            </a:r>
            <a:endParaRPr lang="en-AU" b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AA9076-22B7-4EFE-901D-233F138AEA22}"/>
              </a:ext>
            </a:extLst>
          </p:cNvPr>
          <p:cNvSpPr txBox="1"/>
          <p:nvPr/>
        </p:nvSpPr>
        <p:spPr>
          <a:xfrm>
            <a:off x="232229" y="1219199"/>
            <a:ext cx="1172754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2600" i="0">
                <a:solidFill>
                  <a:schemeClr val="bg2"/>
                </a:solidFill>
                <a:effectLst/>
              </a:rPr>
              <a:t>The normal pressure within the compartment is between </a:t>
            </a:r>
            <a:r>
              <a:rPr lang="en-AU" sz="2600" b="1" i="0">
                <a:solidFill>
                  <a:srgbClr val="FFFF00"/>
                </a:solidFill>
                <a:effectLst/>
              </a:rPr>
              <a:t>0</a:t>
            </a:r>
            <a:r>
              <a:rPr lang="en-AU" sz="2600" i="0">
                <a:solidFill>
                  <a:schemeClr val="bg2"/>
                </a:solidFill>
                <a:effectLst/>
              </a:rPr>
              <a:t> mmHg to </a:t>
            </a:r>
            <a:r>
              <a:rPr lang="en-AU" sz="2600" b="1" i="0">
                <a:solidFill>
                  <a:srgbClr val="FFFF00"/>
                </a:solidFill>
                <a:effectLst/>
              </a:rPr>
              <a:t>8</a:t>
            </a:r>
            <a:r>
              <a:rPr lang="en-AU" sz="2600" i="0">
                <a:solidFill>
                  <a:schemeClr val="bg2"/>
                </a:solidFill>
                <a:effectLst/>
              </a:rPr>
              <a:t> mmHg.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2600" i="0">
                <a:solidFill>
                  <a:schemeClr val="bg2"/>
                </a:solidFill>
                <a:effectLst/>
              </a:rPr>
              <a:t>An intra-compartmental pressure </a:t>
            </a:r>
            <a:r>
              <a:rPr lang="en-AU" sz="2600" b="1" i="0">
                <a:solidFill>
                  <a:srgbClr val="FFFF00"/>
                </a:solidFill>
                <a:effectLst/>
              </a:rPr>
              <a:t>greater than 30 mmHg </a:t>
            </a:r>
            <a:r>
              <a:rPr lang="en-AU" sz="2600" i="0">
                <a:solidFill>
                  <a:schemeClr val="bg2"/>
                </a:solidFill>
                <a:effectLst/>
              </a:rPr>
              <a:t>indicates compartment syndrome and a need for fasciotomy.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2600" i="0">
                <a:solidFill>
                  <a:schemeClr val="bg2"/>
                </a:solidFill>
                <a:effectLst/>
              </a:rPr>
              <a:t>When intra-compartmental pressure increases to within </a:t>
            </a:r>
            <a:r>
              <a:rPr lang="en-AU" sz="2600" b="1" i="0">
                <a:solidFill>
                  <a:srgbClr val="FFFF00"/>
                </a:solidFill>
                <a:effectLst/>
              </a:rPr>
              <a:t>10</a:t>
            </a:r>
            <a:r>
              <a:rPr lang="en-AU" sz="2600" i="0">
                <a:solidFill>
                  <a:srgbClr val="FFFF00"/>
                </a:solidFill>
                <a:effectLst/>
              </a:rPr>
              <a:t> </a:t>
            </a:r>
            <a:r>
              <a:rPr lang="en-AU" sz="2600" i="0">
                <a:solidFill>
                  <a:schemeClr val="bg2"/>
                </a:solidFill>
                <a:effectLst/>
              </a:rPr>
              <a:t>mmHg to </a:t>
            </a:r>
            <a:r>
              <a:rPr lang="en-AU" sz="2600" i="0">
                <a:solidFill>
                  <a:srgbClr val="FFFF00"/>
                </a:solidFill>
                <a:effectLst/>
              </a:rPr>
              <a:t>30 </a:t>
            </a:r>
            <a:r>
              <a:rPr lang="en-AU" sz="2600" i="0">
                <a:solidFill>
                  <a:schemeClr val="bg2"/>
                </a:solidFill>
                <a:effectLst/>
              </a:rPr>
              <a:t>mmHg of the patient's </a:t>
            </a:r>
            <a:r>
              <a:rPr lang="en-AU" sz="2600" i="0" u="sng">
                <a:solidFill>
                  <a:schemeClr val="bg2"/>
                </a:solidFill>
                <a:effectLst/>
              </a:rPr>
              <a:t>diastolic blood </a:t>
            </a:r>
            <a:r>
              <a:rPr lang="en-AU" sz="2600" i="0">
                <a:solidFill>
                  <a:schemeClr val="bg2"/>
                </a:solidFill>
                <a:effectLst/>
              </a:rPr>
              <a:t>pressure, this indicates inadequate perfusion and relative ischemia of the involved extremity.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2600" i="0">
                <a:solidFill>
                  <a:schemeClr val="bg2"/>
                </a:solidFill>
                <a:effectLst/>
              </a:rPr>
              <a:t>The perfusion pressure</a:t>
            </a:r>
            <a:r>
              <a:rPr lang="en-AU" sz="2600" i="1">
                <a:solidFill>
                  <a:schemeClr val="bg2"/>
                </a:solidFill>
                <a:effectLst/>
              </a:rPr>
              <a:t> </a:t>
            </a:r>
            <a:r>
              <a:rPr lang="en-AU" sz="2600" i="0">
                <a:solidFill>
                  <a:schemeClr val="bg2"/>
                </a:solidFill>
                <a:effectLst/>
              </a:rPr>
              <a:t>of a compartment, also known as the compartment delta pressure, is defined as the difference between the diastolic blood pressure and the intra-compartmental pressure:</a:t>
            </a:r>
          </a:p>
          <a:p>
            <a:pPr marL="363538" algn="l"/>
            <a:r>
              <a:rPr lang="en-AU" sz="2600" i="0">
                <a:solidFill>
                  <a:srgbClr val="FFFF00"/>
                </a:solidFill>
                <a:effectLst/>
              </a:rPr>
              <a:t>delta pressure = diastolic pressure - measured </a:t>
            </a:r>
            <a:r>
              <a:rPr lang="en-AU" sz="2600" i="0" err="1">
                <a:solidFill>
                  <a:srgbClr val="FFFF00"/>
                </a:solidFill>
                <a:effectLst/>
              </a:rPr>
              <a:t>intracompartmental</a:t>
            </a:r>
            <a:r>
              <a:rPr lang="en-AU" sz="2600" i="0">
                <a:solidFill>
                  <a:srgbClr val="FFFF00"/>
                </a:solidFill>
                <a:effectLst/>
              </a:rPr>
              <a:t> pressure</a:t>
            </a:r>
          </a:p>
        </p:txBody>
      </p:sp>
    </p:spTree>
    <p:extLst>
      <p:ext uri="{BB962C8B-B14F-4D97-AF65-F5344CB8AC3E}">
        <p14:creationId xmlns:p14="http://schemas.microsoft.com/office/powerpoint/2010/main" val="1856268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249C00D5-E6A1-465D-89DC-727DF293F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229" y="396374"/>
            <a:ext cx="8956258" cy="706435"/>
          </a:xfrm>
        </p:spPr>
        <p:txBody>
          <a:bodyPr/>
          <a:lstStyle/>
          <a:p>
            <a:r>
              <a:rPr lang="en-US" b="0"/>
              <a:t>Marking distribution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C655B78-8FDE-4C25-A0C8-1CEBBC96C6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357771"/>
              </p:ext>
            </p:extLst>
          </p:nvPr>
        </p:nvGraphicFramePr>
        <p:xfrm>
          <a:off x="2166730" y="1190625"/>
          <a:ext cx="9884733" cy="447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E244703-B413-4A40-8655-A6FBE96F9732}"/>
              </a:ext>
            </a:extLst>
          </p:cNvPr>
          <p:cNvSpPr txBox="1"/>
          <p:nvPr/>
        </p:nvSpPr>
        <p:spPr>
          <a:xfrm>
            <a:off x="4862852" y="5843007"/>
            <a:ext cx="4492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Score (max 12)</a:t>
            </a:r>
            <a:endParaRPr lang="en-AU" sz="3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BF6EED-8A00-444D-8AEA-275E4422F1CE}"/>
              </a:ext>
            </a:extLst>
          </p:cNvPr>
          <p:cNvSpPr txBox="1"/>
          <p:nvPr/>
        </p:nvSpPr>
        <p:spPr>
          <a:xfrm>
            <a:off x="178904" y="2385391"/>
            <a:ext cx="1570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n = for each score</a:t>
            </a:r>
            <a:endParaRPr lang="en-AU" sz="2000"/>
          </a:p>
        </p:txBody>
      </p:sp>
    </p:spTree>
    <p:extLst>
      <p:ext uri="{BB962C8B-B14F-4D97-AF65-F5344CB8AC3E}">
        <p14:creationId xmlns:p14="http://schemas.microsoft.com/office/powerpoint/2010/main" val="3412282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602F952-F4C4-45A3-83BB-3180D6A0A38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3976" y="1114424"/>
            <a:ext cx="7613737" cy="4974317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AU" sz="200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pass needed to mention compartment syndrome and neuromuscular disruption of structures around the knee</a:t>
            </a:r>
            <a:endParaRPr lang="en-AU" sz="20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AU" sz="200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get better than pass needed to be specific and name the structures likely to be involved - </a:t>
            </a:r>
            <a:r>
              <a:rPr lang="en-AU" sz="200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poplitieal</a:t>
            </a:r>
            <a:r>
              <a:rPr lang="en-AU" sz="200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artery and common perineal nerve</a:t>
            </a:r>
            <a:endParaRPr lang="en-AU" sz="20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AU" sz="200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get a higher mark needed to mention that you would attempt to reduce the fracture rather than just splint in an attempt to improve vascular supply. </a:t>
            </a:r>
            <a:endParaRPr lang="en-AU" sz="20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AU" sz="200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do better needed to mention potential for an emergency fasciotomy. </a:t>
            </a:r>
            <a:endParaRPr lang="en-AU" sz="20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AU" sz="200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even better note how to measure compartment syndrome and what pressure is causes concern? </a:t>
            </a:r>
            <a:endParaRPr lang="en-AU" sz="20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200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CT angiogram likely to delay definitive care and not recommended if compartment syndrome</a:t>
            </a:r>
            <a:endParaRPr lang="en-AU" sz="20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F84E0A-BAFD-483E-9F55-A807288A2C1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969827" y="6037126"/>
            <a:ext cx="787200" cy="525600"/>
          </a:xfrm>
        </p:spPr>
        <p:txBody>
          <a:bodyPr/>
          <a:lstStyle/>
          <a:p>
            <a:r>
              <a:rPr lang="en-GB"/>
              <a:t> 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B3610AD-8A57-4D1D-A058-06D3301A7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006" y="407989"/>
            <a:ext cx="5883541" cy="706435"/>
          </a:xfrm>
        </p:spPr>
        <p:txBody>
          <a:bodyPr/>
          <a:lstStyle/>
          <a:p>
            <a:r>
              <a:rPr lang="en-GB" b="0"/>
              <a:t>Summary</a:t>
            </a:r>
          </a:p>
        </p:txBody>
      </p:sp>
      <p:pic>
        <p:nvPicPr>
          <p:cNvPr id="37" name="Picture Placeholder 36">
            <a:extLst>
              <a:ext uri="{FF2B5EF4-FFF2-40B4-BE49-F238E27FC236}">
                <a16:creationId xmlns:a16="http://schemas.microsoft.com/office/drawing/2014/main" id="{94641E56-9EEC-7841-A5D8-3733BBC78FA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3" r="27813"/>
          <a:stretch>
            <a:fillRect/>
          </a:stretch>
        </p:blipFill>
        <p:spPr/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FE758A4-8FD0-4E4A-84C6-F69E8A08B14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142" y="5717994"/>
            <a:ext cx="1229526" cy="122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36372"/>
      </p:ext>
    </p:extLst>
  </p:cSld>
  <p:clrMapOvr>
    <a:masterClrMapping/>
  </p:clrMapOvr>
</p:sld>
</file>

<file path=ppt/theme/theme1.xml><?xml version="1.0" encoding="utf-8"?>
<a:theme xmlns:a="http://schemas.openxmlformats.org/drawingml/2006/main" name="Austin Health">
  <a:themeElements>
    <a:clrScheme name="AUSTIN HEALTH">
      <a:dk1>
        <a:srgbClr val="231F20"/>
      </a:dk1>
      <a:lt1>
        <a:sysClr val="window" lastClr="FFFFFF"/>
      </a:lt1>
      <a:dk2>
        <a:srgbClr val="181147"/>
      </a:dk2>
      <a:lt2>
        <a:srgbClr val="FFFFFF"/>
      </a:lt2>
      <a:accent1>
        <a:srgbClr val="F0594F"/>
      </a:accent1>
      <a:accent2>
        <a:srgbClr val="4A2771"/>
      </a:accent2>
      <a:accent3>
        <a:srgbClr val="DE1D51"/>
      </a:accent3>
      <a:accent4>
        <a:srgbClr val="F4847B"/>
      </a:accent4>
      <a:accent5>
        <a:srgbClr val="F9BDB9"/>
      </a:accent5>
      <a:accent6>
        <a:srgbClr val="181147"/>
      </a:accent6>
      <a:hlink>
        <a:srgbClr val="181147"/>
      </a:hlink>
      <a:folHlink>
        <a:srgbClr val="000000"/>
      </a:folHlink>
    </a:clrScheme>
    <a:fontScheme name="AUSTIN HEALTH">
      <a:majorFont>
        <a:latin typeface="Work Sans"/>
        <a:ea typeface=""/>
        <a:cs typeface=""/>
      </a:majorFont>
      <a:minorFont>
        <a:latin typeface="Karl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6 - Austin Health PowerPoint.pptx" id="{E559F568-1A56-403F-95E1-5C39B9062595}" vid="{EAA6619F-8A4A-4982-86F1-11A114EBE1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2016 - Austin Health PowerPoint</Template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Austin Health</vt:lpstr>
      <vt:lpstr>Question 5</vt:lpstr>
      <vt:lpstr>PowerPoint Presentation</vt:lpstr>
      <vt:lpstr>PowerPoint Presentation</vt:lpstr>
      <vt:lpstr>Management post analgesia</vt:lpstr>
      <vt:lpstr>Main concern is identifying possible compartment syndrome and neuromuscular disruption of structures around the knee.  Be specific and name the structures likely to be involved - poplitieal artery and common perineal nerve Bespecific in identifying the potential to perform a fasciotomy </vt:lpstr>
      <vt:lpstr>Compartment pressures</vt:lpstr>
      <vt:lpstr>Marking distribution</vt:lpstr>
      <vt:lpstr>Summary</vt:lpstr>
    </vt:vector>
  </TitlesOfParts>
  <Company>AustinHealth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 5</dc:title>
  <dc:creator>BRAITBERG, George</dc:creator>
  <cp:revision>1</cp:revision>
  <dcterms:created xsi:type="dcterms:W3CDTF">2021-09-14T22:27:51Z</dcterms:created>
  <dcterms:modified xsi:type="dcterms:W3CDTF">2021-09-15T00:13:46Z</dcterms:modified>
</cp:coreProperties>
</file>