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4" r:id="rId19"/>
    <p:sldId id="280" r:id="rId20"/>
    <p:sldId id="276" r:id="rId21"/>
    <p:sldId id="281" r:id="rId22"/>
    <p:sldId id="278" r:id="rId23"/>
    <p:sldId id="283" r:id="rId24"/>
    <p:sldId id="284" r:id="rId25"/>
    <p:sldId id="285" r:id="rId26"/>
    <p:sldId id="286" r:id="rId27"/>
    <p:sldId id="287" r:id="rId28"/>
    <p:sldId id="28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onash.edu\home\User098\scraig\Desktop\Practice%20exam%20mark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onash.edu\home\User098\scraig\Desktop\Practice%20exam%20mark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onash.edu\home\User098\scraig\Desktop\Practice%20exam%20mark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onash.edu\home\User098\scraig\Desktop\Practice%20exam%20mark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onash.edu\home\User098\scraig\Desktop\Practice%20exam%20mark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Question 1 (x-ray description)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Sheet3!$A$105:$A$109</c:f>
              <c:numCache>
                <c:formatCode>General</c:formatCode>
                <c:ptCount val="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</c:numCache>
            </c:numRef>
          </c:cat>
          <c:val>
            <c:numRef>
              <c:f>Sheet3!$B$105:$B$109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10</c:v>
                </c:pt>
                <c:pt idx="3">
                  <c:v>13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7F-4001-AF4F-3D18BF6C13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7811064"/>
        <c:axId val="237813688"/>
      </c:barChart>
      <c:catAx>
        <c:axId val="23781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813688"/>
        <c:crosses val="autoZero"/>
        <c:auto val="1"/>
        <c:lblAlgn val="ctr"/>
        <c:lblOffset val="100"/>
        <c:noMultiLvlLbl val="0"/>
      </c:catAx>
      <c:valAx>
        <c:axId val="237813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811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Question 2 (diagnosis)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Sheet3!$A$105:$A$109</c:f>
              <c:numCache>
                <c:formatCode>General</c:formatCode>
                <c:ptCount val="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</c:numCache>
            </c:numRef>
          </c:cat>
          <c:val>
            <c:numRef>
              <c:f>Sheet3!$C$105:$C$109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24</c:v>
                </c:pt>
                <c:pt idx="3">
                  <c:v>1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BE-46F6-9CF9-050CAB2DF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353224"/>
        <c:axId val="482353552"/>
      </c:barChart>
      <c:catAx>
        <c:axId val="48235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353552"/>
        <c:crosses val="autoZero"/>
        <c:auto val="1"/>
        <c:lblAlgn val="ctr"/>
        <c:lblOffset val="100"/>
        <c:noMultiLvlLbl val="0"/>
      </c:catAx>
      <c:valAx>
        <c:axId val="48235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353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Question 3 (initial management)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Sheet3!$A$105:$A$113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cat>
          <c:val>
            <c:numRef>
              <c:f>Sheet3!$D$105:$D$113</c:f>
              <c:numCache>
                <c:formatCode>General</c:formatCode>
                <c:ptCount val="9"/>
                <c:pt idx="0">
                  <c:v>11</c:v>
                </c:pt>
                <c:pt idx="1">
                  <c:v>11</c:v>
                </c:pt>
                <c:pt idx="2">
                  <c:v>3</c:v>
                </c:pt>
                <c:pt idx="3">
                  <c:v>0</c:v>
                </c:pt>
                <c:pt idx="4">
                  <c:v>9</c:v>
                </c:pt>
                <c:pt idx="5">
                  <c:v>1</c:v>
                </c:pt>
                <c:pt idx="6">
                  <c:v>14</c:v>
                </c:pt>
                <c:pt idx="7">
                  <c:v>4</c:v>
                </c:pt>
                <c:pt idx="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BA-4DFB-8F4C-E789127C29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1443776"/>
        <c:axId val="471441808"/>
      </c:barChart>
      <c:catAx>
        <c:axId val="47144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441808"/>
        <c:crosses val="autoZero"/>
        <c:auto val="1"/>
        <c:lblAlgn val="ctr"/>
        <c:lblOffset val="100"/>
        <c:noMultiLvlLbl val="0"/>
      </c:catAx>
      <c:valAx>
        <c:axId val="47144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44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Question 4 (management of choking)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Sheet3!$A$105:$A$113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cat>
          <c:val>
            <c:numRef>
              <c:f>Sheet3!$E$105:$E$113</c:f>
              <c:numCache>
                <c:formatCode>General</c:formatCode>
                <c:ptCount val="9"/>
                <c:pt idx="0">
                  <c:v>18</c:v>
                </c:pt>
                <c:pt idx="1">
                  <c:v>18</c:v>
                </c:pt>
                <c:pt idx="2">
                  <c:v>9</c:v>
                </c:pt>
                <c:pt idx="3">
                  <c:v>3</c:v>
                </c:pt>
                <c:pt idx="4">
                  <c:v>6</c:v>
                </c:pt>
                <c:pt idx="5">
                  <c:v>2</c:v>
                </c:pt>
                <c:pt idx="6">
                  <c:v>19</c:v>
                </c:pt>
                <c:pt idx="7">
                  <c:v>0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07-4A16-812E-F05F61AAA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1167792"/>
        <c:axId val="591168448"/>
      </c:barChart>
      <c:catAx>
        <c:axId val="59116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168448"/>
        <c:crosses val="autoZero"/>
        <c:auto val="1"/>
        <c:lblAlgn val="ctr"/>
        <c:lblOffset val="100"/>
        <c:noMultiLvlLbl val="0"/>
      </c:catAx>
      <c:valAx>
        <c:axId val="59116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16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Overall marks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3D-46AF-A95A-DFAE73AAD64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3D-46AF-A95A-DFAE73AAD643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03D-46AF-A95A-DFAE73AAD643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03D-46AF-A95A-DFAE73AAD643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03D-46AF-A95A-DFAE73AAD643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03D-46AF-A95A-DFAE73AAD643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03D-46AF-A95A-DFAE73AAD643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03D-46AF-A95A-DFAE73AAD643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03D-46AF-A95A-DFAE73AAD643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03D-46AF-A95A-DFAE73AAD643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03D-46AF-A95A-DFAE73AAD643}"/>
              </c:ext>
            </c:extLst>
          </c:dPt>
          <c:cat>
            <c:numRef>
              <c:f>Sheet3!$J$4:$J$16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Sheet3!$K$4:$K$16</c:f>
              <c:numCache>
                <c:formatCode>General</c:formatCode>
                <c:ptCount val="13"/>
                <c:pt idx="0">
                  <c:v>8</c:v>
                </c:pt>
                <c:pt idx="1">
                  <c:v>3</c:v>
                </c:pt>
                <c:pt idx="3">
                  <c:v>2</c:v>
                </c:pt>
                <c:pt idx="5">
                  <c:v>5</c:v>
                </c:pt>
                <c:pt idx="6">
                  <c:v>6</c:v>
                </c:pt>
                <c:pt idx="7">
                  <c:v>12</c:v>
                </c:pt>
                <c:pt idx="8">
                  <c:v>5</c:v>
                </c:pt>
                <c:pt idx="9">
                  <c:v>9</c:v>
                </c:pt>
                <c:pt idx="10">
                  <c:v>8</c:v>
                </c:pt>
                <c:pt idx="11">
                  <c:v>5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03D-46AF-A95A-DFAE73AAD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701776"/>
        <c:axId val="240698496"/>
      </c:barChart>
      <c:catAx>
        <c:axId val="24070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698496"/>
        <c:crosses val="autoZero"/>
        <c:auto val="1"/>
        <c:lblAlgn val="ctr"/>
        <c:lblOffset val="100"/>
        <c:noMultiLvlLbl val="0"/>
      </c:catAx>
      <c:valAx>
        <c:axId val="24069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70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879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679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04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21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0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959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1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184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302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941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139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54A1-17C4-43F7-AB44-D254E15CCBAE}" type="datetimeFigureOut">
              <a:rPr lang="en-AU" smtClean="0"/>
              <a:t>12/09/2020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6269-1F93-4EDC-B8F5-58D7012CE4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172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Question 24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Simon Craig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4600" y="6276975"/>
            <a:ext cx="20574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0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likely diagnosis?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looking for …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4100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likely diagnosis?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looking for …</a:t>
            </a:r>
          </a:p>
          <a:p>
            <a:endParaRPr lang="en-AU" b="1" dirty="0"/>
          </a:p>
          <a:p>
            <a:r>
              <a:rPr lang="en-AU" dirty="0" smtClean="0"/>
              <a:t>Likely inhaled foreign body</a:t>
            </a:r>
          </a:p>
          <a:p>
            <a:r>
              <a:rPr lang="en-AU" dirty="0" smtClean="0"/>
              <a:t>Right main bronchus </a:t>
            </a:r>
            <a:r>
              <a:rPr lang="en-AU" dirty="0" smtClean="0">
                <a:sym typeface="Wingdings" panose="05000000000000000000" pitchFamily="2" charset="2"/>
              </a:rPr>
              <a:t> ball-valve effect leading to hyperinflation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13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likely diagnosis?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less happy with …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3544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likely diagnosis?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less happy with …</a:t>
            </a:r>
          </a:p>
          <a:p>
            <a:endParaRPr lang="en-AU" dirty="0"/>
          </a:p>
          <a:p>
            <a:r>
              <a:rPr lang="en-AU" dirty="0" smtClean="0"/>
              <a:t>Croup</a:t>
            </a:r>
          </a:p>
          <a:p>
            <a:r>
              <a:rPr lang="en-AU" dirty="0" smtClean="0"/>
              <a:t>Haemolytic anaemia / G6PD deficiency </a:t>
            </a:r>
            <a:endParaRPr lang="en-AU" dirty="0"/>
          </a:p>
          <a:p>
            <a:r>
              <a:rPr lang="en-AU" dirty="0" smtClean="0"/>
              <a:t>Aspiration</a:t>
            </a:r>
          </a:p>
          <a:p>
            <a:r>
              <a:rPr lang="en-AU" dirty="0" smtClean="0"/>
              <a:t>Left-sided foreign body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2532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List four (4) important management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looking for …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246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List four (4) important management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looking for …</a:t>
            </a:r>
          </a:p>
          <a:p>
            <a:endParaRPr lang="en-AU" b="1" dirty="0"/>
          </a:p>
          <a:p>
            <a:r>
              <a:rPr lang="en-AU" dirty="0" smtClean="0"/>
              <a:t>Nil by mouth </a:t>
            </a:r>
          </a:p>
          <a:p>
            <a:r>
              <a:rPr lang="en-AU" dirty="0" smtClean="0"/>
              <a:t>Plan for theatre / bronchoscopy</a:t>
            </a:r>
          </a:p>
          <a:p>
            <a:r>
              <a:rPr lang="en-AU" dirty="0" smtClean="0"/>
              <a:t>Admit / refer to ENT / Respiratory</a:t>
            </a:r>
          </a:p>
          <a:p>
            <a:r>
              <a:rPr lang="en-AU" dirty="0" smtClean="0"/>
              <a:t>Keep calm / minimal handling / sit up</a:t>
            </a:r>
          </a:p>
          <a:p>
            <a:r>
              <a:rPr lang="en-AU" dirty="0" smtClean="0"/>
              <a:t>Oxygen if needed</a:t>
            </a:r>
          </a:p>
          <a:p>
            <a:r>
              <a:rPr lang="en-AU" dirty="0" smtClean="0"/>
              <a:t>Monitor respiratory status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76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List four (4) important management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less happy with …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29357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List four (4) important management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less happy with …</a:t>
            </a:r>
          </a:p>
          <a:p>
            <a:endParaRPr lang="en-AU" b="1" dirty="0"/>
          </a:p>
          <a:p>
            <a:r>
              <a:rPr lang="en-AU" dirty="0" smtClean="0"/>
              <a:t>IV antibiotics</a:t>
            </a:r>
          </a:p>
          <a:p>
            <a:r>
              <a:rPr lang="en-AU" dirty="0" smtClean="0"/>
              <a:t>Panadol and </a:t>
            </a:r>
            <a:r>
              <a:rPr lang="en-AU" dirty="0" err="1" smtClean="0"/>
              <a:t>nurofen</a:t>
            </a:r>
            <a:endParaRPr lang="en-AU" dirty="0" smtClean="0"/>
          </a:p>
          <a:p>
            <a:r>
              <a:rPr lang="en-AU" dirty="0" smtClean="0"/>
              <a:t>“Seek and treat” hypoxia</a:t>
            </a:r>
          </a:p>
          <a:p>
            <a:r>
              <a:rPr lang="en-AU" dirty="0" smtClean="0"/>
              <a:t>Treating haemolytic anaemia</a:t>
            </a:r>
          </a:p>
          <a:p>
            <a:r>
              <a:rPr lang="en-AU" dirty="0" smtClean="0"/>
              <a:t>Treating croup</a:t>
            </a:r>
          </a:p>
          <a:p>
            <a:r>
              <a:rPr lang="en-AU" dirty="0" smtClean="0"/>
              <a:t>Back blows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89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Management of the choking child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While waiting for definitive management, she develops significant work of breathing, stridor, and an ineffective cough.</a:t>
            </a:r>
          </a:p>
          <a:p>
            <a:r>
              <a:rPr lang="en-US" dirty="0" smtClean="0"/>
              <a:t>List your four (4) immediate management steps.</a:t>
            </a:r>
          </a:p>
          <a:p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94663" y="1825625"/>
            <a:ext cx="47366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Choking child: immediate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looking for …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01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0223" y="164228"/>
            <a:ext cx="5137369" cy="647956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31025"/>
            <a:ext cx="5181600" cy="5245938"/>
          </a:xfrm>
        </p:spPr>
        <p:txBody>
          <a:bodyPr/>
          <a:lstStyle/>
          <a:p>
            <a:r>
              <a:rPr lang="en-US" dirty="0"/>
              <a:t>A previously well 18-month old girl is brought to the Emergency Department with a persistent cough and noisy breathing.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 </a:t>
            </a:r>
            <a:r>
              <a:rPr lang="en-US" dirty="0"/>
              <a:t>symptoms began when she and her older brother had been sharing some raw carrots at lunchtime. Her </a:t>
            </a:r>
            <a:r>
              <a:rPr lang="en-US" dirty="0" err="1"/>
              <a:t>Xray</a:t>
            </a:r>
            <a:r>
              <a:rPr lang="en-US" dirty="0"/>
              <a:t> is shown below: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38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Choking child: immediate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looking for …</a:t>
            </a:r>
          </a:p>
          <a:p>
            <a:endParaRPr lang="en-AU" b="1" dirty="0"/>
          </a:p>
          <a:p>
            <a:r>
              <a:rPr lang="en-AU" dirty="0" smtClean="0"/>
              <a:t>Call for help</a:t>
            </a:r>
          </a:p>
          <a:p>
            <a:r>
              <a:rPr lang="en-AU" dirty="0" smtClean="0"/>
              <a:t>Back blows</a:t>
            </a:r>
          </a:p>
          <a:p>
            <a:r>
              <a:rPr lang="en-AU" dirty="0" smtClean="0"/>
              <a:t>Chest thrusts</a:t>
            </a:r>
          </a:p>
          <a:p>
            <a:r>
              <a:rPr lang="en-AU" dirty="0" smtClean="0"/>
              <a:t>Repeat if needed</a:t>
            </a:r>
          </a:p>
          <a:p>
            <a:r>
              <a:rPr lang="en-AU" dirty="0" smtClean="0"/>
              <a:t>If unresponsive, then </a:t>
            </a:r>
          </a:p>
          <a:p>
            <a:pPr lvl="1"/>
            <a:r>
              <a:rPr lang="en-AU" dirty="0" smtClean="0"/>
              <a:t>Commence CPR</a:t>
            </a:r>
          </a:p>
          <a:p>
            <a:pPr lvl="1"/>
            <a:r>
              <a:rPr lang="en-AU" dirty="0" smtClean="0"/>
              <a:t>Attempt laryngoscopy / remove foreign body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20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Choking child: immediate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less happy with …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2680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Choking child: immediate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What I was less happy with …</a:t>
            </a:r>
          </a:p>
          <a:p>
            <a:endParaRPr lang="en-AU" b="1" dirty="0"/>
          </a:p>
          <a:p>
            <a:r>
              <a:rPr lang="en-AU" dirty="0" smtClean="0"/>
              <a:t>Not calling for help</a:t>
            </a:r>
          </a:p>
          <a:p>
            <a:r>
              <a:rPr lang="en-AU" dirty="0" smtClean="0"/>
              <a:t>Attempting RSI (particularly without help)</a:t>
            </a:r>
          </a:p>
          <a:p>
            <a:r>
              <a:rPr lang="en-AU" dirty="0" smtClean="0"/>
              <a:t>High flow oxygen</a:t>
            </a:r>
          </a:p>
          <a:p>
            <a:r>
              <a:rPr lang="en-AU" dirty="0" smtClean="0"/>
              <a:t>Abdominal thrusts</a:t>
            </a:r>
          </a:p>
          <a:p>
            <a:r>
              <a:rPr lang="en-AU" dirty="0" smtClean="0"/>
              <a:t>Nebulised adrenaline</a:t>
            </a:r>
          </a:p>
          <a:p>
            <a:r>
              <a:rPr lang="en-AU" dirty="0" smtClean="0"/>
              <a:t>Laparoscopy (presumably a typo for laryngoscopy)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86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59421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65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595890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38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09897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70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19891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73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671933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6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56378"/>
          </a:xfrm>
        </p:spPr>
        <p:txBody>
          <a:bodyPr>
            <a:normAutofit/>
          </a:bodyPr>
          <a:lstStyle/>
          <a:p>
            <a:r>
              <a:rPr lang="en-AU" sz="10000" dirty="0" smtClean="0"/>
              <a:t>?</a:t>
            </a:r>
          </a:p>
          <a:p>
            <a:r>
              <a:rPr lang="en-AU" sz="2200" dirty="0" smtClean="0"/>
              <a:t>Simon.Craig@monash.edu</a:t>
            </a:r>
            <a:endParaRPr lang="en-AU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8599" y="6276975"/>
            <a:ext cx="20574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48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 two (2) abnormal findings on the x-ray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What is the likely </a:t>
            </a:r>
            <a:r>
              <a:rPr lang="en-US" dirty="0" smtClean="0"/>
              <a:t>diagnosis?</a:t>
            </a:r>
          </a:p>
          <a:p>
            <a:endParaRPr lang="en-US" dirty="0"/>
          </a:p>
          <a:p>
            <a:r>
              <a:rPr lang="en-US" dirty="0"/>
              <a:t>List four (4) important management </a:t>
            </a:r>
            <a:r>
              <a:rPr lang="en-US" dirty="0" smtClean="0"/>
              <a:t>steps</a:t>
            </a:r>
          </a:p>
          <a:p>
            <a:endParaRPr lang="en-US" dirty="0"/>
          </a:p>
          <a:p>
            <a:r>
              <a:rPr lang="en-US" dirty="0"/>
              <a:t>While waiting for definitive management, she develops significant work of breathing, stridor, and an ineffective cough.</a:t>
            </a:r>
          </a:p>
          <a:p>
            <a:r>
              <a:rPr lang="en-US" dirty="0"/>
              <a:t>List your four (4) immediate management steps.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This is a question about a child with an airway foreign body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90449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dirty="0" smtClean="0"/>
              <a:t>Toddler</a:t>
            </a:r>
          </a:p>
          <a:p>
            <a:r>
              <a:rPr lang="en-AU" dirty="0" smtClean="0"/>
              <a:t>Inappropriate food (raw carrots)</a:t>
            </a:r>
          </a:p>
          <a:p>
            <a:r>
              <a:rPr lang="en-AU" dirty="0" smtClean="0"/>
              <a:t>Inappropriate supervision (brother)</a:t>
            </a:r>
          </a:p>
          <a:p>
            <a:r>
              <a:rPr lang="en-AU" dirty="0" smtClean="0"/>
              <a:t>Respiratory symptoms onset after eating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079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two (2) abnormal findings on the x-ray.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19" y="1480249"/>
            <a:ext cx="5370126" cy="677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7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two (2) abnormal findings on the x-ray.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b="1" dirty="0" smtClean="0"/>
              <a:t>What I was looking for…</a:t>
            </a:r>
          </a:p>
          <a:p>
            <a:endParaRPr lang="en-AU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19" y="1480249"/>
            <a:ext cx="5370126" cy="677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0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two (2) abnormal findings on the x-ray.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b="1" dirty="0" smtClean="0"/>
              <a:t>What I was looking for…</a:t>
            </a:r>
          </a:p>
          <a:p>
            <a:endParaRPr lang="en-AU" dirty="0"/>
          </a:p>
          <a:p>
            <a:r>
              <a:rPr lang="en-AU" dirty="0" smtClean="0"/>
              <a:t>Hyperinflation on right side</a:t>
            </a:r>
          </a:p>
          <a:p>
            <a:endParaRPr lang="en-AU" dirty="0"/>
          </a:p>
          <a:p>
            <a:r>
              <a:rPr lang="en-AU" dirty="0" smtClean="0"/>
              <a:t>Mediastinal shift to left</a:t>
            </a:r>
          </a:p>
          <a:p>
            <a:r>
              <a:rPr lang="en-AU" dirty="0" smtClean="0"/>
              <a:t>Flattened R </a:t>
            </a:r>
            <a:r>
              <a:rPr lang="en-AU" dirty="0" err="1" smtClean="0"/>
              <a:t>hemidiaphragm</a:t>
            </a:r>
            <a:endParaRPr lang="en-AU" dirty="0" smtClean="0"/>
          </a:p>
          <a:p>
            <a:r>
              <a:rPr lang="en-AU" dirty="0" err="1" smtClean="0"/>
              <a:t>Hyperlucent</a:t>
            </a:r>
            <a:r>
              <a:rPr lang="en-AU" dirty="0" smtClean="0"/>
              <a:t> R lung</a:t>
            </a:r>
          </a:p>
          <a:p>
            <a:r>
              <a:rPr lang="en-AU" dirty="0" smtClean="0"/>
              <a:t>Diffuse ↑ opacity L lung</a:t>
            </a:r>
            <a:endParaRPr lang="en-AU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19" y="1480249"/>
            <a:ext cx="5370126" cy="677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7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two (2) abnormal findings on the x-ray.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82244" cy="4351338"/>
          </a:xfrm>
        </p:spPr>
        <p:txBody>
          <a:bodyPr>
            <a:normAutofit/>
          </a:bodyPr>
          <a:lstStyle/>
          <a:p>
            <a:r>
              <a:rPr lang="en-AU" b="1" dirty="0" smtClean="0"/>
              <a:t>What I was </a:t>
            </a:r>
            <a:r>
              <a:rPr lang="en-AU" b="1" u="sng" dirty="0" smtClean="0"/>
              <a:t>less</a:t>
            </a:r>
            <a:r>
              <a:rPr lang="en-AU" b="1" dirty="0" smtClean="0"/>
              <a:t> happy with</a:t>
            </a:r>
          </a:p>
          <a:p>
            <a:endParaRPr lang="en-AU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19" y="1480249"/>
            <a:ext cx="5370126" cy="677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two (2) abnormal findings on the x-ray.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82244" cy="4351338"/>
          </a:xfrm>
        </p:spPr>
        <p:txBody>
          <a:bodyPr>
            <a:normAutofit lnSpcReduction="10000"/>
          </a:bodyPr>
          <a:lstStyle/>
          <a:p>
            <a:r>
              <a:rPr lang="en-AU" b="1" dirty="0" smtClean="0"/>
              <a:t>What I was </a:t>
            </a:r>
            <a:r>
              <a:rPr lang="en-AU" b="1" u="sng" dirty="0" smtClean="0"/>
              <a:t>less</a:t>
            </a:r>
            <a:r>
              <a:rPr lang="en-AU" b="1" dirty="0" smtClean="0"/>
              <a:t> happy with</a:t>
            </a:r>
          </a:p>
          <a:p>
            <a:endParaRPr lang="en-AU" dirty="0"/>
          </a:p>
          <a:p>
            <a:r>
              <a:rPr lang="en-AU" dirty="0" smtClean="0"/>
              <a:t>“Steeple sign” (croup)</a:t>
            </a:r>
          </a:p>
          <a:p>
            <a:r>
              <a:rPr lang="en-AU" dirty="0" smtClean="0"/>
              <a:t>Foreign body at top of trachea (looks like epiglottis to me)</a:t>
            </a:r>
          </a:p>
          <a:p>
            <a:r>
              <a:rPr lang="en-AU" dirty="0" err="1" smtClean="0"/>
              <a:t>Pneumomediastinum</a:t>
            </a:r>
            <a:r>
              <a:rPr lang="en-AU" dirty="0" smtClean="0"/>
              <a:t> </a:t>
            </a:r>
          </a:p>
          <a:p>
            <a:r>
              <a:rPr lang="en-AU" dirty="0" smtClean="0"/>
              <a:t>Beak like upper airway</a:t>
            </a:r>
          </a:p>
          <a:p>
            <a:r>
              <a:rPr lang="en-AU" dirty="0" smtClean="0"/>
              <a:t>Massive hepatomegaly</a:t>
            </a:r>
          </a:p>
          <a:p>
            <a:r>
              <a:rPr lang="en-AU" dirty="0" smtClean="0"/>
              <a:t>↑ lung field density R </a:t>
            </a:r>
            <a:r>
              <a:rPr lang="en-AU" dirty="0" err="1" smtClean="0"/>
              <a:t>hemithorax</a:t>
            </a:r>
            <a:endParaRPr lang="en-AU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19" y="1480249"/>
            <a:ext cx="5370126" cy="677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6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601</Words>
  <Application>Microsoft Office PowerPoint</Application>
  <PresentationFormat>Widescreen</PresentationFormat>
  <Paragraphs>115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Question 24</vt:lpstr>
      <vt:lpstr>PowerPoint Presentation</vt:lpstr>
      <vt:lpstr>Questions</vt:lpstr>
      <vt:lpstr>This is a question about a child with an airway foreign body</vt:lpstr>
      <vt:lpstr>List two (2) abnormal findings on the x-ray.</vt:lpstr>
      <vt:lpstr>List two (2) abnormal findings on the x-ray.</vt:lpstr>
      <vt:lpstr>List two (2) abnormal findings on the x-ray.</vt:lpstr>
      <vt:lpstr>List two (2) abnormal findings on the x-ray.</vt:lpstr>
      <vt:lpstr>List two (2) abnormal findings on the x-ray.</vt:lpstr>
      <vt:lpstr>What is the likely diagnosis?</vt:lpstr>
      <vt:lpstr>What is the likely diagnosis?</vt:lpstr>
      <vt:lpstr>What is the likely diagnosis?</vt:lpstr>
      <vt:lpstr>What is the likely diagnosis?</vt:lpstr>
      <vt:lpstr>List four (4) important management steps</vt:lpstr>
      <vt:lpstr>List four (4) important management steps</vt:lpstr>
      <vt:lpstr>List four (4) important management steps</vt:lpstr>
      <vt:lpstr>List four (4) important management steps</vt:lpstr>
      <vt:lpstr>Management of the choking child</vt:lpstr>
      <vt:lpstr>Choking child: immediate management</vt:lpstr>
      <vt:lpstr>Choking child: immediate management</vt:lpstr>
      <vt:lpstr>Choking child: immediate management</vt:lpstr>
      <vt:lpstr>Choking child: immediate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Monash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24</dc:title>
  <dc:creator>Simon Craig</dc:creator>
  <cp:lastModifiedBy>Simon Craig</cp:lastModifiedBy>
  <cp:revision>7</cp:revision>
  <dcterms:created xsi:type="dcterms:W3CDTF">2020-09-11T21:23:40Z</dcterms:created>
  <dcterms:modified xsi:type="dcterms:W3CDTF">2020-09-12T03:17:17Z</dcterms:modified>
</cp:coreProperties>
</file>