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20</a:t>
            </a:r>
          </a:p>
        </p:txBody>
      </p:sp>
      <p:sp>
        <p:nvSpPr>
          <p:cNvPr id="113" name="Shape 113"/>
          <p:cNvSpPr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  <a:r>
              <a:t>Monash Health Practice Exam, June 2016</a:t>
            </a:r>
          </a:p>
          <a:p>
            <a:pPr/>
            <a:r>
              <a:t>Quality cycle / patient experience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General tips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Stick to your timing</a:t>
            </a:r>
          </a:p>
          <a:p>
            <a:pPr/>
            <a:r>
              <a:t>A whole blank question doesn’t get any marks</a:t>
            </a:r>
          </a:p>
          <a:p>
            <a:pPr/>
            <a:r>
              <a:t>Read the stem carefully (tempting to skim read in a time pressured exam)</a:t>
            </a:r>
          </a:p>
          <a:p>
            <a:pPr/>
            <a:r>
              <a:t>Read each individual question carefully – some will refer to the stem and some will be more general</a:t>
            </a:r>
          </a:p>
          <a:p>
            <a:pPr/>
            <a:r>
              <a:t>Don’t skip questions to come back to – it’s unlikely you’ll have time</a:t>
            </a:r>
          </a:p>
          <a:p>
            <a:pPr/>
            <a:r>
              <a:t>Put values ie. BP &lt;100mmHg, rather than “hypotension”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body" idx="1"/>
          </p:nvPr>
        </p:nvSpPr>
        <p:spPr>
          <a:xfrm>
            <a:off x="838200" y="1040523"/>
            <a:ext cx="10515600" cy="5136441"/>
          </a:xfrm>
          <a:prstGeom prst="rect">
            <a:avLst/>
          </a:prstGeom>
        </p:spPr>
        <p:txBody>
          <a:bodyPr/>
          <a:lstStyle/>
          <a:p>
            <a:pPr/>
            <a:r>
              <a:t>Avoid hedging your bets with additional information – you will only be marked on your first provided answers</a:t>
            </a:r>
          </a:p>
          <a:p>
            <a:pPr/>
            <a:r>
              <a:t>If you are asked for 4 points and write down 5, have a look and cross the least important one out</a:t>
            </a:r>
          </a:p>
          <a:p>
            <a:pPr/>
            <a:r>
              <a:t>Use available space and no more – if you find yourself writing in font size 4 in the margins, you are providing too much information</a:t>
            </a:r>
          </a:p>
          <a:p>
            <a:pPr/>
            <a:r>
              <a:t>Don’t forget the MCQ exam – you need to pass both the pass the exam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20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Your Emergency Department has recently performed poorly in a patient satisfaction survey.</a:t>
            </a:r>
          </a:p>
          <a:p>
            <a:pPr/>
          </a:p>
          <a:p>
            <a:pPr>
              <a:defRPr>
                <a:solidFill>
                  <a:srgbClr val="2E75B6"/>
                </a:solidFill>
              </a:defRPr>
            </a:pPr>
            <a:r>
              <a:t>Topical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Quality – don</a:t>
            </a:r>
            <a:r>
              <a:t>’</a:t>
            </a:r>
            <a:r>
              <a:t>t formally practice this every day, need to read but once read simple building blocks to use for every question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body" idx="1"/>
          </p:nvPr>
        </p:nvSpPr>
        <p:spPr>
          <a:xfrm>
            <a:off x="838200" y="878773"/>
            <a:ext cx="10515600" cy="5298190"/>
          </a:xfrm>
          <a:prstGeom prst="rect">
            <a:avLst/>
          </a:prstGeom>
        </p:spPr>
        <p:txBody>
          <a:bodyPr/>
          <a:lstStyle/>
          <a:p>
            <a:pPr/>
            <a:r>
              <a:t>1. Name the four (4) steps in the quality impovement cycle (4 marks)</a:t>
            </a:r>
          </a:p>
          <a:p>
            <a:pPr/>
          </a:p>
          <a:p>
            <a:pPr>
              <a:defRPr>
                <a:solidFill>
                  <a:srgbClr val="2E75B6"/>
                </a:solidFill>
              </a:defRPr>
            </a:pPr>
            <a:r>
              <a:t>1. Plan</a:t>
            </a:r>
          </a:p>
          <a:p>
            <a:pPr lvl="1" marL="685800" indent="-228600">
              <a:spcBef>
                <a:spcPts val="500"/>
              </a:spcBef>
              <a:defRPr sz="2400">
                <a:solidFill>
                  <a:srgbClr val="2E75B6"/>
                </a:solidFill>
              </a:defRPr>
            </a:pPr>
            <a:r>
              <a:t>Plan a change or test of how something works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2. Do</a:t>
            </a:r>
          </a:p>
          <a:p>
            <a:pPr lvl="1" marL="685800" indent="-228600">
              <a:spcBef>
                <a:spcPts val="500"/>
              </a:spcBef>
              <a:defRPr sz="2400">
                <a:solidFill>
                  <a:srgbClr val="2E75B6"/>
                </a:solidFill>
              </a:defRPr>
            </a:pPr>
            <a:r>
              <a:t>Carry out the plan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3. Study</a:t>
            </a:r>
          </a:p>
          <a:p>
            <a:pPr lvl="1" marL="685800" indent="-228600">
              <a:spcBef>
                <a:spcPts val="500"/>
              </a:spcBef>
              <a:defRPr sz="2400">
                <a:solidFill>
                  <a:srgbClr val="2E75B6"/>
                </a:solidFill>
              </a:defRPr>
            </a:pPr>
            <a:r>
              <a:t>Look at the results. What did you find out?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4. Act</a:t>
            </a:r>
          </a:p>
          <a:p>
            <a:pPr lvl="1" marL="685800" indent="-228600">
              <a:spcBef>
                <a:spcPts val="500"/>
              </a:spcBef>
              <a:defRPr sz="2400">
                <a:solidFill>
                  <a:srgbClr val="2E75B6"/>
                </a:solidFill>
              </a:defRPr>
            </a:pPr>
            <a:r>
              <a:t>Decide what actions should be taken to improve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Marking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E75B6"/>
                </a:solidFill>
              </a:defRPr>
            </a:pPr>
            <a:r>
              <a:t>Single words accepted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Words or descriptions with same concept accepted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Alternative acceptable quality cycles accepted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Not accepted</a:t>
            </a:r>
          </a:p>
          <a:p>
            <a:pPr lvl="1" marL="685800" indent="-228600">
              <a:spcBef>
                <a:spcPts val="500"/>
              </a:spcBef>
              <a:defRPr sz="2400">
                <a:solidFill>
                  <a:srgbClr val="2E75B6"/>
                </a:solidFill>
              </a:defRPr>
            </a:pPr>
            <a:r>
              <a:t>2 steps stating the same thing ie. Two steps in planning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body" idx="1"/>
          </p:nvPr>
        </p:nvSpPr>
        <p:spPr>
          <a:xfrm>
            <a:off x="838200" y="926274"/>
            <a:ext cx="10515600" cy="52506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2. Name three (3) quality standards and give one (1) example of how you would measure compliance of each (6 marks)</a:t>
            </a:r>
          </a:p>
          <a:p>
            <a:pPr>
              <a:lnSpc>
                <a:spcPct val="81000"/>
              </a:lnSpc>
            </a:pPr>
          </a:p>
          <a:p>
            <a:pPr>
              <a:lnSpc>
                <a:spcPct val="81000"/>
              </a:lnSpc>
              <a:defRPr>
                <a:solidFill>
                  <a:srgbClr val="2E75B6"/>
                </a:solidFill>
              </a:defRPr>
            </a:pPr>
            <a:r>
              <a:t>Any quality indicator for emergency medicine accepted</a:t>
            </a:r>
          </a:p>
          <a:p>
            <a:pPr>
              <a:lnSpc>
                <a:spcPct val="81000"/>
              </a:lnSpc>
              <a:defRPr>
                <a:solidFill>
                  <a:srgbClr val="2E75B6"/>
                </a:solidFill>
              </a:defRPr>
            </a:pPr>
            <a:r>
              <a:t>Make sure you don’t put the measurement in the left hand column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400">
                <a:solidFill>
                  <a:srgbClr val="2E75B6"/>
                </a:solidFill>
              </a:defRPr>
            </a:pPr>
            <a:r>
              <a:t>Eg. Time to PCI	 </a:t>
            </a:r>
          </a:p>
          <a:p>
            <a:pPr>
              <a:lnSpc>
                <a:spcPct val="81000"/>
              </a:lnSpc>
              <a:defRPr>
                <a:solidFill>
                  <a:srgbClr val="2E75B6"/>
                </a:solidFill>
              </a:defRPr>
            </a:pPr>
            <a:r>
              <a:t>If can only think of the measure put it in the right then think what it might be an indicator of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400">
                <a:solidFill>
                  <a:srgbClr val="2E75B6"/>
                </a:solidFill>
              </a:defRPr>
            </a:pPr>
            <a:r>
              <a:t>Eg. Effective/timely delivery of quality healthcare</a:t>
            </a:r>
          </a:p>
          <a:p>
            <a:pPr>
              <a:lnSpc>
                <a:spcPct val="81000"/>
              </a:lnSpc>
              <a:defRPr>
                <a:solidFill>
                  <a:srgbClr val="2E75B6"/>
                </a:solidFill>
              </a:defRPr>
            </a:pPr>
            <a:r>
              <a:t>A lot of people just said measurements but not the quality indicator or standard they were measuring – any version of a standard or concept of accepted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E75B6"/>
                </a:solidFill>
              </a:defRPr>
            </a:lvl1pPr>
          </a:lstStyle>
          <a:p>
            <a:pPr/>
            <a:r>
              <a:t>Quality indicators / standards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xfrm>
            <a:off x="838200" y="1472539"/>
            <a:ext cx="10515600" cy="470442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2400"/>
            </a:pPr>
            <a:r>
              <a:t>Access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Waiting times, access block</a:t>
            </a:r>
            <a:endParaRPr sz="2400"/>
          </a:p>
          <a:p>
            <a:pPr>
              <a:lnSpc>
                <a:spcPct val="81000"/>
              </a:lnSpc>
              <a:defRPr sz="2400"/>
            </a:pPr>
            <a:r>
              <a:t>Safety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Lost time to work related injuries, body fluid exposures, patient falls</a:t>
            </a:r>
            <a:endParaRPr sz="2400"/>
          </a:p>
          <a:p>
            <a:pPr>
              <a:lnSpc>
                <a:spcPct val="81000"/>
              </a:lnSpc>
              <a:defRPr sz="2400"/>
            </a:pPr>
            <a:r>
              <a:t>Acceptability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Patient satisfaction surveys, written complaint rate</a:t>
            </a:r>
            <a:endParaRPr sz="2400"/>
          </a:p>
          <a:p>
            <a:pPr>
              <a:lnSpc>
                <a:spcPct val="81000"/>
              </a:lnSpc>
              <a:defRPr sz="2400"/>
            </a:pPr>
            <a:r>
              <a:t>Effectiveness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Admission rate by triage category, time to thrombolysis/PCI, unexplained representation within 48 hours</a:t>
            </a:r>
            <a:endParaRPr sz="2400"/>
          </a:p>
          <a:p>
            <a:pPr>
              <a:lnSpc>
                <a:spcPct val="81000"/>
              </a:lnSpc>
              <a:defRPr sz="2400"/>
            </a:pPr>
            <a:r>
              <a:t>Continuity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Provision written health info for sentinel conditions –asthma, wound</a:t>
            </a:r>
            <a:endParaRPr sz="2400"/>
          </a:p>
          <a:p>
            <a:pPr>
              <a:lnSpc>
                <a:spcPct val="81000"/>
              </a:lnSpc>
              <a:defRPr sz="2400"/>
            </a:pPr>
            <a:r>
              <a:t>Efficiency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Waiting time by Australasian triage scale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pPr/>
            <a:r>
              <a:t>OR National Safety and Quality Health Service Standards (NSQHS)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>
                <a:solidFill>
                  <a:srgbClr val="2E75B6"/>
                </a:solidFill>
              </a:defRPr>
            </a:pPr>
            <a:r>
              <a:t>Standard 1: Governance for Safety and Quality in Health Service Organisations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>
                <a:solidFill>
                  <a:srgbClr val="2E75B6"/>
                </a:solidFill>
              </a:defRPr>
            </a:pPr>
            <a:r>
              <a:t>Standard 2: Partnering with Consumers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>
                <a:solidFill>
                  <a:srgbClr val="2E75B6"/>
                </a:solidFill>
              </a:defRPr>
            </a:pPr>
            <a:r>
              <a:t>Standard 3: Preventing and Controlling Healthcare Associated Infections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>
                <a:solidFill>
                  <a:srgbClr val="2E75B6"/>
                </a:solidFill>
              </a:defRPr>
            </a:pPr>
            <a:r>
              <a:t>Standard 4: Medication Safety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>
                <a:solidFill>
                  <a:srgbClr val="2E75B6"/>
                </a:solidFill>
              </a:defRPr>
            </a:pPr>
            <a:r>
              <a:t>Standard 5: Patient Identification and Procedure Matching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>
                <a:solidFill>
                  <a:srgbClr val="2E75B6"/>
                </a:solidFill>
              </a:defRPr>
            </a:pPr>
            <a:r>
              <a:t>Standard 6: Clinical Handover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>
                <a:solidFill>
                  <a:srgbClr val="2E75B6"/>
                </a:solidFill>
              </a:defRPr>
            </a:pPr>
            <a:r>
              <a:t>Standard 7: Blood and Blood Products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>
                <a:solidFill>
                  <a:srgbClr val="2E75B6"/>
                </a:solidFill>
              </a:defRPr>
            </a:pPr>
            <a:r>
              <a:t>Standard 8: Preventing and Managing Pressure Injuries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>
                <a:solidFill>
                  <a:srgbClr val="2E75B6"/>
                </a:solidFill>
              </a:defRPr>
            </a:pPr>
            <a:r>
              <a:t>Standard 9: Recognising and Responding to Clinical Deterioration in Acute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body" idx="1"/>
          </p:nvPr>
        </p:nvSpPr>
        <p:spPr>
          <a:xfrm>
            <a:off x="838200" y="819396"/>
            <a:ext cx="10515600" cy="5357567"/>
          </a:xfrm>
          <a:prstGeom prst="rect">
            <a:avLst/>
          </a:prstGeom>
        </p:spPr>
        <p:txBody>
          <a:bodyPr/>
          <a:lstStyle/>
          <a:p>
            <a:pPr/>
            <a:r>
              <a:t>3. List one (1) initiative that you could take to improve patient experience in your department (1 mark)</a:t>
            </a:r>
          </a:p>
          <a:p>
            <a:pPr/>
          </a:p>
          <a:p>
            <a:pPr>
              <a:defRPr>
                <a:solidFill>
                  <a:srgbClr val="2E75B6"/>
                </a:solidFill>
              </a:defRPr>
            </a:pPr>
            <a:r>
              <a:t>Needed to be something you could actually do and more specific than “improve communication”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Best to choose something simple and easily measured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4. List your four (4) steps in the quality cycle for implementing the above initiative. (4 marks)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E75B6"/>
                </a:solidFill>
              </a:defRPr>
            </a:pPr>
            <a:r>
              <a:t>Take the steps from question 1 and turn them into real life examples – used to show understanding of what the steps actually mean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A few people just repeated the words in question 1 – you needed to have specific examples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t>The assess/check step needed to have a specific measure or way to measure eg. Patient satisfaction survey, time to analgesia etc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