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Below std</c:v>
                </c:pt>
              </c:strCache>
            </c:strRef>
          </c:tx>
          <c:cat>
            <c:numRef>
              <c:f>Sheet1!$A$2:$A$15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</c:v>
                </c:pt>
                <c:pt idx="6">
                  <c:v>4</c:v>
                </c:pt>
                <c:pt idx="7">
                  <c:v>8</c:v>
                </c:pt>
                <c:pt idx="8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</c:v>
                </c:pt>
              </c:strCache>
            </c:strRef>
          </c:tx>
          <c:cat>
            <c:numRef>
              <c:f>Sheet1!$A$2:$A$15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9">
                  <c:v>12</c:v>
                </c:pt>
                <c:pt idx="10">
                  <c:v>12</c:v>
                </c:pt>
                <c:pt idx="11">
                  <c:v>11</c:v>
                </c:pt>
                <c:pt idx="12">
                  <c:v>2</c:v>
                </c:pt>
              </c:numCache>
            </c:numRef>
          </c:val>
        </c:ser>
        <c:axId val="48704128"/>
        <c:axId val="48562560"/>
      </c:barChart>
      <c:catAx>
        <c:axId val="48704128"/>
        <c:scaling>
          <c:orientation val="minMax"/>
        </c:scaling>
        <c:axPos val="b"/>
        <c:numFmt formatCode="General" sourceLinked="1"/>
        <c:tickLblPos val="nextTo"/>
        <c:crossAx val="48562560"/>
        <c:crosses val="autoZero"/>
        <c:auto val="1"/>
        <c:lblAlgn val="ctr"/>
        <c:lblOffset val="100"/>
      </c:catAx>
      <c:valAx>
        <c:axId val="48562560"/>
        <c:scaling>
          <c:orientation val="minMax"/>
        </c:scaling>
        <c:axPos val="l"/>
        <c:majorGridlines/>
        <c:numFmt formatCode="General" sourceLinked="1"/>
        <c:tickLblPos val="nextTo"/>
        <c:crossAx val="48704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BE94-AC2B-433E-A37A-7758BAC66024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3D5-4485-471D-BA22-DFCCFF36E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BE94-AC2B-433E-A37A-7758BAC66024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3D5-4485-471D-BA22-DFCCFF36E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BE94-AC2B-433E-A37A-7758BAC66024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3D5-4485-471D-BA22-DFCCFF36E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BE94-AC2B-433E-A37A-7758BAC66024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3D5-4485-471D-BA22-DFCCFF36E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BE94-AC2B-433E-A37A-7758BAC66024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3D5-4485-471D-BA22-DFCCFF36E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BE94-AC2B-433E-A37A-7758BAC66024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3D5-4485-471D-BA22-DFCCFF36E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BE94-AC2B-433E-A37A-7758BAC66024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3D5-4485-471D-BA22-DFCCFF36E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BE94-AC2B-433E-A37A-7758BAC66024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3D5-4485-471D-BA22-DFCCFF36E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BE94-AC2B-433E-A37A-7758BAC66024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3D5-4485-471D-BA22-DFCCFF36E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BE94-AC2B-433E-A37A-7758BAC66024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3D5-4485-471D-BA22-DFCCFF36E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BE94-AC2B-433E-A37A-7758BAC66024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3D5-4485-471D-BA22-DFCCFF36E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6BE94-AC2B-433E-A37A-7758BAC66024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953D5-4485-471D-BA22-DFCCFF36E0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Monash OSCE question 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Mohan Kamalanathan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23 year old with painful left knee whilst running. </a:t>
            </a:r>
            <a:r>
              <a:rPr lang="en-AU" dirty="0" err="1" smtClean="0"/>
              <a:t>Xray</a:t>
            </a:r>
            <a:r>
              <a:rPr lang="en-AU" dirty="0" smtClean="0"/>
              <a:t> shows:</a:t>
            </a:r>
          </a:p>
          <a:p>
            <a:endParaRPr lang="en-US" dirty="0"/>
          </a:p>
        </p:txBody>
      </p:sp>
      <p:pic>
        <p:nvPicPr>
          <p:cNvPr id="4" name="Picture 3" descr="Lat Kne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8400" y="2895600"/>
            <a:ext cx="4800600" cy="30905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Q1 – diagnosis and abnormalities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en-AU" dirty="0" smtClean="0"/>
          </a:p>
          <a:p>
            <a:r>
              <a:rPr lang="en-AU" dirty="0" smtClean="0"/>
              <a:t>Dislocation of the knee joint.</a:t>
            </a:r>
          </a:p>
          <a:p>
            <a:endParaRPr lang="en-AU" dirty="0"/>
          </a:p>
          <a:p>
            <a:pPr lvl="0"/>
            <a:r>
              <a:rPr lang="en-AU" dirty="0"/>
              <a:t>Anterior displacement of the tibia on the femur ( I would also accept posterior displacement of the femur on the tibia.</a:t>
            </a:r>
            <a:endParaRPr lang="en-US" dirty="0"/>
          </a:p>
          <a:p>
            <a:pPr lvl="0"/>
            <a:r>
              <a:rPr lang="en-AU" dirty="0"/>
              <a:t>Fracture fragment of the posterior part of the tibial plateau (tibial spine also appropriate).</a:t>
            </a:r>
            <a:endParaRPr lang="en-US" dirty="0"/>
          </a:p>
          <a:p>
            <a:pPr lvl="0"/>
            <a:r>
              <a:rPr lang="en-AU" dirty="0"/>
              <a:t>Likely large </a:t>
            </a:r>
            <a:r>
              <a:rPr lang="en-AU" dirty="0" err="1"/>
              <a:t>haemarthrosis</a:t>
            </a:r>
            <a:r>
              <a:rPr lang="en-AU" dirty="0" smtClean="0"/>
              <a:t>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AU" dirty="0" smtClean="0"/>
          </a:p>
          <a:p>
            <a:r>
              <a:rPr lang="en-AU" dirty="0" smtClean="0"/>
              <a:t>Answers that did not do well:</a:t>
            </a:r>
          </a:p>
          <a:p>
            <a:endParaRPr lang="en-AU" dirty="0"/>
          </a:p>
          <a:p>
            <a:r>
              <a:rPr lang="en-AU" dirty="0" smtClean="0"/>
              <a:t>Fibular fracture – the fibula does not participate in the knee joint (just as the ulna does not participate in the wrist joint)</a:t>
            </a:r>
          </a:p>
          <a:p>
            <a:endParaRPr lang="en-AU" dirty="0"/>
          </a:p>
          <a:p>
            <a:r>
              <a:rPr lang="en-AU" dirty="0" smtClean="0"/>
              <a:t>Unclear diagnosis</a:t>
            </a:r>
          </a:p>
          <a:p>
            <a:endParaRPr lang="en-AU" dirty="0"/>
          </a:p>
          <a:p>
            <a:r>
              <a:rPr lang="en-AU" dirty="0" smtClean="0"/>
              <a:t>Overall, most candidates did this part well.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Q2 – indications for immediate surgery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endParaRPr lang="en-AU" dirty="0" smtClean="0"/>
          </a:p>
          <a:p>
            <a:pPr lvl="0"/>
            <a:r>
              <a:rPr lang="en-AU" dirty="0" smtClean="0"/>
              <a:t>Clinical </a:t>
            </a:r>
            <a:r>
              <a:rPr lang="en-AU" dirty="0"/>
              <a:t>features of </a:t>
            </a:r>
            <a:r>
              <a:rPr lang="en-AU" dirty="0" err="1"/>
              <a:t>popliteal</a:t>
            </a:r>
            <a:r>
              <a:rPr lang="en-AU" dirty="0"/>
              <a:t> artery compression (decreased pulses on the posterior tibial artery or </a:t>
            </a:r>
            <a:r>
              <a:rPr lang="en-AU" dirty="0" err="1"/>
              <a:t>dorsalis</a:t>
            </a:r>
            <a:r>
              <a:rPr lang="en-AU" dirty="0"/>
              <a:t> </a:t>
            </a:r>
            <a:r>
              <a:rPr lang="en-AU" dirty="0" err="1"/>
              <a:t>pedis</a:t>
            </a:r>
            <a:r>
              <a:rPr lang="en-AU" dirty="0"/>
              <a:t> pulse).</a:t>
            </a:r>
            <a:endParaRPr lang="en-US" dirty="0"/>
          </a:p>
          <a:p>
            <a:pPr lvl="0"/>
            <a:r>
              <a:rPr lang="en-AU" dirty="0"/>
              <a:t>Inability to reduce in the Emergency Department.</a:t>
            </a:r>
            <a:endParaRPr lang="en-US" dirty="0"/>
          </a:p>
          <a:p>
            <a:pPr lvl="0"/>
            <a:r>
              <a:rPr lang="en-AU" dirty="0"/>
              <a:t>Open wound consistent with a possible compound dislocation of the joint.</a:t>
            </a:r>
            <a:endParaRPr lang="en-US" dirty="0"/>
          </a:p>
          <a:p>
            <a:pPr lvl="0"/>
            <a:r>
              <a:rPr lang="en-AU" dirty="0"/>
              <a:t>Decreased sensation consistent with </a:t>
            </a:r>
            <a:r>
              <a:rPr lang="en-AU" dirty="0" err="1"/>
              <a:t>neuropraxia</a:t>
            </a:r>
            <a:r>
              <a:rPr lang="en-AU" dirty="0"/>
              <a:t> of the tibial nerve, </a:t>
            </a:r>
            <a:r>
              <a:rPr lang="en-AU" dirty="0" smtClean="0"/>
              <a:t>superficial fibular </a:t>
            </a:r>
            <a:r>
              <a:rPr lang="en-AU" dirty="0"/>
              <a:t>or deep fibular nerves</a:t>
            </a:r>
            <a:r>
              <a:rPr lang="en-AU" dirty="0" smtClean="0"/>
              <a:t>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Poor answers:</a:t>
            </a:r>
          </a:p>
          <a:p>
            <a:endParaRPr lang="en-AU" dirty="0"/>
          </a:p>
          <a:p>
            <a:r>
              <a:rPr lang="en-AU" dirty="0" smtClean="0"/>
              <a:t>Compartment Syndrome</a:t>
            </a:r>
          </a:p>
          <a:p>
            <a:pPr lvl="1"/>
            <a:r>
              <a:rPr lang="en-AU" dirty="0" smtClean="0"/>
              <a:t>This does not occur during a dislocation of the knee, rather it occurs with fractures.</a:t>
            </a:r>
          </a:p>
          <a:p>
            <a:pPr lvl="1"/>
            <a:endParaRPr lang="en-AU" dirty="0"/>
          </a:p>
          <a:p>
            <a:r>
              <a:rPr lang="en-AU" dirty="0" smtClean="0"/>
              <a:t>Overall candidates missed a mark as they had used a list of  immediate surgical intervention for an fracture condition to this dislocation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List six potential complications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AU" dirty="0"/>
              <a:t>Vascular compromise</a:t>
            </a:r>
            <a:endParaRPr lang="en-US" dirty="0"/>
          </a:p>
          <a:p>
            <a:pPr lvl="0"/>
            <a:r>
              <a:rPr lang="en-AU" dirty="0"/>
              <a:t>Compartment syndrome</a:t>
            </a:r>
            <a:endParaRPr lang="en-US" dirty="0"/>
          </a:p>
          <a:p>
            <a:pPr lvl="0"/>
            <a:r>
              <a:rPr lang="en-AU" dirty="0"/>
              <a:t>Fibular nerve palsy</a:t>
            </a:r>
            <a:endParaRPr lang="en-US" dirty="0"/>
          </a:p>
          <a:p>
            <a:pPr lvl="0"/>
            <a:r>
              <a:rPr lang="en-AU" dirty="0"/>
              <a:t>Laxity of the joint</a:t>
            </a:r>
            <a:endParaRPr lang="en-US" dirty="0"/>
          </a:p>
          <a:p>
            <a:pPr lvl="0"/>
            <a:r>
              <a:rPr lang="en-AU" dirty="0"/>
              <a:t>Stiffness of the joint</a:t>
            </a:r>
            <a:endParaRPr lang="en-US" dirty="0"/>
          </a:p>
          <a:p>
            <a:pPr lvl="0"/>
            <a:r>
              <a:rPr lang="en-AU" dirty="0"/>
              <a:t>Chronic pain</a:t>
            </a:r>
            <a:endParaRPr lang="en-US" dirty="0"/>
          </a:p>
          <a:p>
            <a:pPr lvl="0"/>
            <a:r>
              <a:rPr lang="en-AU" dirty="0"/>
              <a:t>Loss of </a:t>
            </a:r>
            <a:r>
              <a:rPr lang="en-AU" dirty="0" smtClean="0"/>
              <a:t>income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Poor answers were repetitive and did not cover a spectrum of complications, </a:t>
            </a:r>
            <a:r>
              <a:rPr lang="en-AU" dirty="0" err="1" smtClean="0"/>
              <a:t>eg</a:t>
            </a:r>
            <a:r>
              <a:rPr lang="en-AU" dirty="0" smtClean="0"/>
              <a:t>:</a:t>
            </a:r>
          </a:p>
          <a:p>
            <a:pPr lvl="1"/>
            <a:r>
              <a:rPr lang="en-AU" dirty="0" smtClean="0"/>
              <a:t>Fibular nerve palsy</a:t>
            </a:r>
          </a:p>
          <a:p>
            <a:pPr lvl="1"/>
            <a:r>
              <a:rPr lang="en-AU" dirty="0" smtClean="0"/>
              <a:t>Tibial nerve palsy</a:t>
            </a:r>
          </a:p>
          <a:p>
            <a:pPr lvl="1"/>
            <a:r>
              <a:rPr lang="en-AU" dirty="0" smtClean="0"/>
              <a:t>Sciatic nerve palsy.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Spectrum of marks – </a:t>
            </a:r>
            <a:r>
              <a:rPr lang="en-AU" smtClean="0"/>
              <a:t>pass is 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278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Monash OSCE question 20</vt:lpstr>
      <vt:lpstr>Question</vt:lpstr>
      <vt:lpstr>Q1 – diagnosis and abnormalities</vt:lpstr>
      <vt:lpstr>Q2 – indications for immediate surgery</vt:lpstr>
      <vt:lpstr>List six potential complications</vt:lpstr>
      <vt:lpstr>Spectrum of marks – pass is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Monash OSCE question 20</dc:title>
  <dc:creator>Mohan Kamalanathan</dc:creator>
  <cp:lastModifiedBy>Mohan Kamalanathan</cp:lastModifiedBy>
  <cp:revision>12</cp:revision>
  <dcterms:created xsi:type="dcterms:W3CDTF">2020-09-13T23:55:13Z</dcterms:created>
  <dcterms:modified xsi:type="dcterms:W3CDTF">2020-09-14T01:52:11Z</dcterms:modified>
</cp:coreProperties>
</file>