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6" r:id="rId6"/>
    <p:sldId id="260" r:id="rId7"/>
    <p:sldId id="267" r:id="rId8"/>
    <p:sldId id="261" r:id="rId9"/>
    <p:sldId id="268" r:id="rId10"/>
    <p:sldId id="262" r:id="rId11"/>
    <p:sldId id="269" r:id="rId12"/>
    <p:sldId id="263"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p:restoredTop sz="95958"/>
  </p:normalViewPr>
  <p:slideViewPr>
    <p:cSldViewPr snapToGrid="0" snapToObjects="1">
      <p:cViewPr varScale="1">
        <p:scale>
          <a:sx n="101" d="100"/>
          <a:sy n="101" d="100"/>
        </p:scale>
        <p:origin x="216" y="5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benjamin/Dropbox/Monash%20CS-Nonclinical%20Portfolio/Registrar%20Teaching/Monash%20mock%20FEx%20written/2021.1%20SAQ%20for%20Monash%20Mock/Q16%20Marking%20Sheet%20March%202021.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 1 - Question Number_     '!$D$3:$D$44</cx:f>
        <cx:lvl ptCount="42" formatCode="General">
          <cx:pt idx="0">3.5</cx:pt>
          <cx:pt idx="1">5</cx:pt>
          <cx:pt idx="2">5</cx:pt>
          <cx:pt idx="3">5.5</cx:pt>
          <cx:pt idx="4">5.5</cx:pt>
          <cx:pt idx="5">6</cx:pt>
          <cx:pt idx="6">6</cx:pt>
          <cx:pt idx="7">6</cx:pt>
          <cx:pt idx="8">6</cx:pt>
          <cx:pt idx="9">6</cx:pt>
          <cx:pt idx="10">6.5</cx:pt>
          <cx:pt idx="11">6.5</cx:pt>
          <cx:pt idx="12">6.5</cx:pt>
          <cx:pt idx="13">6.5</cx:pt>
          <cx:pt idx="14">6.5</cx:pt>
          <cx:pt idx="15">7</cx:pt>
          <cx:pt idx="16">7</cx:pt>
          <cx:pt idx="17">7</cx:pt>
          <cx:pt idx="18">7.5</cx:pt>
          <cx:pt idx="19">7.5</cx:pt>
          <cx:pt idx="20">7.5</cx:pt>
          <cx:pt idx="21">7.5</cx:pt>
          <cx:pt idx="22">7.5</cx:pt>
          <cx:pt idx="23">8</cx:pt>
          <cx:pt idx="24">8</cx:pt>
          <cx:pt idx="25">8</cx:pt>
          <cx:pt idx="26">8</cx:pt>
          <cx:pt idx="27">8</cx:pt>
          <cx:pt idx="28">8</cx:pt>
          <cx:pt idx="29">8.5</cx:pt>
          <cx:pt idx="30">8.5</cx:pt>
          <cx:pt idx="31">9</cx:pt>
          <cx:pt idx="32">9</cx:pt>
          <cx:pt idx="33">9</cx:pt>
          <cx:pt idx="34">9.5</cx:pt>
          <cx:pt idx="35">9.5</cx:pt>
          <cx:pt idx="36">9.5</cx:pt>
          <cx:pt idx="37">10</cx:pt>
          <cx:pt idx="38">10</cx:pt>
          <cx:pt idx="39">10.5</cx:pt>
          <cx:pt idx="40">10.5</cx:pt>
          <cx:pt idx="41">10.5</cx:pt>
        </cx:lvl>
      </cx:numDim>
    </cx:data>
  </cx:chartData>
  <cx:chart>
    <cx:title pos="t" align="ctr" overlay="0">
      <cx:tx>
        <cx:txData>
          <cx:v>Candidate Performance</cx:v>
        </cx:txData>
      </cx:tx>
      <cx:txPr>
        <a:bodyPr spcFirstLastPara="1" vertOverflow="ellipsis" horzOverflow="overflow" wrap="square" lIns="0" tIns="0" rIns="0" bIns="0" anchor="ctr" anchorCtr="1"/>
        <a:lstStyle/>
        <a:p>
          <a:pPr algn="ctr" rtl="0">
            <a:defRPr/>
          </a:pPr>
          <a:r>
            <a:rPr lang="en-US" sz="1400" b="0" i="0" u="none" strike="noStrike" cap="none" spc="20" baseline="0">
              <a:solidFill>
                <a:srgbClr val="000000">
                  <a:lumMod val="50000"/>
                  <a:lumOff val="50000"/>
                </a:srgbClr>
              </a:solidFill>
              <a:latin typeface="Helvetica Neue"/>
              <a:ea typeface="Helvetica Neue"/>
              <a:cs typeface="Helvetica Neue"/>
            </a:rPr>
            <a:t>Candidate Performance</a:t>
          </a:r>
        </a:p>
      </cx:txPr>
    </cx:title>
    <cx:plotArea>
      <cx:plotAreaRegion>
        <cx:series layoutId="clusteredColumn" uniqueId="{6B181831-620B-6F4A-BE18-EF692946B5F3}">
          <cx:dataLabels pos="inEnd">
            <cx:visibility seriesName="0" categoryName="0" value="1"/>
          </cx:dataLabels>
          <cx:dataId val="0"/>
          <cx:layoutPr>
            <cx:binning intervalClosed="r"/>
          </cx:layoutPr>
        </cx:series>
      </cx:plotAreaRegion>
      <cx:axis id="0">
        <cx:catScaling gapWidth="0"/>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9">
  <cs:axisTitle>
    <cs:lnRef idx="0"/>
    <cs:fillRef idx="0"/>
    <cs:effectRef idx="0"/>
    <cs:fontRef idx="minor">
      <a:schemeClr val="tx1">
        <a:lumMod val="50000"/>
        <a:lumOff val="50000"/>
      </a:schemeClr>
    </cs:fontRef>
    <cs:defRPr sz="900"/>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cs:chartArea>
  <cs:dataLabel>
    <cs:lnRef idx="0"/>
    <cs:fillRef idx="0"/>
    <cs:effectRef idx="0"/>
    <cs:fontRef idx="minor">
      <a:schemeClr val="tx1">
        <a:lumMod val="50000"/>
        <a:lumOff val="50000"/>
      </a:schemeClr>
    </cs:fontRef>
    <cs:defRPr sz="900"/>
  </cs:dataLabel>
  <cs:dataLabelCallout>
    <cs:lnRef idx="0"/>
    <cs:fillRef idx="0"/>
    <cs:effectRef idx="0"/>
    <cs:fontRef idx="minor">
      <a:schemeClr val="dk1">
        <a:lumMod val="50000"/>
        <a:lumOff val="50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ln w="9525" cap="flat" cmpd="sng" algn="ctr">
        <a:solidFill>
          <a:schemeClr val="phClr">
            <a:alpha val="50000"/>
          </a:schemeClr>
        </a:solidFill>
        <a:round/>
      </a:ln>
    </cs:spPr>
  </cs:dataPoint>
  <cs:dataPoint3D>
    <cs:lnRef idx="0">
      <cs:styleClr val="auto"/>
    </cs:lnRef>
    <cs:fillRef idx="0">
      <cs:styleClr val="auto"/>
    </cs:fillRef>
    <cs:effectRef idx="0"/>
    <cs:fontRef idx="minor">
      <a:schemeClr val="dk1"/>
    </cs:fontRef>
    <cs:spPr>
      <a:solidFill>
        <a:schemeClr val="phClr"/>
      </a:solidFill>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4"/>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inor">
      <a:schemeClr val="tx1">
        <a:lumMod val="50000"/>
        <a:lumOff val="50000"/>
      </a:schemeClr>
    </cs:fontRef>
    <cs:defRPr sz="1400" cap="none" spc="2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50000"/>
        <a:lumOff val="50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50000"/>
        <a:lumOff val="50000"/>
      </a:schemeClr>
    </cs:fontRef>
    <cs:defRPr sz="9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3/17/21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3/17/21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3/17/21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3/17/21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3/17/21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3/17/21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3/17/21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3/17/21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C2B2F-354B-F54F-994D-EE34C6DF9574}"/>
              </a:ext>
            </a:extLst>
          </p:cNvPr>
          <p:cNvSpPr>
            <a:spLocks noGrp="1"/>
          </p:cNvSpPr>
          <p:nvPr>
            <p:ph type="ctrTitle"/>
          </p:nvPr>
        </p:nvSpPr>
        <p:spPr/>
        <p:txBody>
          <a:bodyPr/>
          <a:lstStyle/>
          <a:p>
            <a:r>
              <a:rPr lang="en-US" dirty="0"/>
              <a:t>Q16: </a:t>
            </a:r>
            <a:r>
              <a:rPr lang="en-US" dirty="0" err="1"/>
              <a:t>Hypercalcaemia</a:t>
            </a:r>
            <a:endParaRPr lang="en-US" dirty="0"/>
          </a:p>
        </p:txBody>
      </p:sp>
      <p:sp>
        <p:nvSpPr>
          <p:cNvPr id="3" name="Subtitle 2">
            <a:extLst>
              <a:ext uri="{FF2B5EF4-FFF2-40B4-BE49-F238E27FC236}">
                <a16:creationId xmlns:a16="http://schemas.microsoft.com/office/drawing/2014/main" id="{9010DF9F-8B47-314B-84A7-8039D063A4E4}"/>
              </a:ext>
            </a:extLst>
          </p:cNvPr>
          <p:cNvSpPr>
            <a:spLocks noGrp="1"/>
          </p:cNvSpPr>
          <p:nvPr>
            <p:ph type="subTitle" idx="1"/>
          </p:nvPr>
        </p:nvSpPr>
        <p:spPr/>
        <p:txBody>
          <a:bodyPr/>
          <a:lstStyle/>
          <a:p>
            <a:r>
              <a:rPr lang="en-US" dirty="0"/>
              <a:t>Ben Cheung</a:t>
            </a:r>
          </a:p>
        </p:txBody>
      </p:sp>
    </p:spTree>
    <p:extLst>
      <p:ext uri="{BB962C8B-B14F-4D97-AF65-F5344CB8AC3E}">
        <p14:creationId xmlns:p14="http://schemas.microsoft.com/office/powerpoint/2010/main" val="22317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lstStyle/>
          <a:p>
            <a:r>
              <a:rPr lang="en-AU" dirty="0"/>
              <a:t>State four (4) treatment options </a:t>
            </a:r>
            <a:r>
              <a:rPr lang="en-AU" strike="sngStrike" dirty="0"/>
              <a:t>(dosage not required)</a:t>
            </a:r>
            <a:r>
              <a:rPr lang="en-AU" dirty="0"/>
              <a:t> for this patient in the emergency department, with a brief description of how each treatment lowers serum calcium. (4 marks)</a:t>
            </a:r>
          </a:p>
          <a:p>
            <a:pPr marL="0" indent="0">
              <a:buNone/>
            </a:pPr>
            <a:endParaRPr lang="en-AU" dirty="0"/>
          </a:p>
          <a:p>
            <a:pPr marL="0" indent="0">
              <a:buNone/>
            </a:pPr>
            <a:r>
              <a:rPr lang="en-AU" sz="1600" b="1" u="sng" dirty="0"/>
              <a:t>Treatment Option	</a:t>
            </a:r>
            <a:r>
              <a:rPr lang="en-AU" sz="1600" b="1" dirty="0"/>
              <a:t>			</a:t>
            </a:r>
            <a:r>
              <a:rPr lang="en-AU" sz="1600" b="1" u="sng" dirty="0"/>
              <a:t>Treatment Mechanism of Action</a:t>
            </a:r>
          </a:p>
          <a:p>
            <a:pPr marL="0" indent="0">
              <a:buNone/>
            </a:pPr>
            <a:r>
              <a:rPr lang="en-AU" sz="1600" dirty="0"/>
              <a:t>Saline IV fluids				Promotes diuresis / renal excretion of Ca2+ </a:t>
            </a:r>
          </a:p>
          <a:p>
            <a:pPr marL="0" indent="0">
              <a:buNone/>
            </a:pPr>
            <a:r>
              <a:rPr lang="en-AU" sz="1600" dirty="0"/>
              <a:t>Loop diuretics (after rehydration)		Decrease Ca2+ reabsorption at loop of Henle </a:t>
            </a:r>
          </a:p>
          <a:p>
            <a:pPr marL="0" indent="0">
              <a:buNone/>
            </a:pPr>
            <a:r>
              <a:rPr lang="en-AU" sz="1600" dirty="0"/>
              <a:t>Bisphosphonates				Inhibits osteoclasts, promotes osteoblasts </a:t>
            </a:r>
          </a:p>
          <a:p>
            <a:pPr marL="0" indent="0">
              <a:buNone/>
            </a:pPr>
            <a:r>
              <a:rPr lang="en-AU" sz="1600" dirty="0"/>
              <a:t>Calcitonin				Inhibits osteoclastic activity / PTH antagonist</a:t>
            </a:r>
          </a:p>
          <a:p>
            <a:pPr marL="0" indent="0">
              <a:buNone/>
            </a:pPr>
            <a:r>
              <a:rPr lang="en-AU" sz="1600" dirty="0"/>
              <a:t>Corticosteroids* 				Inhibits </a:t>
            </a:r>
            <a:r>
              <a:rPr lang="en-AU" sz="1600" dirty="0" err="1"/>
              <a:t>vit</a:t>
            </a:r>
            <a:r>
              <a:rPr lang="en-AU" sz="1600" dirty="0"/>
              <a:t> D effects, inhibits osteoclasts </a:t>
            </a:r>
          </a:p>
          <a:p>
            <a:pPr marL="0" indent="0">
              <a:buNone/>
            </a:pPr>
            <a:r>
              <a:rPr lang="en-AU" sz="1600" dirty="0"/>
              <a:t>	* in </a:t>
            </a:r>
            <a:r>
              <a:rPr lang="en-AU" sz="1600" dirty="0" err="1"/>
              <a:t>vit</a:t>
            </a:r>
            <a:r>
              <a:rPr lang="en-AU" sz="1600" dirty="0"/>
              <a:t> D toxicity, haematological malignancy, granulomatous diseases only </a:t>
            </a:r>
          </a:p>
          <a:p>
            <a:pPr marL="0" indent="0">
              <a:buNone/>
            </a:pPr>
            <a:endParaRPr lang="en-AU" dirty="0"/>
          </a:p>
          <a:p>
            <a:pPr lvl="1"/>
            <a:endParaRPr lang="en-AU" dirty="0"/>
          </a:p>
          <a:p>
            <a:pPr lvl="1"/>
            <a:endParaRPr lang="en-AU" dirty="0"/>
          </a:p>
        </p:txBody>
      </p:sp>
    </p:spTree>
    <p:extLst>
      <p:ext uri="{BB962C8B-B14F-4D97-AF65-F5344CB8AC3E}">
        <p14:creationId xmlns:p14="http://schemas.microsoft.com/office/powerpoint/2010/main" val="1496176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normAutofit fontScale="92500" lnSpcReduction="10000"/>
          </a:bodyPr>
          <a:lstStyle/>
          <a:p>
            <a:r>
              <a:rPr lang="en-AU" dirty="0"/>
              <a:t>State four (4) treatment options </a:t>
            </a:r>
            <a:r>
              <a:rPr lang="en-AU" strike="sngStrike" dirty="0"/>
              <a:t>(dosage not required)</a:t>
            </a:r>
            <a:r>
              <a:rPr lang="en-AU" dirty="0"/>
              <a:t> for this patient in the emergency department, with a brief description of how each treatment lowers serum calcium. (4 marks)</a:t>
            </a:r>
          </a:p>
          <a:p>
            <a:pPr marL="0" indent="0">
              <a:buNone/>
            </a:pPr>
            <a:endParaRPr lang="en-AU" dirty="0"/>
          </a:p>
          <a:p>
            <a:r>
              <a:rPr lang="en-AU" dirty="0"/>
              <a:t>?Too much like primary knowledge</a:t>
            </a:r>
          </a:p>
          <a:p>
            <a:pPr lvl="1"/>
            <a:r>
              <a:rPr lang="en-AU" dirty="0"/>
              <a:t>But only required BASIC </a:t>
            </a:r>
            <a:r>
              <a:rPr lang="en-AU" dirty="0" err="1"/>
              <a:t>MoA</a:t>
            </a:r>
            <a:r>
              <a:rPr lang="en-AU" dirty="0"/>
              <a:t>, </a:t>
            </a:r>
            <a:r>
              <a:rPr lang="en-AU" dirty="0" err="1"/>
              <a:t>eg</a:t>
            </a:r>
            <a:r>
              <a:rPr lang="en-AU" dirty="0"/>
              <a:t> diuretics to enhance urinary excretion of Ca</a:t>
            </a:r>
          </a:p>
          <a:p>
            <a:endParaRPr lang="en-AU" dirty="0"/>
          </a:p>
          <a:p>
            <a:r>
              <a:rPr lang="en-AU" dirty="0"/>
              <a:t>Common themes / controversies</a:t>
            </a:r>
          </a:p>
          <a:p>
            <a:pPr lvl="1"/>
            <a:r>
              <a:rPr lang="en-AU" i="1" dirty="0"/>
              <a:t>Giving incorrect dose / dose units</a:t>
            </a:r>
          </a:p>
          <a:p>
            <a:pPr lvl="1"/>
            <a:r>
              <a:rPr lang="en-AU" dirty="0"/>
              <a:t>IV fluids to “hydrate”</a:t>
            </a:r>
          </a:p>
          <a:p>
            <a:pPr lvl="1"/>
            <a:r>
              <a:rPr lang="en-AU" dirty="0"/>
              <a:t>Diuretics, but stating HCT (which causes </a:t>
            </a:r>
            <a:r>
              <a:rPr lang="en-AU" dirty="0" err="1"/>
              <a:t>hyperCa</a:t>
            </a:r>
            <a:r>
              <a:rPr lang="en-AU" dirty="0"/>
              <a:t>!)</a:t>
            </a:r>
          </a:p>
          <a:p>
            <a:pPr lvl="1"/>
            <a:r>
              <a:rPr lang="en-AU" dirty="0"/>
              <a:t>Inaccurate/nonspecific </a:t>
            </a:r>
            <a:r>
              <a:rPr lang="en-AU" dirty="0" err="1"/>
              <a:t>MoA</a:t>
            </a:r>
            <a:r>
              <a:rPr lang="en-AU" dirty="0"/>
              <a:t>, </a:t>
            </a:r>
            <a:r>
              <a:rPr lang="en-AU" dirty="0" err="1"/>
              <a:t>eg</a:t>
            </a:r>
            <a:r>
              <a:rPr lang="en-AU" dirty="0"/>
              <a:t> bisphosphonates binds Ca</a:t>
            </a:r>
          </a:p>
          <a:p>
            <a:pPr lvl="2"/>
            <a:r>
              <a:rPr lang="en-AU" dirty="0"/>
              <a:t>Bisphosphonates decreases Ca release from bone</a:t>
            </a:r>
          </a:p>
          <a:p>
            <a:pPr lvl="1"/>
            <a:endParaRPr lang="en-AU" dirty="0"/>
          </a:p>
        </p:txBody>
      </p:sp>
    </p:spTree>
    <p:extLst>
      <p:ext uri="{BB962C8B-B14F-4D97-AF65-F5344CB8AC3E}">
        <p14:creationId xmlns:p14="http://schemas.microsoft.com/office/powerpoint/2010/main" val="283589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682A-04D7-BB4D-8490-6A031A2A9D3D}"/>
              </a:ext>
            </a:extLst>
          </p:cNvPr>
          <p:cNvSpPr>
            <a:spLocks noGrp="1"/>
          </p:cNvSpPr>
          <p:nvPr>
            <p:ph type="title"/>
          </p:nvPr>
        </p:nvSpPr>
        <p:spPr/>
        <p:txBody>
          <a:bodyPr/>
          <a:lstStyle/>
          <a:p>
            <a:r>
              <a:rPr lang="en-US" dirty="0"/>
              <a:t>Candidate performance</a:t>
            </a:r>
          </a:p>
        </p:txBody>
      </p:sp>
      <p:sp>
        <p:nvSpPr>
          <p:cNvPr id="3" name="Content Placeholder 2">
            <a:extLst>
              <a:ext uri="{FF2B5EF4-FFF2-40B4-BE49-F238E27FC236}">
                <a16:creationId xmlns:a16="http://schemas.microsoft.com/office/drawing/2014/main" id="{D8FCC97F-0D4E-6144-9CF4-252DD017CC93}"/>
              </a:ext>
            </a:extLst>
          </p:cNvPr>
          <p:cNvSpPr>
            <a:spLocks noGrp="1"/>
          </p:cNvSpPr>
          <p:nvPr>
            <p:ph idx="1"/>
          </p:nvPr>
        </p:nvSpPr>
        <p:spPr/>
        <p:txBody>
          <a:bodyPr/>
          <a:lstStyle/>
          <a:p>
            <a:r>
              <a:rPr lang="en-US" dirty="0"/>
              <a:t>Pass mark = 8/12</a:t>
            </a:r>
          </a:p>
          <a:p>
            <a:pPr marL="0" indent="0">
              <a:buNone/>
            </a:pPr>
            <a:endParaRPr lang="en-US" dirty="0"/>
          </a:p>
          <a:p>
            <a:r>
              <a:rPr lang="en-US" dirty="0"/>
              <a:t>Candidates that passed = 54%</a:t>
            </a:r>
          </a:p>
          <a:p>
            <a:pPr lvl="1"/>
            <a:r>
              <a:rPr lang="en-US" dirty="0"/>
              <a:t>Lowest mark = 3.5/12</a:t>
            </a:r>
          </a:p>
          <a:p>
            <a:pPr lvl="1"/>
            <a:r>
              <a:rPr lang="en-US" dirty="0"/>
              <a:t>Highest mark = 10.5/12</a:t>
            </a:r>
          </a:p>
          <a:p>
            <a:pPr lvl="1"/>
            <a:r>
              <a:rPr lang="en-US" dirty="0"/>
              <a:t>19% within 1 mark off passing this question</a:t>
            </a:r>
          </a:p>
          <a:p>
            <a:endParaRPr lang="en-US" dirty="0"/>
          </a:p>
        </p:txBody>
      </p:sp>
    </p:spTree>
    <p:extLst>
      <p:ext uri="{BB962C8B-B14F-4D97-AF65-F5344CB8AC3E}">
        <p14:creationId xmlns:p14="http://schemas.microsoft.com/office/powerpoint/2010/main" val="252365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682A-04D7-BB4D-8490-6A031A2A9D3D}"/>
              </a:ext>
            </a:extLst>
          </p:cNvPr>
          <p:cNvSpPr>
            <a:spLocks noGrp="1"/>
          </p:cNvSpPr>
          <p:nvPr>
            <p:ph type="title"/>
          </p:nvPr>
        </p:nvSpPr>
        <p:spPr/>
        <p:txBody>
          <a:bodyPr/>
          <a:lstStyle/>
          <a:p>
            <a:r>
              <a:rPr lang="en-US" dirty="0"/>
              <a:t>Candidate performance</a:t>
            </a:r>
          </a:p>
        </p:txBody>
      </p:sp>
      <mc:AlternateContent xmlns:mc="http://schemas.openxmlformats.org/markup-compatibility/2006" xmlns:cx1="http://schemas.microsoft.com/office/drawing/2015/9/8/chartex">
        <mc:Choice Requires="cx1">
          <p:graphicFrame>
            <p:nvGraphicFramePr>
              <p:cNvPr id="4" name="Content Placeholder 3">
                <a:extLst>
                  <a:ext uri="{FF2B5EF4-FFF2-40B4-BE49-F238E27FC236}">
                    <a16:creationId xmlns:a16="http://schemas.microsoft.com/office/drawing/2014/main" id="{8495224A-16A9-2346-B745-C0110055D830}"/>
                  </a:ext>
                </a:extLst>
              </p:cNvPr>
              <p:cNvGraphicFramePr>
                <a:graphicFrameLocks noGrp="1"/>
              </p:cNvGraphicFramePr>
              <p:nvPr>
                <p:ph idx="1"/>
              </p:nvPr>
            </p:nvGraphicFramePr>
            <p:xfrm>
              <a:off x="1069975" y="2120900"/>
              <a:ext cx="10058400" cy="40513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ontent Placeholder 3">
                <a:extLst>
                  <a:ext uri="{FF2B5EF4-FFF2-40B4-BE49-F238E27FC236}">
                    <a16:creationId xmlns:a16="http://schemas.microsoft.com/office/drawing/2014/main" id="{8495224A-16A9-2346-B745-C0110055D830}"/>
                  </a:ext>
                </a:extLst>
              </p:cNvPr>
              <p:cNvPicPr>
                <a:picLocks noGrp="1" noRot="1" noChangeAspect="1" noMove="1" noResize="1" noEditPoints="1" noAdjustHandles="1" noChangeArrowheads="1" noChangeShapeType="1"/>
              </p:cNvPicPr>
              <p:nvPr/>
            </p:nvPicPr>
            <p:blipFill>
              <a:blip r:embed="rId3"/>
              <a:stretch>
                <a:fillRect/>
              </a:stretch>
            </p:blipFill>
            <p:spPr>
              <a:xfrm>
                <a:off x="1069975" y="2120900"/>
                <a:ext cx="10058400" cy="4051300"/>
              </a:xfrm>
              <a:prstGeom prst="rect">
                <a:avLst/>
              </a:prstGeom>
            </p:spPr>
          </p:pic>
        </mc:Fallback>
      </mc:AlternateContent>
    </p:spTree>
    <p:extLst>
      <p:ext uri="{BB962C8B-B14F-4D97-AF65-F5344CB8AC3E}">
        <p14:creationId xmlns:p14="http://schemas.microsoft.com/office/powerpoint/2010/main" val="21105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1784-F4D9-784B-A23B-EC1A200F4019}"/>
              </a:ext>
            </a:extLst>
          </p:cNvPr>
          <p:cNvSpPr>
            <a:spLocks noGrp="1"/>
          </p:cNvSpPr>
          <p:nvPr>
            <p:ph type="title"/>
          </p:nvPr>
        </p:nvSpPr>
        <p:spPr/>
        <p:txBody>
          <a:bodyPr/>
          <a:lstStyle/>
          <a:p>
            <a:r>
              <a:rPr lang="en-US" dirty="0"/>
              <a:t>Final tips / advice</a:t>
            </a:r>
          </a:p>
        </p:txBody>
      </p:sp>
      <p:sp>
        <p:nvSpPr>
          <p:cNvPr id="3" name="Content Placeholder 2">
            <a:extLst>
              <a:ext uri="{FF2B5EF4-FFF2-40B4-BE49-F238E27FC236}">
                <a16:creationId xmlns:a16="http://schemas.microsoft.com/office/drawing/2014/main" id="{0FA959AC-91F5-EB43-A238-789A41924FB2}"/>
              </a:ext>
            </a:extLst>
          </p:cNvPr>
          <p:cNvSpPr>
            <a:spLocks noGrp="1"/>
          </p:cNvSpPr>
          <p:nvPr>
            <p:ph idx="1"/>
          </p:nvPr>
        </p:nvSpPr>
        <p:spPr/>
        <p:txBody>
          <a:bodyPr/>
          <a:lstStyle/>
          <a:p>
            <a:r>
              <a:rPr lang="en-US" dirty="0"/>
              <a:t>Learn the game</a:t>
            </a:r>
          </a:p>
          <a:p>
            <a:endParaRPr lang="en-US" dirty="0"/>
          </a:p>
          <a:p>
            <a:r>
              <a:rPr lang="en-US" dirty="0"/>
              <a:t>Practice doing exam whilst tired / sleep deprived</a:t>
            </a:r>
          </a:p>
          <a:p>
            <a:endParaRPr lang="en-US" dirty="0"/>
          </a:p>
          <a:p>
            <a:r>
              <a:rPr lang="en-US" dirty="0"/>
              <a:t>Don’t forget the psychological challenge(s) that come with this exam</a:t>
            </a:r>
          </a:p>
          <a:p>
            <a:endParaRPr lang="en-US" dirty="0"/>
          </a:p>
          <a:p>
            <a:endParaRPr lang="en-US" dirty="0"/>
          </a:p>
          <a:p>
            <a:pPr marL="0" indent="0">
              <a:buNone/>
            </a:pPr>
            <a:r>
              <a:rPr lang="en-US" i="1" dirty="0">
                <a:solidFill>
                  <a:srgbClr val="0070C0"/>
                </a:solidFill>
              </a:rPr>
              <a:t>Questions, comments, love/hate mail to </a:t>
            </a:r>
            <a:r>
              <a:rPr lang="en-US" b="1" i="1" dirty="0" err="1">
                <a:solidFill>
                  <a:srgbClr val="0070C0"/>
                </a:solidFill>
              </a:rPr>
              <a:t>benjamin.cheung@monanshhealth.org</a:t>
            </a:r>
            <a:endParaRPr lang="en-US" b="1" i="1" dirty="0">
              <a:solidFill>
                <a:srgbClr val="0070C0"/>
              </a:solidFill>
            </a:endParaRPr>
          </a:p>
        </p:txBody>
      </p:sp>
    </p:spTree>
    <p:extLst>
      <p:ext uri="{BB962C8B-B14F-4D97-AF65-F5344CB8AC3E}">
        <p14:creationId xmlns:p14="http://schemas.microsoft.com/office/powerpoint/2010/main" val="214101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6F43-A4EC-E94E-B833-9CE8116B4BB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9EF9FBF9-F45E-244B-B302-C662E3093865}"/>
              </a:ext>
            </a:extLst>
          </p:cNvPr>
          <p:cNvSpPr>
            <a:spLocks noGrp="1"/>
          </p:cNvSpPr>
          <p:nvPr>
            <p:ph idx="1"/>
          </p:nvPr>
        </p:nvSpPr>
        <p:spPr/>
        <p:txBody>
          <a:bodyPr/>
          <a:lstStyle/>
          <a:p>
            <a:r>
              <a:rPr lang="en-US" dirty="0"/>
              <a:t>Feedback</a:t>
            </a:r>
          </a:p>
          <a:p>
            <a:pPr lvl="1"/>
            <a:r>
              <a:rPr lang="en-US" dirty="0"/>
              <a:t>General</a:t>
            </a:r>
          </a:p>
          <a:p>
            <a:pPr lvl="1"/>
            <a:r>
              <a:rPr lang="en-US" dirty="0"/>
              <a:t>Question specific</a:t>
            </a:r>
          </a:p>
          <a:p>
            <a:pPr lvl="1"/>
            <a:endParaRPr lang="en-US" dirty="0"/>
          </a:p>
          <a:p>
            <a:r>
              <a:rPr lang="en-US" dirty="0"/>
              <a:t>Analysis of performance by candidates</a:t>
            </a:r>
          </a:p>
          <a:p>
            <a:endParaRPr lang="en-US" dirty="0"/>
          </a:p>
          <a:p>
            <a:r>
              <a:rPr lang="en-US" dirty="0"/>
              <a:t>Final tips / advice</a:t>
            </a:r>
          </a:p>
        </p:txBody>
      </p:sp>
    </p:spTree>
    <p:extLst>
      <p:ext uri="{BB962C8B-B14F-4D97-AF65-F5344CB8AC3E}">
        <p14:creationId xmlns:p14="http://schemas.microsoft.com/office/powerpoint/2010/main" val="285210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general</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normAutofit lnSpcReduction="10000"/>
          </a:bodyPr>
          <a:lstStyle/>
          <a:p>
            <a:pPr marL="457200" indent="-457200">
              <a:buFont typeface="+mj-lt"/>
              <a:buAutoNum type="arabicPeriod"/>
            </a:pPr>
            <a:r>
              <a:rPr lang="en-US" dirty="0"/>
              <a:t>No answer = no marks</a:t>
            </a:r>
          </a:p>
          <a:p>
            <a:pPr marL="457200" indent="-457200">
              <a:buFont typeface="+mj-lt"/>
              <a:buAutoNum type="arabicPeriod"/>
            </a:pPr>
            <a:endParaRPr lang="en-US" dirty="0"/>
          </a:p>
          <a:p>
            <a:pPr marL="457200" indent="-457200">
              <a:buFont typeface="+mj-lt"/>
              <a:buAutoNum type="arabicPeriod"/>
            </a:pPr>
            <a:r>
              <a:rPr lang="en-US" dirty="0"/>
              <a:t>Don’t overwrite</a:t>
            </a:r>
          </a:p>
          <a:p>
            <a:pPr marL="457200" indent="-457200">
              <a:buFont typeface="+mj-lt"/>
              <a:buAutoNum type="arabicPeriod"/>
            </a:pPr>
            <a:endParaRPr lang="en-US" dirty="0"/>
          </a:p>
          <a:p>
            <a:pPr marL="457200" indent="-457200">
              <a:buFont typeface="+mj-lt"/>
              <a:buAutoNum type="arabicPeriod"/>
            </a:pPr>
            <a:r>
              <a:rPr lang="en-US" dirty="0"/>
              <a:t>Be specific, but “see above point 2”</a:t>
            </a:r>
          </a:p>
          <a:p>
            <a:endParaRPr lang="en-US" dirty="0"/>
          </a:p>
          <a:p>
            <a:endParaRPr lang="en-US" dirty="0"/>
          </a:p>
          <a:p>
            <a:endParaRPr lang="en-US" dirty="0"/>
          </a:p>
          <a:p>
            <a:r>
              <a:rPr lang="en-US" dirty="0">
                <a:solidFill>
                  <a:srgbClr val="0070C0"/>
                </a:solidFill>
              </a:rPr>
              <a:t>** Apologies for transcription error: questions were changed without my knowledge. The one question most affected was question (d) – more on this later **</a:t>
            </a:r>
          </a:p>
        </p:txBody>
      </p:sp>
    </p:spTree>
    <p:extLst>
      <p:ext uri="{BB962C8B-B14F-4D97-AF65-F5344CB8AC3E}">
        <p14:creationId xmlns:p14="http://schemas.microsoft.com/office/powerpoint/2010/main" val="2743375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normAutofit/>
          </a:bodyPr>
          <a:lstStyle/>
          <a:p>
            <a:r>
              <a:rPr lang="en-AU" dirty="0"/>
              <a:t>(a) Aside from spurious and malignancy-related causes, name three (3) other causes of hypercalcaemia. (3 marks) </a:t>
            </a:r>
          </a:p>
          <a:p>
            <a:pPr marL="0" indent="0">
              <a:buNone/>
            </a:pPr>
            <a:endParaRPr lang="en-AU" dirty="0"/>
          </a:p>
          <a:p>
            <a:pPr lvl="1"/>
            <a:r>
              <a:rPr lang="en-AU" dirty="0"/>
              <a:t>Hyperparathyroidism (primary or tertiary) </a:t>
            </a:r>
          </a:p>
          <a:p>
            <a:pPr lvl="1"/>
            <a:r>
              <a:rPr lang="en-AU" dirty="0"/>
              <a:t>Adrenal insufficiency</a:t>
            </a:r>
          </a:p>
          <a:p>
            <a:pPr lvl="1"/>
            <a:r>
              <a:rPr lang="en-AU" dirty="0"/>
              <a:t>Thyrotoxicosis (</a:t>
            </a:r>
            <a:r>
              <a:rPr lang="en-AU" dirty="0" err="1"/>
              <a:t>usu</a:t>
            </a:r>
            <a:r>
              <a:rPr lang="en-AU" dirty="0"/>
              <a:t> mild)</a:t>
            </a:r>
          </a:p>
          <a:p>
            <a:pPr lvl="1"/>
            <a:r>
              <a:rPr lang="en-AU" dirty="0"/>
              <a:t>Drugs (</a:t>
            </a:r>
            <a:r>
              <a:rPr lang="en-AU" dirty="0" err="1"/>
              <a:t>eg</a:t>
            </a:r>
            <a:r>
              <a:rPr lang="en-AU" dirty="0"/>
              <a:t> thiazides – </a:t>
            </a:r>
            <a:r>
              <a:rPr lang="en-AU" dirty="0" err="1"/>
              <a:t>usu</a:t>
            </a:r>
            <a:r>
              <a:rPr lang="en-AU" dirty="0"/>
              <a:t> mild) </a:t>
            </a:r>
          </a:p>
          <a:p>
            <a:pPr lvl="1"/>
            <a:r>
              <a:rPr lang="en-AU" dirty="0"/>
              <a:t>Granulomatous diseases (</a:t>
            </a:r>
            <a:r>
              <a:rPr lang="en-AU" dirty="0" err="1"/>
              <a:t>eg</a:t>
            </a:r>
            <a:r>
              <a:rPr lang="en-AU" dirty="0"/>
              <a:t> sarcoidosis, TB) </a:t>
            </a:r>
          </a:p>
          <a:p>
            <a:pPr lvl="1"/>
            <a:r>
              <a:rPr lang="en-AU" dirty="0"/>
              <a:t>Milk-alkali syndrome</a:t>
            </a:r>
          </a:p>
          <a:p>
            <a:pPr lvl="1"/>
            <a:r>
              <a:rPr lang="en-AU" dirty="0"/>
              <a:t>Hypervitaminosis (A or D)</a:t>
            </a:r>
          </a:p>
          <a:p>
            <a:pPr lvl="1"/>
            <a:r>
              <a:rPr lang="en-AU" dirty="0"/>
              <a:t>Immobility </a:t>
            </a:r>
          </a:p>
          <a:p>
            <a:endParaRPr lang="en-AU" dirty="0"/>
          </a:p>
          <a:p>
            <a:endParaRPr lang="en-US" dirty="0"/>
          </a:p>
        </p:txBody>
      </p:sp>
    </p:spTree>
    <p:extLst>
      <p:ext uri="{BB962C8B-B14F-4D97-AF65-F5344CB8AC3E}">
        <p14:creationId xmlns:p14="http://schemas.microsoft.com/office/powerpoint/2010/main" val="127928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normAutofit/>
          </a:bodyPr>
          <a:lstStyle/>
          <a:p>
            <a:r>
              <a:rPr lang="en-AU" dirty="0"/>
              <a:t>(a) Aside from spurious and malignancy-related causes, name three (3) other causes of hypercalcaemia. (3 marks) </a:t>
            </a:r>
          </a:p>
          <a:p>
            <a:endParaRPr lang="en-AU" dirty="0"/>
          </a:p>
          <a:p>
            <a:r>
              <a:rPr lang="en-AU" dirty="0"/>
              <a:t>Rare for full marks</a:t>
            </a:r>
          </a:p>
          <a:p>
            <a:endParaRPr lang="en-AU" dirty="0"/>
          </a:p>
          <a:p>
            <a:r>
              <a:rPr lang="en-AU" dirty="0"/>
              <a:t>Common themes / controversies</a:t>
            </a:r>
          </a:p>
          <a:p>
            <a:pPr lvl="1"/>
            <a:r>
              <a:rPr lang="en-AU" dirty="0"/>
              <a:t>Hyperparathyroidism: not specifying primary and tertiary</a:t>
            </a:r>
          </a:p>
          <a:p>
            <a:pPr lvl="1"/>
            <a:r>
              <a:rPr lang="en-AU" dirty="0"/>
              <a:t>Dehydration: not paid</a:t>
            </a:r>
          </a:p>
          <a:p>
            <a:pPr lvl="1"/>
            <a:r>
              <a:rPr lang="en-AU" dirty="0"/>
              <a:t>Supplemental Ca/</a:t>
            </a:r>
            <a:r>
              <a:rPr lang="en-AU" dirty="0" err="1"/>
              <a:t>VitD</a:t>
            </a:r>
            <a:r>
              <a:rPr lang="en-AU" dirty="0"/>
              <a:t>: not specifying overdose or excess</a:t>
            </a:r>
          </a:p>
          <a:p>
            <a:pPr lvl="1"/>
            <a:endParaRPr lang="en-AU" dirty="0"/>
          </a:p>
          <a:p>
            <a:endParaRPr lang="en-US" dirty="0"/>
          </a:p>
        </p:txBody>
      </p:sp>
    </p:spTree>
    <p:extLst>
      <p:ext uri="{BB962C8B-B14F-4D97-AF65-F5344CB8AC3E}">
        <p14:creationId xmlns:p14="http://schemas.microsoft.com/office/powerpoint/2010/main" val="403329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normAutofit/>
          </a:bodyPr>
          <a:lstStyle/>
          <a:p>
            <a:r>
              <a:rPr lang="en-AU" dirty="0"/>
              <a:t>(b) List 3 body systems (NOT cardiovascular) that may be affected by this patient’s calcium level, with one (1) clinical feature for each body system that may be found on bedside assessment. (3 marks) </a:t>
            </a:r>
          </a:p>
          <a:p>
            <a:pPr marL="0" indent="0">
              <a:buNone/>
            </a:pPr>
            <a:endParaRPr lang="en-AU" dirty="0"/>
          </a:p>
          <a:p>
            <a:pPr marL="0" indent="0">
              <a:buNone/>
            </a:pPr>
            <a:r>
              <a:rPr lang="en-AU" b="1" u="sng" dirty="0"/>
              <a:t>Body System</a:t>
            </a:r>
            <a:r>
              <a:rPr lang="en-AU" b="1" dirty="0"/>
              <a:t>		</a:t>
            </a:r>
            <a:r>
              <a:rPr lang="en-AU" b="1" u="sng" dirty="0"/>
              <a:t>Clinical Feature</a:t>
            </a:r>
          </a:p>
          <a:p>
            <a:pPr marL="0" indent="0">
              <a:buNone/>
            </a:pPr>
            <a:r>
              <a:rPr lang="en-AU" dirty="0"/>
              <a:t>Gastrointestinal	nausea/vomiting, anorexia, constipation, abdominal pain </a:t>
            </a:r>
          </a:p>
          <a:p>
            <a:pPr marL="0" indent="0">
              <a:buNone/>
            </a:pPr>
            <a:r>
              <a:rPr lang="en-AU" dirty="0"/>
              <a:t>Neurological		hypotonia, lethargy, confusion, (coma)</a:t>
            </a:r>
          </a:p>
          <a:p>
            <a:pPr marL="0" indent="0">
              <a:buNone/>
            </a:pPr>
            <a:r>
              <a:rPr lang="en-AU" dirty="0"/>
              <a:t>Musculoskeletal 	muscle weakness, bone pain</a:t>
            </a:r>
          </a:p>
          <a:p>
            <a:pPr marL="0" indent="0">
              <a:buNone/>
            </a:pPr>
            <a:r>
              <a:rPr lang="en-AU" dirty="0"/>
              <a:t>Renal			polyuria, stones-related symptoms </a:t>
            </a:r>
            <a:br>
              <a:rPr lang="en-AU" dirty="0"/>
            </a:br>
            <a:endParaRPr lang="en-US" dirty="0"/>
          </a:p>
        </p:txBody>
      </p:sp>
      <p:pic>
        <p:nvPicPr>
          <p:cNvPr id="1025" name="Picture 1" descr="page1image4904000">
            <a:extLst>
              <a:ext uri="{FF2B5EF4-FFF2-40B4-BE49-F238E27FC236}">
                <a16:creationId xmlns:a16="http://schemas.microsoft.com/office/drawing/2014/main" id="{44E6FE65-8F0C-894E-8E8E-45B0B3D9A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644900"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05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normAutofit lnSpcReduction="10000"/>
          </a:bodyPr>
          <a:lstStyle/>
          <a:p>
            <a:r>
              <a:rPr lang="en-AU" dirty="0"/>
              <a:t>(b) List 3 body systems (NOT cardiovascular) that may be affected by this patient’s calcium level, with one (1) clinical feature for each body system that may be found on bedside assessment. (3 marks) </a:t>
            </a:r>
          </a:p>
          <a:p>
            <a:endParaRPr lang="en-AU" dirty="0"/>
          </a:p>
          <a:p>
            <a:r>
              <a:rPr lang="en-AU" dirty="0"/>
              <a:t>Easy question, but marks lost but lack of specificity/conciseness</a:t>
            </a:r>
          </a:p>
          <a:p>
            <a:endParaRPr lang="en-AU" dirty="0"/>
          </a:p>
          <a:p>
            <a:r>
              <a:rPr lang="en-AU" dirty="0"/>
              <a:t>Common themes / controversies</a:t>
            </a:r>
          </a:p>
          <a:p>
            <a:pPr lvl="1"/>
            <a:r>
              <a:rPr lang="en-AU" dirty="0"/>
              <a:t>Urolithiasis: need to </a:t>
            </a:r>
            <a:r>
              <a:rPr lang="en-AU" dirty="0" err="1"/>
              <a:t>specifiy</a:t>
            </a:r>
            <a:r>
              <a:rPr lang="en-AU" dirty="0"/>
              <a:t> </a:t>
            </a:r>
            <a:r>
              <a:rPr lang="en-AU" dirty="0" err="1"/>
              <a:t>PHx</a:t>
            </a:r>
            <a:r>
              <a:rPr lang="en-AU" dirty="0"/>
              <a:t> of this, or symptoms/signs of this</a:t>
            </a:r>
          </a:p>
          <a:p>
            <a:pPr lvl="2"/>
            <a:r>
              <a:rPr lang="en-AU" dirty="0"/>
              <a:t>Microscopic haematuria</a:t>
            </a:r>
          </a:p>
          <a:p>
            <a:pPr lvl="1"/>
            <a:r>
              <a:rPr lang="en-AU" dirty="0"/>
              <a:t>Stating </a:t>
            </a:r>
            <a:r>
              <a:rPr lang="en-AU" dirty="0" err="1"/>
              <a:t>hypoCa</a:t>
            </a:r>
            <a:r>
              <a:rPr lang="en-AU" dirty="0"/>
              <a:t> </a:t>
            </a:r>
            <a:r>
              <a:rPr lang="en-AU" dirty="0" err="1"/>
              <a:t>SSx</a:t>
            </a:r>
            <a:r>
              <a:rPr lang="en-AU" dirty="0"/>
              <a:t>, </a:t>
            </a:r>
            <a:r>
              <a:rPr lang="en-AU" dirty="0" err="1"/>
              <a:t>eg</a:t>
            </a:r>
            <a:r>
              <a:rPr lang="en-AU" dirty="0"/>
              <a:t> Chvostek sign</a:t>
            </a:r>
          </a:p>
          <a:p>
            <a:pPr lvl="1"/>
            <a:r>
              <a:rPr lang="en-AU" dirty="0"/>
              <a:t>Not naming a body system correctly, </a:t>
            </a:r>
            <a:r>
              <a:rPr lang="en-AU" dirty="0" err="1"/>
              <a:t>eg</a:t>
            </a:r>
            <a:r>
              <a:rPr lang="en-AU" dirty="0"/>
              <a:t> intracranial</a:t>
            </a:r>
            <a:br>
              <a:rPr lang="en-AU" dirty="0"/>
            </a:br>
            <a:endParaRPr lang="en-US" dirty="0"/>
          </a:p>
        </p:txBody>
      </p:sp>
      <p:pic>
        <p:nvPicPr>
          <p:cNvPr id="1025" name="Picture 1" descr="page1image4904000">
            <a:extLst>
              <a:ext uri="{FF2B5EF4-FFF2-40B4-BE49-F238E27FC236}">
                <a16:creationId xmlns:a16="http://schemas.microsoft.com/office/drawing/2014/main" id="{44E6FE65-8F0C-894E-8E8E-45B0B3D9A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644900"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234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lstStyle/>
          <a:p>
            <a:r>
              <a:rPr lang="en-AU" dirty="0"/>
              <a:t>(c) List two (2) ECG changes that may occur in hypercalcaemia. (2 marks) </a:t>
            </a:r>
          </a:p>
          <a:p>
            <a:endParaRPr lang="en-US" dirty="0"/>
          </a:p>
          <a:p>
            <a:pPr lvl="1"/>
            <a:r>
              <a:rPr lang="en-AU" dirty="0"/>
              <a:t>QT shortening </a:t>
            </a:r>
          </a:p>
          <a:p>
            <a:pPr lvl="1"/>
            <a:r>
              <a:rPr lang="en-AU" dirty="0"/>
              <a:t>Osborn waves </a:t>
            </a:r>
          </a:p>
          <a:p>
            <a:pPr lvl="1"/>
            <a:r>
              <a:rPr lang="en-AU" dirty="0"/>
              <a:t>ST elevation </a:t>
            </a:r>
          </a:p>
          <a:p>
            <a:pPr lvl="1"/>
            <a:r>
              <a:rPr lang="en-AU" dirty="0"/>
              <a:t>VT/VF</a:t>
            </a:r>
          </a:p>
          <a:p>
            <a:pPr lvl="1"/>
            <a:r>
              <a:rPr lang="en-AU" dirty="0"/>
              <a:t>(PR prolongation)</a:t>
            </a:r>
          </a:p>
          <a:p>
            <a:pPr lvl="1"/>
            <a:r>
              <a:rPr lang="en-AU" dirty="0"/>
              <a:t>(QRS widening – marginal, 7ms)</a:t>
            </a:r>
          </a:p>
          <a:p>
            <a:endParaRPr lang="en-US" dirty="0"/>
          </a:p>
        </p:txBody>
      </p:sp>
    </p:spTree>
    <p:extLst>
      <p:ext uri="{BB962C8B-B14F-4D97-AF65-F5344CB8AC3E}">
        <p14:creationId xmlns:p14="http://schemas.microsoft.com/office/powerpoint/2010/main" val="356839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4FB5-71A5-344C-AB6A-AABE556FCE89}"/>
              </a:ext>
            </a:extLst>
          </p:cNvPr>
          <p:cNvSpPr>
            <a:spLocks noGrp="1"/>
          </p:cNvSpPr>
          <p:nvPr>
            <p:ph type="title"/>
          </p:nvPr>
        </p:nvSpPr>
        <p:spPr/>
        <p:txBody>
          <a:bodyPr/>
          <a:lstStyle/>
          <a:p>
            <a:r>
              <a:rPr lang="en-US" dirty="0"/>
              <a:t>Feedback – question specific</a:t>
            </a:r>
          </a:p>
        </p:txBody>
      </p:sp>
      <p:sp>
        <p:nvSpPr>
          <p:cNvPr id="3" name="Content Placeholder 2">
            <a:extLst>
              <a:ext uri="{FF2B5EF4-FFF2-40B4-BE49-F238E27FC236}">
                <a16:creationId xmlns:a16="http://schemas.microsoft.com/office/drawing/2014/main" id="{F1C5AEF5-DCB7-9548-B66C-FFF9A4FAF641}"/>
              </a:ext>
            </a:extLst>
          </p:cNvPr>
          <p:cNvSpPr>
            <a:spLocks noGrp="1"/>
          </p:cNvSpPr>
          <p:nvPr>
            <p:ph idx="1"/>
          </p:nvPr>
        </p:nvSpPr>
        <p:spPr/>
        <p:txBody>
          <a:bodyPr/>
          <a:lstStyle/>
          <a:p>
            <a:r>
              <a:rPr lang="en-AU" dirty="0"/>
              <a:t>(c) List two (2) ECG changes that may occur in hypercalcaemia. (2 marks) </a:t>
            </a:r>
            <a:endParaRPr lang="en-US" dirty="0"/>
          </a:p>
          <a:p>
            <a:endParaRPr lang="en-US" dirty="0"/>
          </a:p>
          <a:p>
            <a:r>
              <a:rPr lang="en-US" dirty="0"/>
              <a:t>Either knew or or you didn’t</a:t>
            </a:r>
          </a:p>
          <a:p>
            <a:pPr lvl="1"/>
            <a:r>
              <a:rPr lang="en-US" dirty="0"/>
              <a:t>Most people got 1 or 2 marks</a:t>
            </a:r>
          </a:p>
          <a:p>
            <a:pPr lvl="1"/>
            <a:endParaRPr lang="en-US" dirty="0"/>
          </a:p>
          <a:p>
            <a:r>
              <a:rPr lang="en-US" dirty="0"/>
              <a:t>Common themes / controversies</a:t>
            </a:r>
          </a:p>
          <a:p>
            <a:pPr lvl="1"/>
            <a:r>
              <a:rPr lang="en-US" dirty="0"/>
              <a:t>Stating changes related to </a:t>
            </a:r>
            <a:r>
              <a:rPr lang="en-US" dirty="0" err="1"/>
              <a:t>hypoCa</a:t>
            </a:r>
            <a:r>
              <a:rPr lang="en-US" dirty="0"/>
              <a:t>, </a:t>
            </a:r>
            <a:r>
              <a:rPr lang="en-US" dirty="0" err="1"/>
              <a:t>eg</a:t>
            </a:r>
            <a:r>
              <a:rPr lang="en-US" dirty="0"/>
              <a:t> QT prolongation</a:t>
            </a:r>
          </a:p>
          <a:p>
            <a:pPr lvl="1"/>
            <a:r>
              <a:rPr lang="en-US" dirty="0"/>
              <a:t>Stating PR shortening</a:t>
            </a:r>
          </a:p>
          <a:p>
            <a:pPr lvl="1"/>
            <a:endParaRPr lang="en-US" dirty="0"/>
          </a:p>
        </p:txBody>
      </p:sp>
    </p:spTree>
    <p:extLst>
      <p:ext uri="{BB962C8B-B14F-4D97-AF65-F5344CB8AC3E}">
        <p14:creationId xmlns:p14="http://schemas.microsoft.com/office/powerpoint/2010/main" val="1500038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479</TotalTime>
  <Words>787</Words>
  <Application>Microsoft Macintosh PowerPoint</Application>
  <PresentationFormat>Widescreen</PresentationFormat>
  <Paragraphs>117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Helvetica Neue</vt:lpstr>
      <vt:lpstr>Rockwell</vt:lpstr>
      <vt:lpstr>Rockwell Condensed</vt:lpstr>
      <vt:lpstr>Rockwell Extra Bold</vt:lpstr>
      <vt:lpstr>Wingdings</vt:lpstr>
      <vt:lpstr>Wood Type</vt:lpstr>
      <vt:lpstr>Q16: Hypercalcaemia</vt:lpstr>
      <vt:lpstr>Overview</vt:lpstr>
      <vt:lpstr>Feedback – general</vt:lpstr>
      <vt:lpstr>Feedback – question specific</vt:lpstr>
      <vt:lpstr>Feedback – question specific</vt:lpstr>
      <vt:lpstr>Feedback – question specific</vt:lpstr>
      <vt:lpstr>Feedback – question specific</vt:lpstr>
      <vt:lpstr>Feedback – question specific</vt:lpstr>
      <vt:lpstr>Feedback – question specific</vt:lpstr>
      <vt:lpstr>Feedback – question specific</vt:lpstr>
      <vt:lpstr>Feedback – question specific</vt:lpstr>
      <vt:lpstr>Candidate performance</vt:lpstr>
      <vt:lpstr>Candidate performance</vt:lpstr>
      <vt:lpstr>Final tips / advice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Q16: Hypercalcaemia</dc:title>
  <dc:creator>Benjamin Cheung</dc:creator>
  <cp:lastModifiedBy>Benjamin Cheung</cp:lastModifiedBy>
  <cp:revision>16</cp:revision>
  <dcterms:created xsi:type="dcterms:W3CDTF">2021-03-15T16:40:34Z</dcterms:created>
  <dcterms:modified xsi:type="dcterms:W3CDTF">2021-03-17T01:03:03Z</dcterms:modified>
</cp:coreProperties>
</file>