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20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'Table 1'!$C$2:$C$66</c:f>
              <c:numCache>
                <c:formatCode>0</c:formatCode>
                <c:ptCount val="65"/>
                <c:pt idx="0">
                  <c:v>0</c:v>
                </c:pt>
                <c:pt idx="1">
                  <c:v>11</c:v>
                </c:pt>
                <c:pt idx="2" formatCode="0.0">
                  <c:v>8</c:v>
                </c:pt>
                <c:pt idx="3">
                  <c:v>9</c:v>
                </c:pt>
                <c:pt idx="4">
                  <c:v>11</c:v>
                </c:pt>
                <c:pt idx="5" formatCode="0.0">
                  <c:v>8</c:v>
                </c:pt>
                <c:pt idx="6">
                  <c:v>10</c:v>
                </c:pt>
                <c:pt idx="7" formatCode="0.0">
                  <c:v>11</c:v>
                </c:pt>
                <c:pt idx="8">
                  <c:v>11</c:v>
                </c:pt>
                <c:pt idx="9">
                  <c:v>10</c:v>
                </c:pt>
                <c:pt idx="10">
                  <c:v>10</c:v>
                </c:pt>
                <c:pt idx="11">
                  <c:v>8</c:v>
                </c:pt>
                <c:pt idx="12">
                  <c:v>10</c:v>
                </c:pt>
                <c:pt idx="13">
                  <c:v>9</c:v>
                </c:pt>
                <c:pt idx="14">
                  <c:v>8</c:v>
                </c:pt>
                <c:pt idx="15">
                  <c:v>12</c:v>
                </c:pt>
                <c:pt idx="16">
                  <c:v>8</c:v>
                </c:pt>
                <c:pt idx="17">
                  <c:v>11</c:v>
                </c:pt>
                <c:pt idx="18">
                  <c:v>9</c:v>
                </c:pt>
                <c:pt idx="19">
                  <c:v>9</c:v>
                </c:pt>
                <c:pt idx="20">
                  <c:v>10</c:v>
                </c:pt>
                <c:pt idx="21">
                  <c:v>11</c:v>
                </c:pt>
                <c:pt idx="22">
                  <c:v>10</c:v>
                </c:pt>
                <c:pt idx="23">
                  <c:v>10</c:v>
                </c:pt>
                <c:pt idx="24">
                  <c:v>10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6</c:v>
                </c:pt>
                <c:pt idx="29">
                  <c:v>9</c:v>
                </c:pt>
                <c:pt idx="30">
                  <c:v>6</c:v>
                </c:pt>
                <c:pt idx="31">
                  <c:v>12</c:v>
                </c:pt>
                <c:pt idx="32">
                  <c:v>10</c:v>
                </c:pt>
                <c:pt idx="33">
                  <c:v>9</c:v>
                </c:pt>
                <c:pt idx="34">
                  <c:v>9</c:v>
                </c:pt>
                <c:pt idx="35">
                  <c:v>8</c:v>
                </c:pt>
                <c:pt idx="36">
                  <c:v>12</c:v>
                </c:pt>
                <c:pt idx="37">
                  <c:v>11</c:v>
                </c:pt>
                <c:pt idx="38">
                  <c:v>10</c:v>
                </c:pt>
                <c:pt idx="39">
                  <c:v>8</c:v>
                </c:pt>
                <c:pt idx="40">
                  <c:v>9</c:v>
                </c:pt>
                <c:pt idx="41">
                  <c:v>12</c:v>
                </c:pt>
                <c:pt idx="42">
                  <c:v>9</c:v>
                </c:pt>
                <c:pt idx="43">
                  <c:v>9</c:v>
                </c:pt>
                <c:pt idx="44">
                  <c:v>7</c:v>
                </c:pt>
                <c:pt idx="45">
                  <c:v>11</c:v>
                </c:pt>
                <c:pt idx="46">
                  <c:v>8</c:v>
                </c:pt>
                <c:pt idx="47">
                  <c:v>11</c:v>
                </c:pt>
                <c:pt idx="48" formatCode="0.0">
                  <c:v>11</c:v>
                </c:pt>
                <c:pt idx="49">
                  <c:v>10</c:v>
                </c:pt>
                <c:pt idx="50">
                  <c:v>10</c:v>
                </c:pt>
                <c:pt idx="51">
                  <c:v>8</c:v>
                </c:pt>
                <c:pt idx="52">
                  <c:v>7</c:v>
                </c:pt>
                <c:pt idx="53">
                  <c:v>10</c:v>
                </c:pt>
                <c:pt idx="54">
                  <c:v>7</c:v>
                </c:pt>
                <c:pt idx="55">
                  <c:v>11</c:v>
                </c:pt>
                <c:pt idx="56">
                  <c:v>10</c:v>
                </c:pt>
                <c:pt idx="57">
                  <c:v>0</c:v>
                </c:pt>
                <c:pt idx="58">
                  <c:v>8</c:v>
                </c:pt>
                <c:pt idx="59" formatCode="0.0">
                  <c:v>11</c:v>
                </c:pt>
                <c:pt idx="60">
                  <c:v>11</c:v>
                </c:pt>
                <c:pt idx="61">
                  <c:v>6</c:v>
                </c:pt>
                <c:pt idx="62">
                  <c:v>9</c:v>
                </c:pt>
                <c:pt idx="63">
                  <c:v>10</c:v>
                </c:pt>
                <c:pt idx="6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79-482B-A267-E7E52FAF3A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04236271"/>
        <c:axId val="816662431"/>
      </c:barChart>
      <c:catAx>
        <c:axId val="1404236271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6662431"/>
        <c:crosses val="autoZero"/>
        <c:auto val="1"/>
        <c:lblAlgn val="ctr"/>
        <c:lblOffset val="100"/>
        <c:noMultiLvlLbl val="0"/>
      </c:catAx>
      <c:valAx>
        <c:axId val="816662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4236271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E9EE-B958-4BC3-A22D-582A4AEEDFC9}" type="datetimeFigureOut">
              <a:rPr lang="en-AU" smtClean="0"/>
              <a:t>13/09/2020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1BAC-320C-4B26-B726-A4ECE01512F5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80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E9EE-B958-4BC3-A22D-582A4AEEDFC9}" type="datetimeFigureOut">
              <a:rPr lang="en-AU" smtClean="0"/>
              <a:t>13/09/2020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1BAC-320C-4B26-B726-A4ECE01512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3915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E9EE-B958-4BC3-A22D-582A4AEEDFC9}" type="datetimeFigureOut">
              <a:rPr lang="en-AU" smtClean="0"/>
              <a:t>13/09/2020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1BAC-320C-4B26-B726-A4ECE01512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871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E9EE-B958-4BC3-A22D-582A4AEEDFC9}" type="datetimeFigureOut">
              <a:rPr lang="en-AU" smtClean="0"/>
              <a:t>13/09/2020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1BAC-320C-4B26-B726-A4ECE01512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017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E9EE-B958-4BC3-A22D-582A4AEEDFC9}" type="datetimeFigureOut">
              <a:rPr lang="en-AU" smtClean="0"/>
              <a:t>13/09/2020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1BAC-320C-4B26-B726-A4ECE01512F5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28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E9EE-B958-4BC3-A22D-582A4AEEDFC9}" type="datetimeFigureOut">
              <a:rPr lang="en-AU" smtClean="0"/>
              <a:t>13/09/2020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1BAC-320C-4B26-B726-A4ECE01512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654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E9EE-B958-4BC3-A22D-582A4AEEDFC9}" type="datetimeFigureOut">
              <a:rPr lang="en-AU" smtClean="0"/>
              <a:t>13/09/2020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1BAC-320C-4B26-B726-A4ECE01512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879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E9EE-B958-4BC3-A22D-582A4AEEDFC9}" type="datetimeFigureOut">
              <a:rPr lang="en-AU" smtClean="0"/>
              <a:t>13/09/2020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1BAC-320C-4B26-B726-A4ECE01512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447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E9EE-B958-4BC3-A22D-582A4AEEDFC9}" type="datetimeFigureOut">
              <a:rPr lang="en-AU" smtClean="0"/>
              <a:t>13/09/2020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1BAC-320C-4B26-B726-A4ECE01512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648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30E9EE-B958-4BC3-A22D-582A4AEEDFC9}" type="datetimeFigureOut">
              <a:rPr lang="en-AU" smtClean="0"/>
              <a:t>13/09/2020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711BAC-320C-4B26-B726-A4ECE01512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20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E9EE-B958-4BC3-A22D-582A4AEEDFC9}" type="datetimeFigureOut">
              <a:rPr lang="en-AU" smtClean="0"/>
              <a:t>13/09/2020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1BAC-320C-4B26-B726-A4ECE01512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749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30E9EE-B958-4BC3-A22D-582A4AEEDFC9}" type="datetimeFigureOut">
              <a:rPr lang="en-AU" smtClean="0"/>
              <a:t>13/09/2020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4711BAC-320C-4B26-B726-A4ECE01512F5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459532-ABE7-4875-B0DB-6A26D2855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1" y="643467"/>
            <a:ext cx="6255026" cy="5054008"/>
          </a:xfrm>
        </p:spPr>
        <p:txBody>
          <a:bodyPr anchor="ctr">
            <a:normAutofit/>
          </a:bodyPr>
          <a:lstStyle/>
          <a:p>
            <a:pPr algn="r"/>
            <a:r>
              <a:rPr lang="en-AU" dirty="0"/>
              <a:t>Monash Practice exam 2020.2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9FCC22-1CEF-4651-894B-B1809A5CB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0995" y="643467"/>
            <a:ext cx="3341488" cy="5054008"/>
          </a:xfrm>
        </p:spPr>
        <p:txBody>
          <a:bodyPr anchor="ctr">
            <a:normAutofit/>
          </a:bodyPr>
          <a:lstStyle/>
          <a:p>
            <a:r>
              <a:rPr lang="en-AU"/>
              <a:t>Q 12 –Drowning </a:t>
            </a:r>
            <a:br>
              <a:rPr lang="en-AU"/>
            </a:br>
            <a:r>
              <a:rPr lang="en-AU"/>
              <a:t>Dr N Mathavan FACEM</a:t>
            </a:r>
            <a:endParaRPr lang="en-AU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992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71AD2-B7BB-4900-BCFA-F18008D55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AU" dirty="0"/>
              <a:t>Q12 - - </a:t>
            </a:r>
            <a:r>
              <a:rPr lang="en-AU" dirty="0" err="1"/>
              <a:t>Passmark</a:t>
            </a:r>
            <a:r>
              <a:rPr lang="en-AU" dirty="0"/>
              <a:t> 9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242AADF-EEAF-450C-96B1-7E0A25E96B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917931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8784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8E76B-E2B0-46DE-BF92-8CDAC9210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9978"/>
          </a:xfrm>
        </p:spPr>
        <p:txBody>
          <a:bodyPr/>
          <a:lstStyle/>
          <a:p>
            <a:r>
              <a:rPr lang="en-AU" dirty="0"/>
              <a:t>Q12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EEAA0-E454-4D28-BB1C-41CA433FA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104"/>
            <a:ext cx="10515600" cy="4891859"/>
          </a:xfrm>
        </p:spPr>
        <p:txBody>
          <a:bodyPr>
            <a:normAutofit/>
          </a:bodyPr>
          <a:lstStyle/>
          <a:p>
            <a:r>
              <a:rPr lang="en-US" dirty="0"/>
              <a:t>You are the duty consultant in a rural emergency department. A 30-year-old male has been brought in by ambulance after a speed boat accident in a nearby river. He required brief cardiopulmonary resuscitation by the bystanders at the scene. His vital signs on arrival are:</a:t>
            </a:r>
          </a:p>
          <a:p>
            <a:endParaRPr lang="en-US" dirty="0"/>
          </a:p>
          <a:p>
            <a:r>
              <a:rPr lang="en-US" dirty="0"/>
              <a:t>HR	38 bpm</a:t>
            </a:r>
          </a:p>
          <a:p>
            <a:r>
              <a:rPr lang="en-US" dirty="0"/>
              <a:t>BP	90/60 mmHg</a:t>
            </a:r>
          </a:p>
          <a:p>
            <a:r>
              <a:rPr lang="en-US" dirty="0"/>
              <a:t>SPO2	90% 6 L Face mask</a:t>
            </a:r>
          </a:p>
          <a:p>
            <a:r>
              <a:rPr lang="en-US" dirty="0"/>
              <a:t>RR	26 per minute</a:t>
            </a:r>
          </a:p>
          <a:p>
            <a:r>
              <a:rPr lang="en-US" dirty="0"/>
              <a:t>GCS	12 (E3, V3, M6)</a:t>
            </a:r>
          </a:p>
          <a:p>
            <a:r>
              <a:rPr lang="en-US" dirty="0"/>
              <a:t>Temp	30.1 °C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670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D3B9C8-05B5-49F5-A424-471E52FB6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AU" sz="3100">
                <a:solidFill>
                  <a:srgbClr val="FFFFFF"/>
                </a:solidFill>
              </a:rPr>
              <a:t>a.</a:t>
            </a:r>
            <a:r>
              <a:rPr lang="en-US" sz="3100">
                <a:solidFill>
                  <a:srgbClr val="FFFFFF"/>
                </a:solidFill>
              </a:rPr>
              <a:t> List four (4) predictors of poor outcome in drowning?(Marked out of 4.0)</a:t>
            </a:r>
            <a:br>
              <a:rPr lang="en-US" sz="3100">
                <a:solidFill>
                  <a:srgbClr val="FFFFFF"/>
                </a:solidFill>
              </a:rPr>
            </a:br>
            <a:endParaRPr lang="en-AU" sz="310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BF2AE-5601-485F-A0F6-4C2ED2782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en-US" dirty="0"/>
              <a:t>submersion time correlates with survival in some studies</a:t>
            </a:r>
          </a:p>
          <a:p>
            <a:pPr marL="0" indent="0">
              <a:buNone/>
            </a:pPr>
            <a:r>
              <a:rPr lang="en-US" dirty="0"/>
              <a:t>    -&gt; 10 minutes is considered a possible cut-off point for non survival</a:t>
            </a:r>
          </a:p>
          <a:p>
            <a:r>
              <a:rPr lang="en-US" dirty="0"/>
              <a:t>efficiency of initial resuscitation influences outcome-</a:t>
            </a:r>
            <a:br>
              <a:rPr lang="en-US" dirty="0"/>
            </a:br>
            <a:r>
              <a:rPr lang="en-US" dirty="0"/>
              <a:t>time to effective basic life support &gt;10 minutes</a:t>
            </a:r>
          </a:p>
          <a:p>
            <a:r>
              <a:rPr lang="en-US" dirty="0"/>
              <a:t>water temperature no longer believed to influence outcome</a:t>
            </a:r>
          </a:p>
          <a:p>
            <a:r>
              <a:rPr lang="en-US" dirty="0"/>
              <a:t>Arrival in hospital with CPR in progress</a:t>
            </a:r>
          </a:p>
          <a:p>
            <a:r>
              <a:rPr lang="en-US" dirty="0"/>
              <a:t>Rectal temperature &lt;30</a:t>
            </a:r>
            <a:r>
              <a:rPr lang="en-US" baseline="30000" dirty="0"/>
              <a:t>o</a:t>
            </a:r>
            <a:r>
              <a:rPr lang="en-US" dirty="0"/>
              <a:t>C</a:t>
            </a:r>
          </a:p>
          <a:p>
            <a:r>
              <a:rPr lang="en-US" dirty="0"/>
              <a:t>Arterial blood pH &lt;7.1 on arrival</a:t>
            </a:r>
          </a:p>
          <a:p>
            <a:r>
              <a:rPr lang="en-US" dirty="0"/>
              <a:t>non-reactive pupils and a GCS of 5 on arrival in ICU are the best independent predictors of a poor neurological outcome</a:t>
            </a:r>
          </a:p>
          <a:p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25870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488AD2-D353-474D-938D-B635FCFA2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AU" sz="3600">
                <a:solidFill>
                  <a:srgbClr val="FFFFFF"/>
                </a:solidFill>
              </a:rPr>
              <a:t>b.</a:t>
            </a:r>
            <a:r>
              <a:rPr lang="en-US" sz="3600">
                <a:solidFill>
                  <a:srgbClr val="FFFFFF"/>
                </a:solidFill>
              </a:rPr>
              <a:t> List, in order, the first four (4) steps you will take to re-warm this patient. (4 marks)</a:t>
            </a:r>
            <a:endParaRPr lang="en-AU" sz="360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9570B-AA89-4029-9E01-48DE23618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AU" dirty="0"/>
              <a:t>Most of you able to score well in this  , some  mentioned ECMO  - but in rural setting its impossible </a:t>
            </a:r>
          </a:p>
        </p:txBody>
      </p:sp>
    </p:spTree>
    <p:extLst>
      <p:ext uri="{BB962C8B-B14F-4D97-AF65-F5344CB8AC3E}">
        <p14:creationId xmlns:p14="http://schemas.microsoft.com/office/powerpoint/2010/main" val="2143241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F2A56-B25A-455A-BF57-2B629D097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en-US" dirty="0"/>
              <a:t>The patient's vital signs deteriorate. Currently his SpaO2 is 88% on 6 L 02 via a non-rebreather. He is combative. You decide to intubate. </a:t>
            </a:r>
            <a:br>
              <a:rPr lang="en-US" dirty="0"/>
            </a:br>
            <a:r>
              <a:rPr lang="en-US" dirty="0"/>
              <a:t>List and justify four (4) modifications to your standard rapid sequence induction technique in this scenario. (4 marks)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0089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2579DAE-C141-48DB-810E-C070C3008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FD90C3-6350-4D5B-9738-6E94EDF30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CD2D517-BC35-4439-AC31-06DF764F25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DD3F846-0483-40F5-A881-0C1AD2A0C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58E2F83-8911-45E4-8730-E735CA64AA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318582"/>
              </p:ext>
            </p:extLst>
          </p:nvPr>
        </p:nvGraphicFramePr>
        <p:xfrm>
          <a:off x="798745" y="1244092"/>
          <a:ext cx="10594512" cy="4628873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787018">
                  <a:extLst>
                    <a:ext uri="{9D8B030D-6E8A-4147-A177-3AD203B41FA5}">
                      <a16:colId xmlns:a16="http://schemas.microsoft.com/office/drawing/2014/main" val="3945497640"/>
                    </a:ext>
                  </a:extLst>
                </a:gridCol>
                <a:gridCol w="3805715">
                  <a:extLst>
                    <a:ext uri="{9D8B030D-6E8A-4147-A177-3AD203B41FA5}">
                      <a16:colId xmlns:a16="http://schemas.microsoft.com/office/drawing/2014/main" val="1395231346"/>
                    </a:ext>
                  </a:extLst>
                </a:gridCol>
                <a:gridCol w="6001779">
                  <a:extLst>
                    <a:ext uri="{9D8B030D-6E8A-4147-A177-3AD203B41FA5}">
                      <a16:colId xmlns:a16="http://schemas.microsoft.com/office/drawing/2014/main" val="2338286898"/>
                    </a:ext>
                  </a:extLst>
                </a:gridCol>
              </a:tblGrid>
              <a:tr h="1437833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FFFFFF"/>
                          </a:solidFill>
                          <a:effectLst/>
                        </a:rPr>
                        <a:t>1</a:t>
                      </a:r>
                    </a:p>
                  </a:txBody>
                  <a:tcPr marL="255539" marR="153323" marT="153323" marB="153323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double the time post administration of drugs prior to intubation/ increase dose of paralytics – rocuronium 1.2mg /kg</a:t>
                      </a:r>
                    </a:p>
                    <a:p>
                      <a:endParaRPr lang="en-US" sz="18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55539" marR="153323" marT="153323" marB="15332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Hypothermic </a:t>
                      </a:r>
                      <a:r>
                        <a:rPr lang="en-US" sz="1800" b="1" dirty="0" err="1">
                          <a:solidFill>
                            <a:srgbClr val="FFFFFF"/>
                          </a:solidFill>
                          <a:effectLst/>
                        </a:rPr>
                        <a:t>pt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 / decreased drug metabolism /action </a:t>
                      </a:r>
                      <a:b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</a:br>
                      <a:endParaRPr lang="en-US" sz="1800" b="1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endParaRPr lang="en-AU" sz="1800" b="1" dirty="0">
                        <a:solidFill>
                          <a:srgbClr val="FFFFFF"/>
                        </a:solidFill>
                      </a:endParaRPr>
                    </a:p>
                  </a:txBody>
                  <a:tcPr marL="255539" marR="153323" marT="153323" marB="15332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89126"/>
                  </a:ext>
                </a:extLst>
              </a:tr>
              <a:tr h="892684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255539" marR="153323" marT="153323" marB="153323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pre induction dose of ketamine .5mg/kg </a:t>
                      </a:r>
                    </a:p>
                  </a:txBody>
                  <a:tcPr marL="255539" marR="153323" marT="153323" marB="15332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Delayed induction – control the situation / calm patient and enable the use  of  NIV/CPAP for preoxygenation</a:t>
                      </a:r>
                    </a:p>
                  </a:txBody>
                  <a:tcPr marL="255539" marR="153323" marT="153323" marB="15332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571047"/>
                  </a:ext>
                </a:extLst>
              </a:tr>
              <a:tr h="1165259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3</a:t>
                      </a:r>
                    </a:p>
                  </a:txBody>
                  <a:tcPr marL="255539" marR="153323" marT="153323" marB="153323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preoxygenate with CPAP</a:t>
                      </a:r>
                    </a:p>
                  </a:txBody>
                  <a:tcPr marL="255539" marR="153323" marT="153323" marB="15332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hypoxic on 6l oxygen, CPAP will assist with alveloar recruitment reducing risk of hypoxia at time of intubation </a:t>
                      </a:r>
                    </a:p>
                  </a:txBody>
                  <a:tcPr marL="255539" marR="153323" marT="153323" marB="15332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550494"/>
                  </a:ext>
                </a:extLst>
              </a:tr>
              <a:tr h="892684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255539" marR="153323" marT="153323" marB="153323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fluid bolus or commence noradrenaline 0.05mcg/kg/min</a:t>
                      </a:r>
                    </a:p>
                  </a:txBody>
                  <a:tcPr marL="255539" marR="153323" marT="153323" marB="15332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hypotensive pre intubation, high risk of cardiovascular collapse at intubation</a:t>
                      </a:r>
                    </a:p>
                  </a:txBody>
                  <a:tcPr marL="255539" marR="153323" marT="153323" marB="15332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159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64549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413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Monash Practice exam 2020.2</vt:lpstr>
      <vt:lpstr>Q12 - - Passmark 9 </vt:lpstr>
      <vt:lpstr>Q12 </vt:lpstr>
      <vt:lpstr>a. List four (4) predictors of poor outcome in drowning?(Marked out of 4.0) </vt:lpstr>
      <vt:lpstr>b. List, in order, the first four (4) steps you will take to re-warm this patient. (4 marks)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Monash Practice exam 2020.2</dc:title>
  <dc:creator>mso2510</dc:creator>
  <cp:lastModifiedBy>mso2510</cp:lastModifiedBy>
  <cp:revision>1</cp:revision>
  <dcterms:created xsi:type="dcterms:W3CDTF">2020-09-12T14:36:11Z</dcterms:created>
  <dcterms:modified xsi:type="dcterms:W3CDTF">2020-09-12T14:39:55Z</dcterms:modified>
</cp:coreProperties>
</file>