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2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Sheet1!$N$1</c:f>
              <c:strCache>
                <c:ptCount val="1"/>
                <c:pt idx="0">
                  <c:v>frequency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Sheet1!$M$2:$M$44</c:f>
              <c:numCache>
                <c:formatCode>General</c:formatCode>
                <c:ptCount val="43"/>
                <c:pt idx="0">
                  <c:v>3</c:v>
                </c:pt>
                <c:pt idx="1">
                  <c:v>5</c:v>
                </c:pt>
                <c:pt idx="2">
                  <c:v>6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8</c:v>
                </c:pt>
                <c:pt idx="7">
                  <c:v>8</c:v>
                </c:pt>
                <c:pt idx="8">
                  <c:v>8</c:v>
                </c:pt>
                <c:pt idx="9">
                  <c:v>8</c:v>
                </c:pt>
                <c:pt idx="10">
                  <c:v>8</c:v>
                </c:pt>
                <c:pt idx="11">
                  <c:v>8</c:v>
                </c:pt>
                <c:pt idx="12">
                  <c:v>8</c:v>
                </c:pt>
                <c:pt idx="13">
                  <c:v>8</c:v>
                </c:pt>
                <c:pt idx="14">
                  <c:v>8</c:v>
                </c:pt>
                <c:pt idx="15">
                  <c:v>8</c:v>
                </c:pt>
                <c:pt idx="16">
                  <c:v>8</c:v>
                </c:pt>
                <c:pt idx="17">
                  <c:v>8</c:v>
                </c:pt>
                <c:pt idx="18">
                  <c:v>9</c:v>
                </c:pt>
                <c:pt idx="19">
                  <c:v>9</c:v>
                </c:pt>
                <c:pt idx="20">
                  <c:v>9</c:v>
                </c:pt>
                <c:pt idx="21">
                  <c:v>9</c:v>
                </c:pt>
                <c:pt idx="22">
                  <c:v>9</c:v>
                </c:pt>
                <c:pt idx="23">
                  <c:v>9</c:v>
                </c:pt>
                <c:pt idx="24">
                  <c:v>10</c:v>
                </c:pt>
                <c:pt idx="25">
                  <c:v>10</c:v>
                </c:pt>
                <c:pt idx="26">
                  <c:v>10</c:v>
                </c:pt>
                <c:pt idx="27">
                  <c:v>10</c:v>
                </c:pt>
                <c:pt idx="28">
                  <c:v>10</c:v>
                </c:pt>
                <c:pt idx="29">
                  <c:v>10</c:v>
                </c:pt>
                <c:pt idx="30">
                  <c:v>10</c:v>
                </c:pt>
                <c:pt idx="31">
                  <c:v>11</c:v>
                </c:pt>
                <c:pt idx="32">
                  <c:v>11</c:v>
                </c:pt>
                <c:pt idx="33">
                  <c:v>11</c:v>
                </c:pt>
                <c:pt idx="34">
                  <c:v>11</c:v>
                </c:pt>
                <c:pt idx="35">
                  <c:v>11</c:v>
                </c:pt>
                <c:pt idx="36">
                  <c:v>11</c:v>
                </c:pt>
                <c:pt idx="37">
                  <c:v>11</c:v>
                </c:pt>
                <c:pt idx="38">
                  <c:v>11</c:v>
                </c:pt>
                <c:pt idx="39">
                  <c:v>12</c:v>
                </c:pt>
                <c:pt idx="40">
                  <c:v>12</c:v>
                </c:pt>
                <c:pt idx="41">
                  <c:v>12</c:v>
                </c:pt>
                <c:pt idx="42">
                  <c:v>12</c:v>
                </c:pt>
              </c:numCache>
            </c:numRef>
          </c:xVal>
          <c:yVal>
            <c:numRef>
              <c:f>Sheet1!$N$2:$N$44</c:f>
              <c:numCache>
                <c:formatCode>General</c:formatCode>
                <c:ptCount val="43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2</c:v>
                </c:pt>
                <c:pt idx="4">
                  <c:v>1</c:v>
                </c:pt>
                <c:pt idx="5">
                  <c:v>13</c:v>
                </c:pt>
                <c:pt idx="6">
                  <c:v>13</c:v>
                </c:pt>
                <c:pt idx="7">
                  <c:v>13</c:v>
                </c:pt>
                <c:pt idx="8">
                  <c:v>13</c:v>
                </c:pt>
                <c:pt idx="9">
                  <c:v>13</c:v>
                </c:pt>
                <c:pt idx="10">
                  <c:v>13</c:v>
                </c:pt>
                <c:pt idx="11">
                  <c:v>13</c:v>
                </c:pt>
                <c:pt idx="12">
                  <c:v>13</c:v>
                </c:pt>
                <c:pt idx="13">
                  <c:v>13</c:v>
                </c:pt>
                <c:pt idx="14">
                  <c:v>13</c:v>
                </c:pt>
                <c:pt idx="15">
                  <c:v>13</c:v>
                </c:pt>
                <c:pt idx="16">
                  <c:v>13</c:v>
                </c:pt>
                <c:pt idx="17">
                  <c:v>13</c:v>
                </c:pt>
                <c:pt idx="18">
                  <c:v>6</c:v>
                </c:pt>
                <c:pt idx="19">
                  <c:v>6</c:v>
                </c:pt>
                <c:pt idx="20">
                  <c:v>6</c:v>
                </c:pt>
                <c:pt idx="21">
                  <c:v>6</c:v>
                </c:pt>
                <c:pt idx="22">
                  <c:v>6</c:v>
                </c:pt>
                <c:pt idx="23">
                  <c:v>6</c:v>
                </c:pt>
                <c:pt idx="24">
                  <c:v>7</c:v>
                </c:pt>
                <c:pt idx="25">
                  <c:v>7</c:v>
                </c:pt>
                <c:pt idx="26">
                  <c:v>7</c:v>
                </c:pt>
                <c:pt idx="27">
                  <c:v>7</c:v>
                </c:pt>
                <c:pt idx="28">
                  <c:v>7</c:v>
                </c:pt>
                <c:pt idx="29">
                  <c:v>7</c:v>
                </c:pt>
                <c:pt idx="30">
                  <c:v>7</c:v>
                </c:pt>
                <c:pt idx="31">
                  <c:v>8</c:v>
                </c:pt>
                <c:pt idx="32">
                  <c:v>8</c:v>
                </c:pt>
                <c:pt idx="33">
                  <c:v>8</c:v>
                </c:pt>
                <c:pt idx="34">
                  <c:v>8</c:v>
                </c:pt>
                <c:pt idx="35">
                  <c:v>8</c:v>
                </c:pt>
                <c:pt idx="36">
                  <c:v>8</c:v>
                </c:pt>
                <c:pt idx="37">
                  <c:v>8</c:v>
                </c:pt>
                <c:pt idx="38">
                  <c:v>8</c:v>
                </c:pt>
                <c:pt idx="39">
                  <c:v>4</c:v>
                </c:pt>
                <c:pt idx="40">
                  <c:v>4</c:v>
                </c:pt>
                <c:pt idx="41">
                  <c:v>4</c:v>
                </c:pt>
                <c:pt idx="42">
                  <c:v>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044-465B-AD43-BBB72EE120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0401167"/>
        <c:axId val="690439695"/>
      </c:scatterChart>
      <c:valAx>
        <c:axId val="50040116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0439695"/>
        <c:crosses val="autoZero"/>
        <c:crossBetween val="midCat"/>
      </c:valAx>
      <c:valAx>
        <c:axId val="6904396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04011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0C367F-0F62-4058-97CA-9665F870FBD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A610EDAD-4F12-4AE1-BC03-83C92AA4010C}">
      <dgm:prSet/>
      <dgm:spPr/>
      <dgm:t>
        <a:bodyPr/>
        <a:lstStyle/>
        <a:p>
          <a:r>
            <a:rPr lang="en-AU"/>
            <a:t>Nystagmus 0.5</a:t>
          </a:r>
          <a:endParaRPr lang="en-US"/>
        </a:p>
      </dgm:t>
    </dgm:pt>
    <dgm:pt modelId="{E71DC789-0EA4-4328-9EB0-E7669E5CAF8C}" type="parTrans" cxnId="{851956D0-D8FE-41A8-A77B-91D4A6CED8F4}">
      <dgm:prSet/>
      <dgm:spPr/>
      <dgm:t>
        <a:bodyPr/>
        <a:lstStyle/>
        <a:p>
          <a:endParaRPr lang="en-US"/>
        </a:p>
      </dgm:t>
    </dgm:pt>
    <dgm:pt modelId="{BB5C0EFC-BFA5-4126-8656-3C0BFF60D589}" type="sibTrans" cxnId="{851956D0-D8FE-41A8-A77B-91D4A6CED8F4}">
      <dgm:prSet/>
      <dgm:spPr/>
      <dgm:t>
        <a:bodyPr/>
        <a:lstStyle/>
        <a:p>
          <a:endParaRPr lang="en-US"/>
        </a:p>
      </dgm:t>
    </dgm:pt>
    <dgm:pt modelId="{CD6D8EC4-C4A6-4CFB-9DE0-41AF02AB645C}">
      <dgm:prSet/>
      <dgm:spPr/>
      <dgm:t>
        <a:bodyPr/>
        <a:lstStyle/>
        <a:p>
          <a:r>
            <a:rPr lang="en-AU"/>
            <a:t>Lateral rectus palsy</a:t>
          </a:r>
          <a:endParaRPr lang="en-US"/>
        </a:p>
      </dgm:t>
    </dgm:pt>
    <dgm:pt modelId="{59A49D1E-63C8-4877-8969-4B6E188FC060}" type="parTrans" cxnId="{63D44583-6D2B-4EFD-8139-1981EA45F858}">
      <dgm:prSet/>
      <dgm:spPr/>
      <dgm:t>
        <a:bodyPr/>
        <a:lstStyle/>
        <a:p>
          <a:endParaRPr lang="en-US"/>
        </a:p>
      </dgm:t>
    </dgm:pt>
    <dgm:pt modelId="{2D5CA0BD-2759-43D7-AD72-636C49FD541C}" type="sibTrans" cxnId="{63D44583-6D2B-4EFD-8139-1981EA45F858}">
      <dgm:prSet/>
      <dgm:spPr/>
      <dgm:t>
        <a:bodyPr/>
        <a:lstStyle/>
        <a:p>
          <a:endParaRPr lang="en-US"/>
        </a:p>
      </dgm:t>
    </dgm:pt>
    <dgm:pt modelId="{89A9C7DB-7095-49F9-A7AB-F39AA8790C3E}">
      <dgm:prSet/>
      <dgm:spPr/>
      <dgm:t>
        <a:bodyPr/>
        <a:lstStyle/>
        <a:p>
          <a:r>
            <a:rPr lang="en-AU"/>
            <a:t>Disconjugate gaze</a:t>
          </a:r>
          <a:endParaRPr lang="en-US"/>
        </a:p>
      </dgm:t>
    </dgm:pt>
    <dgm:pt modelId="{7303146F-EF0A-4CF4-B3D6-E26D425781DF}" type="parTrans" cxnId="{AD0135F3-B842-43AB-BD46-8A6486135DD3}">
      <dgm:prSet/>
      <dgm:spPr/>
      <dgm:t>
        <a:bodyPr/>
        <a:lstStyle/>
        <a:p>
          <a:endParaRPr lang="en-US"/>
        </a:p>
      </dgm:t>
    </dgm:pt>
    <dgm:pt modelId="{DF612DF6-1893-4EFF-80DB-7B3ACA6D0244}" type="sibTrans" cxnId="{AD0135F3-B842-43AB-BD46-8A6486135DD3}">
      <dgm:prSet/>
      <dgm:spPr/>
      <dgm:t>
        <a:bodyPr/>
        <a:lstStyle/>
        <a:p>
          <a:endParaRPr lang="en-US"/>
        </a:p>
      </dgm:t>
    </dgm:pt>
    <dgm:pt modelId="{7D544155-FA3F-436E-8920-0CAB85A02CA2}">
      <dgm:prSet/>
      <dgm:spPr/>
      <dgm:t>
        <a:bodyPr/>
        <a:lstStyle/>
        <a:p>
          <a:r>
            <a:rPr lang="en-AU"/>
            <a:t>INO</a:t>
          </a:r>
          <a:endParaRPr lang="en-US"/>
        </a:p>
      </dgm:t>
    </dgm:pt>
    <dgm:pt modelId="{9C38DD16-0734-4888-A1A5-518471876CB9}" type="parTrans" cxnId="{2DA7F313-862D-4BDA-BD7A-6605FBD4D398}">
      <dgm:prSet/>
      <dgm:spPr/>
      <dgm:t>
        <a:bodyPr/>
        <a:lstStyle/>
        <a:p>
          <a:endParaRPr lang="en-US"/>
        </a:p>
      </dgm:t>
    </dgm:pt>
    <dgm:pt modelId="{AEAF9D92-56DC-4309-AEFC-AFA97901DA33}" type="sibTrans" cxnId="{2DA7F313-862D-4BDA-BD7A-6605FBD4D398}">
      <dgm:prSet/>
      <dgm:spPr/>
      <dgm:t>
        <a:bodyPr/>
        <a:lstStyle/>
        <a:p>
          <a:endParaRPr lang="en-US"/>
        </a:p>
      </dgm:t>
    </dgm:pt>
    <dgm:pt modelId="{9BDAF4E4-3F8A-42B2-A103-FB9669DD47CA}">
      <dgm:prSet/>
      <dgm:spPr/>
      <dgm:t>
        <a:bodyPr/>
        <a:lstStyle/>
        <a:p>
          <a:r>
            <a:rPr lang="en-AU"/>
            <a:t>Impaired horizontal vestibulo- ocular reflex</a:t>
          </a:r>
          <a:endParaRPr lang="en-US"/>
        </a:p>
      </dgm:t>
    </dgm:pt>
    <dgm:pt modelId="{6535543F-DBCD-444C-BD01-35D55DFBD036}" type="parTrans" cxnId="{51BFA663-E9AF-4B76-BA9C-E57B90CEC0F7}">
      <dgm:prSet/>
      <dgm:spPr/>
      <dgm:t>
        <a:bodyPr/>
        <a:lstStyle/>
        <a:p>
          <a:endParaRPr lang="en-US"/>
        </a:p>
      </dgm:t>
    </dgm:pt>
    <dgm:pt modelId="{49775DFF-778F-4EF1-A6D1-12E9E59F56C4}" type="sibTrans" cxnId="{51BFA663-E9AF-4B76-BA9C-E57B90CEC0F7}">
      <dgm:prSet/>
      <dgm:spPr/>
      <dgm:t>
        <a:bodyPr/>
        <a:lstStyle/>
        <a:p>
          <a:endParaRPr lang="en-US"/>
        </a:p>
      </dgm:t>
    </dgm:pt>
    <dgm:pt modelId="{7D008FCA-928A-4E7A-AA8F-B1520F2A2259}">
      <dgm:prSet/>
      <dgm:spPr/>
      <dgm:t>
        <a:bodyPr/>
        <a:lstStyle/>
        <a:p>
          <a:r>
            <a:rPr lang="en-AU"/>
            <a:t>Optic disc oedema</a:t>
          </a:r>
          <a:endParaRPr lang="en-US"/>
        </a:p>
      </dgm:t>
    </dgm:pt>
    <dgm:pt modelId="{8DB0D5B2-F7D4-4431-B6A3-1E4DF19E253F}" type="parTrans" cxnId="{72B2C218-21B6-436D-AC88-C033E2630F94}">
      <dgm:prSet/>
      <dgm:spPr/>
      <dgm:t>
        <a:bodyPr/>
        <a:lstStyle/>
        <a:p>
          <a:endParaRPr lang="en-US"/>
        </a:p>
      </dgm:t>
    </dgm:pt>
    <dgm:pt modelId="{F6098B91-FF78-4B3E-AFEB-A26060F1DBAE}" type="sibTrans" cxnId="{72B2C218-21B6-436D-AC88-C033E2630F94}">
      <dgm:prSet/>
      <dgm:spPr/>
      <dgm:t>
        <a:bodyPr/>
        <a:lstStyle/>
        <a:p>
          <a:endParaRPr lang="en-US"/>
        </a:p>
      </dgm:t>
    </dgm:pt>
    <dgm:pt modelId="{3942AAD8-1811-4C12-AE2C-BFC345D1BD35}">
      <dgm:prSet/>
      <dgm:spPr/>
      <dgm:t>
        <a:bodyPr/>
        <a:lstStyle/>
        <a:p>
          <a:r>
            <a:rPr lang="en-AU"/>
            <a:t>Retinal haemorrhages</a:t>
          </a:r>
          <a:endParaRPr lang="en-US"/>
        </a:p>
      </dgm:t>
    </dgm:pt>
    <dgm:pt modelId="{12A6AA8C-729D-47FF-9C25-B9E3BA6C0DA0}" type="parTrans" cxnId="{67B6F2AB-D539-4D3A-A5AD-686D8E30976E}">
      <dgm:prSet/>
      <dgm:spPr/>
      <dgm:t>
        <a:bodyPr/>
        <a:lstStyle/>
        <a:p>
          <a:endParaRPr lang="en-US"/>
        </a:p>
      </dgm:t>
    </dgm:pt>
    <dgm:pt modelId="{D91BF32E-F5AA-48CC-941A-67B9DBF2F421}" type="sibTrans" cxnId="{67B6F2AB-D539-4D3A-A5AD-686D8E30976E}">
      <dgm:prSet/>
      <dgm:spPr/>
      <dgm:t>
        <a:bodyPr/>
        <a:lstStyle/>
        <a:p>
          <a:endParaRPr lang="en-US"/>
        </a:p>
      </dgm:t>
    </dgm:pt>
    <dgm:pt modelId="{112634CA-C002-44B4-9F2A-B3CDCCB988D7}" type="pres">
      <dgm:prSet presAssocID="{AF0C367F-0F62-4058-97CA-9665F870FBD6}" presName="linear" presStyleCnt="0">
        <dgm:presLayoutVars>
          <dgm:animLvl val="lvl"/>
          <dgm:resizeHandles val="exact"/>
        </dgm:presLayoutVars>
      </dgm:prSet>
      <dgm:spPr/>
    </dgm:pt>
    <dgm:pt modelId="{90226CA1-082C-4E8C-A1BB-2B52358C73EF}" type="pres">
      <dgm:prSet presAssocID="{A610EDAD-4F12-4AE1-BC03-83C92AA4010C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7978B9E7-1EBB-4064-8617-22496D3B3CCF}" type="pres">
      <dgm:prSet presAssocID="{BB5C0EFC-BFA5-4126-8656-3C0BFF60D589}" presName="spacer" presStyleCnt="0"/>
      <dgm:spPr/>
    </dgm:pt>
    <dgm:pt modelId="{C5A8A93F-2BBB-4C05-8CA6-340259036F8F}" type="pres">
      <dgm:prSet presAssocID="{CD6D8EC4-C4A6-4CFB-9DE0-41AF02AB645C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B905B065-6992-4651-8986-9AD095414430}" type="pres">
      <dgm:prSet presAssocID="{2D5CA0BD-2759-43D7-AD72-636C49FD541C}" presName="spacer" presStyleCnt="0"/>
      <dgm:spPr/>
    </dgm:pt>
    <dgm:pt modelId="{912EF297-2B56-411A-A8FA-55356F7061B0}" type="pres">
      <dgm:prSet presAssocID="{89A9C7DB-7095-49F9-A7AB-F39AA8790C3E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0B531519-93E0-4445-93D5-8F9BC9FD62BC}" type="pres">
      <dgm:prSet presAssocID="{DF612DF6-1893-4EFF-80DB-7B3ACA6D0244}" presName="spacer" presStyleCnt="0"/>
      <dgm:spPr/>
    </dgm:pt>
    <dgm:pt modelId="{933AD3A9-AF0F-43ED-B349-0A540ED6440A}" type="pres">
      <dgm:prSet presAssocID="{7D544155-FA3F-436E-8920-0CAB85A02CA2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8A1F500A-2634-4823-AE8B-38530BDBF397}" type="pres">
      <dgm:prSet presAssocID="{AEAF9D92-56DC-4309-AEFC-AFA97901DA33}" presName="spacer" presStyleCnt="0"/>
      <dgm:spPr/>
    </dgm:pt>
    <dgm:pt modelId="{9E4522F6-8689-4985-BBBC-7ABB647A058D}" type="pres">
      <dgm:prSet presAssocID="{9BDAF4E4-3F8A-42B2-A103-FB9669DD47CA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E32399C0-30A6-4E71-9C5A-B14C4684B50F}" type="pres">
      <dgm:prSet presAssocID="{49775DFF-778F-4EF1-A6D1-12E9E59F56C4}" presName="spacer" presStyleCnt="0"/>
      <dgm:spPr/>
    </dgm:pt>
    <dgm:pt modelId="{D45B6E00-8553-4ADA-B13D-9072DD33B9CB}" type="pres">
      <dgm:prSet presAssocID="{7D008FCA-928A-4E7A-AA8F-B1520F2A2259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AD9A25C0-69D0-4741-B7B0-4B1845B9488A}" type="pres">
      <dgm:prSet presAssocID="{F6098B91-FF78-4B3E-AFEB-A26060F1DBAE}" presName="spacer" presStyleCnt="0"/>
      <dgm:spPr/>
    </dgm:pt>
    <dgm:pt modelId="{D81B37C5-EC07-474E-81DC-16F6BBC654AC}" type="pres">
      <dgm:prSet presAssocID="{3942AAD8-1811-4C12-AE2C-BFC345D1BD35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2DA7F313-862D-4BDA-BD7A-6605FBD4D398}" srcId="{AF0C367F-0F62-4058-97CA-9665F870FBD6}" destId="{7D544155-FA3F-436E-8920-0CAB85A02CA2}" srcOrd="3" destOrd="0" parTransId="{9C38DD16-0734-4888-A1A5-518471876CB9}" sibTransId="{AEAF9D92-56DC-4309-AEFC-AFA97901DA33}"/>
    <dgm:cxn modelId="{72B2C218-21B6-436D-AC88-C033E2630F94}" srcId="{AF0C367F-0F62-4058-97CA-9665F870FBD6}" destId="{7D008FCA-928A-4E7A-AA8F-B1520F2A2259}" srcOrd="5" destOrd="0" parTransId="{8DB0D5B2-F7D4-4431-B6A3-1E4DF19E253F}" sibTransId="{F6098B91-FF78-4B3E-AFEB-A26060F1DBAE}"/>
    <dgm:cxn modelId="{A8FA3526-5EAE-4BD9-BE5A-3E772E1DB7B2}" type="presOf" srcId="{3942AAD8-1811-4C12-AE2C-BFC345D1BD35}" destId="{D81B37C5-EC07-474E-81DC-16F6BBC654AC}" srcOrd="0" destOrd="0" presId="urn:microsoft.com/office/officeart/2005/8/layout/vList2"/>
    <dgm:cxn modelId="{51BFA663-E9AF-4B76-BA9C-E57B90CEC0F7}" srcId="{AF0C367F-0F62-4058-97CA-9665F870FBD6}" destId="{9BDAF4E4-3F8A-42B2-A103-FB9669DD47CA}" srcOrd="4" destOrd="0" parTransId="{6535543F-DBCD-444C-BD01-35D55DFBD036}" sibTransId="{49775DFF-778F-4EF1-A6D1-12E9E59F56C4}"/>
    <dgm:cxn modelId="{DE091D68-50FA-4633-805E-EFCD97967F8C}" type="presOf" srcId="{AF0C367F-0F62-4058-97CA-9665F870FBD6}" destId="{112634CA-C002-44B4-9F2A-B3CDCCB988D7}" srcOrd="0" destOrd="0" presId="urn:microsoft.com/office/officeart/2005/8/layout/vList2"/>
    <dgm:cxn modelId="{54F73877-FB0F-4CB6-9A64-2860F360727F}" type="presOf" srcId="{89A9C7DB-7095-49F9-A7AB-F39AA8790C3E}" destId="{912EF297-2B56-411A-A8FA-55356F7061B0}" srcOrd="0" destOrd="0" presId="urn:microsoft.com/office/officeart/2005/8/layout/vList2"/>
    <dgm:cxn modelId="{FD3EF458-794A-430C-BB96-6ECF87D819EA}" type="presOf" srcId="{A610EDAD-4F12-4AE1-BC03-83C92AA4010C}" destId="{90226CA1-082C-4E8C-A1BB-2B52358C73EF}" srcOrd="0" destOrd="0" presId="urn:microsoft.com/office/officeart/2005/8/layout/vList2"/>
    <dgm:cxn modelId="{63D44583-6D2B-4EFD-8139-1981EA45F858}" srcId="{AF0C367F-0F62-4058-97CA-9665F870FBD6}" destId="{CD6D8EC4-C4A6-4CFB-9DE0-41AF02AB645C}" srcOrd="1" destOrd="0" parTransId="{59A49D1E-63C8-4877-8969-4B6E188FC060}" sibTransId="{2D5CA0BD-2759-43D7-AD72-636C49FD541C}"/>
    <dgm:cxn modelId="{67B6F2AB-D539-4D3A-A5AD-686D8E30976E}" srcId="{AF0C367F-0F62-4058-97CA-9665F870FBD6}" destId="{3942AAD8-1811-4C12-AE2C-BFC345D1BD35}" srcOrd="6" destOrd="0" parTransId="{12A6AA8C-729D-47FF-9C25-B9E3BA6C0DA0}" sibTransId="{D91BF32E-F5AA-48CC-941A-67B9DBF2F421}"/>
    <dgm:cxn modelId="{DB1351C2-806F-4DE0-ABA0-8B447688C502}" type="presOf" srcId="{9BDAF4E4-3F8A-42B2-A103-FB9669DD47CA}" destId="{9E4522F6-8689-4985-BBBC-7ABB647A058D}" srcOrd="0" destOrd="0" presId="urn:microsoft.com/office/officeart/2005/8/layout/vList2"/>
    <dgm:cxn modelId="{50FFDFC5-6901-4C34-8B58-C2DB99BB0FDC}" type="presOf" srcId="{7D544155-FA3F-436E-8920-0CAB85A02CA2}" destId="{933AD3A9-AF0F-43ED-B349-0A540ED6440A}" srcOrd="0" destOrd="0" presId="urn:microsoft.com/office/officeart/2005/8/layout/vList2"/>
    <dgm:cxn modelId="{851956D0-D8FE-41A8-A77B-91D4A6CED8F4}" srcId="{AF0C367F-0F62-4058-97CA-9665F870FBD6}" destId="{A610EDAD-4F12-4AE1-BC03-83C92AA4010C}" srcOrd="0" destOrd="0" parTransId="{E71DC789-0EA4-4328-9EB0-E7669E5CAF8C}" sibTransId="{BB5C0EFC-BFA5-4126-8656-3C0BFF60D589}"/>
    <dgm:cxn modelId="{F28FA0D1-F72F-4D01-A8CC-4D14975E2BBD}" type="presOf" srcId="{CD6D8EC4-C4A6-4CFB-9DE0-41AF02AB645C}" destId="{C5A8A93F-2BBB-4C05-8CA6-340259036F8F}" srcOrd="0" destOrd="0" presId="urn:microsoft.com/office/officeart/2005/8/layout/vList2"/>
    <dgm:cxn modelId="{AD0135F3-B842-43AB-BD46-8A6486135DD3}" srcId="{AF0C367F-0F62-4058-97CA-9665F870FBD6}" destId="{89A9C7DB-7095-49F9-A7AB-F39AA8790C3E}" srcOrd="2" destOrd="0" parTransId="{7303146F-EF0A-4CF4-B3D6-E26D425781DF}" sibTransId="{DF612DF6-1893-4EFF-80DB-7B3ACA6D0244}"/>
    <dgm:cxn modelId="{EC931AFC-3C08-4C17-956D-3E03AB662108}" type="presOf" srcId="{7D008FCA-928A-4E7A-AA8F-B1520F2A2259}" destId="{D45B6E00-8553-4ADA-B13D-9072DD33B9CB}" srcOrd="0" destOrd="0" presId="urn:microsoft.com/office/officeart/2005/8/layout/vList2"/>
    <dgm:cxn modelId="{080C2152-4B8B-4449-921F-2BBF721AD638}" type="presParOf" srcId="{112634CA-C002-44B4-9F2A-B3CDCCB988D7}" destId="{90226CA1-082C-4E8C-A1BB-2B52358C73EF}" srcOrd="0" destOrd="0" presId="urn:microsoft.com/office/officeart/2005/8/layout/vList2"/>
    <dgm:cxn modelId="{3017C7A4-C2A3-4BA7-BD2A-2750000CA73F}" type="presParOf" srcId="{112634CA-C002-44B4-9F2A-B3CDCCB988D7}" destId="{7978B9E7-1EBB-4064-8617-22496D3B3CCF}" srcOrd="1" destOrd="0" presId="urn:microsoft.com/office/officeart/2005/8/layout/vList2"/>
    <dgm:cxn modelId="{15BE1B96-F9D9-49E9-A75C-AD066FC7FDD9}" type="presParOf" srcId="{112634CA-C002-44B4-9F2A-B3CDCCB988D7}" destId="{C5A8A93F-2BBB-4C05-8CA6-340259036F8F}" srcOrd="2" destOrd="0" presId="urn:microsoft.com/office/officeart/2005/8/layout/vList2"/>
    <dgm:cxn modelId="{827A4A3A-098A-4286-823C-D267D0686DF7}" type="presParOf" srcId="{112634CA-C002-44B4-9F2A-B3CDCCB988D7}" destId="{B905B065-6992-4651-8986-9AD095414430}" srcOrd="3" destOrd="0" presId="urn:microsoft.com/office/officeart/2005/8/layout/vList2"/>
    <dgm:cxn modelId="{AB73EB94-69AA-474B-95A9-65E1BCE49B39}" type="presParOf" srcId="{112634CA-C002-44B4-9F2A-B3CDCCB988D7}" destId="{912EF297-2B56-411A-A8FA-55356F7061B0}" srcOrd="4" destOrd="0" presId="urn:microsoft.com/office/officeart/2005/8/layout/vList2"/>
    <dgm:cxn modelId="{396F1856-D120-4EEF-9DA9-14A67950A30E}" type="presParOf" srcId="{112634CA-C002-44B4-9F2A-B3CDCCB988D7}" destId="{0B531519-93E0-4445-93D5-8F9BC9FD62BC}" srcOrd="5" destOrd="0" presId="urn:microsoft.com/office/officeart/2005/8/layout/vList2"/>
    <dgm:cxn modelId="{345E4827-DD4C-4096-A3E6-BAB8EE169CD2}" type="presParOf" srcId="{112634CA-C002-44B4-9F2A-B3CDCCB988D7}" destId="{933AD3A9-AF0F-43ED-B349-0A540ED6440A}" srcOrd="6" destOrd="0" presId="urn:microsoft.com/office/officeart/2005/8/layout/vList2"/>
    <dgm:cxn modelId="{F7A4D468-3FF1-42EF-BBD7-7114E7595B0C}" type="presParOf" srcId="{112634CA-C002-44B4-9F2A-B3CDCCB988D7}" destId="{8A1F500A-2634-4823-AE8B-38530BDBF397}" srcOrd="7" destOrd="0" presId="urn:microsoft.com/office/officeart/2005/8/layout/vList2"/>
    <dgm:cxn modelId="{0C727650-570B-4502-B505-A8C923D4013C}" type="presParOf" srcId="{112634CA-C002-44B4-9F2A-B3CDCCB988D7}" destId="{9E4522F6-8689-4985-BBBC-7ABB647A058D}" srcOrd="8" destOrd="0" presId="urn:microsoft.com/office/officeart/2005/8/layout/vList2"/>
    <dgm:cxn modelId="{9393C20B-BEA0-400F-B32E-04608EDE2BF8}" type="presParOf" srcId="{112634CA-C002-44B4-9F2A-B3CDCCB988D7}" destId="{E32399C0-30A6-4E71-9C5A-B14C4684B50F}" srcOrd="9" destOrd="0" presId="urn:microsoft.com/office/officeart/2005/8/layout/vList2"/>
    <dgm:cxn modelId="{66EF0B6A-3F7D-4D81-B8DC-97CF30FEEB03}" type="presParOf" srcId="{112634CA-C002-44B4-9F2A-B3CDCCB988D7}" destId="{D45B6E00-8553-4ADA-B13D-9072DD33B9CB}" srcOrd="10" destOrd="0" presId="urn:microsoft.com/office/officeart/2005/8/layout/vList2"/>
    <dgm:cxn modelId="{10A0E3F7-2CEE-4375-8D06-34326C9EC260}" type="presParOf" srcId="{112634CA-C002-44B4-9F2A-B3CDCCB988D7}" destId="{AD9A25C0-69D0-4741-B7B0-4B1845B9488A}" srcOrd="11" destOrd="0" presId="urn:microsoft.com/office/officeart/2005/8/layout/vList2"/>
    <dgm:cxn modelId="{FEDAEF0E-4ACE-449C-BD57-8B4BF266B216}" type="presParOf" srcId="{112634CA-C002-44B4-9F2A-B3CDCCB988D7}" destId="{D81B37C5-EC07-474E-81DC-16F6BBC654AC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3C91E0-95DF-414D-AC84-B0DFCCEB513D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713C767C-D2D7-4713-B5EC-E5B34BB8C5F5}">
      <dgm:prSet/>
      <dgm:spPr/>
      <dgm:t>
        <a:bodyPr/>
        <a:lstStyle/>
        <a:p>
          <a:r>
            <a:rPr lang="en-AU"/>
            <a:t>Thiamine , B1</a:t>
          </a:r>
          <a:endParaRPr lang="en-US"/>
        </a:p>
      </dgm:t>
    </dgm:pt>
    <dgm:pt modelId="{7BB8C991-DCCD-42BB-A1EA-BACA3ED1151C}" type="parTrans" cxnId="{142555F7-6B5F-4386-AB03-982FB779508A}">
      <dgm:prSet/>
      <dgm:spPr/>
      <dgm:t>
        <a:bodyPr/>
        <a:lstStyle/>
        <a:p>
          <a:endParaRPr lang="en-US"/>
        </a:p>
      </dgm:t>
    </dgm:pt>
    <dgm:pt modelId="{C6CF5FFB-6348-4993-A31E-600C06032403}" type="sibTrans" cxnId="{142555F7-6B5F-4386-AB03-982FB779508A}">
      <dgm:prSet/>
      <dgm:spPr/>
      <dgm:t>
        <a:bodyPr/>
        <a:lstStyle/>
        <a:p>
          <a:endParaRPr lang="en-US"/>
        </a:p>
      </dgm:t>
    </dgm:pt>
    <dgm:pt modelId="{0DCA4C5E-EF76-4C7F-986F-974512DCF25C}">
      <dgm:prSet/>
      <dgm:spPr/>
      <dgm:t>
        <a:bodyPr/>
        <a:lstStyle/>
        <a:p>
          <a:r>
            <a:rPr lang="en-AU"/>
            <a:t>Poor evidence for dose and frequency</a:t>
          </a:r>
          <a:endParaRPr lang="en-US"/>
        </a:p>
      </dgm:t>
    </dgm:pt>
    <dgm:pt modelId="{656E15B3-35E7-4086-8F19-EFF1C7180FBC}" type="parTrans" cxnId="{35E52303-FC08-4E00-8176-3640B8FF9FCA}">
      <dgm:prSet/>
      <dgm:spPr/>
      <dgm:t>
        <a:bodyPr/>
        <a:lstStyle/>
        <a:p>
          <a:endParaRPr lang="en-US"/>
        </a:p>
      </dgm:t>
    </dgm:pt>
    <dgm:pt modelId="{08B26C06-9594-4E3B-8C72-D41378E9AAAE}" type="sibTrans" cxnId="{35E52303-FC08-4E00-8176-3640B8FF9FCA}">
      <dgm:prSet/>
      <dgm:spPr/>
      <dgm:t>
        <a:bodyPr/>
        <a:lstStyle/>
        <a:p>
          <a:endParaRPr lang="en-US"/>
        </a:p>
      </dgm:t>
    </dgm:pt>
    <dgm:pt modelId="{CC1DF7B9-33B1-4215-BC32-CF77ACB8BE38}">
      <dgm:prSet/>
      <dgm:spPr/>
      <dgm:t>
        <a:bodyPr/>
        <a:lstStyle/>
        <a:p>
          <a:r>
            <a:rPr lang="en-AU"/>
            <a:t>&gt; 200 mg</a:t>
          </a:r>
          <a:endParaRPr lang="en-US"/>
        </a:p>
      </dgm:t>
    </dgm:pt>
    <dgm:pt modelId="{85A3A981-3028-4B5A-BB80-E2F5D59065A2}" type="parTrans" cxnId="{CB99AFFD-A46F-4F7E-9CC1-C30F3B705B95}">
      <dgm:prSet/>
      <dgm:spPr/>
      <dgm:t>
        <a:bodyPr/>
        <a:lstStyle/>
        <a:p>
          <a:endParaRPr lang="en-US"/>
        </a:p>
      </dgm:t>
    </dgm:pt>
    <dgm:pt modelId="{079CD713-72D8-464E-A488-789B99DF2C08}" type="sibTrans" cxnId="{CB99AFFD-A46F-4F7E-9CC1-C30F3B705B95}">
      <dgm:prSet/>
      <dgm:spPr/>
      <dgm:t>
        <a:bodyPr/>
        <a:lstStyle/>
        <a:p>
          <a:endParaRPr lang="en-US"/>
        </a:p>
      </dgm:t>
    </dgm:pt>
    <dgm:pt modelId="{3DE52F14-C157-439B-AD2A-1361F6791B5F}">
      <dgm:prSet/>
      <dgm:spPr/>
      <dgm:t>
        <a:bodyPr/>
        <a:lstStyle/>
        <a:p>
          <a:r>
            <a:rPr lang="en-AU"/>
            <a:t>Iv  not Im or oral</a:t>
          </a:r>
          <a:endParaRPr lang="en-US"/>
        </a:p>
      </dgm:t>
    </dgm:pt>
    <dgm:pt modelId="{FC712B68-0EE6-4FC8-AE46-C19DEAF16EEF}" type="parTrans" cxnId="{FC8EBA16-4E6B-454F-A335-B49E046D0F4F}">
      <dgm:prSet/>
      <dgm:spPr/>
      <dgm:t>
        <a:bodyPr/>
        <a:lstStyle/>
        <a:p>
          <a:endParaRPr lang="en-US"/>
        </a:p>
      </dgm:t>
    </dgm:pt>
    <dgm:pt modelId="{00514F05-07AE-47A7-A745-AFE29A723738}" type="sibTrans" cxnId="{FC8EBA16-4E6B-454F-A335-B49E046D0F4F}">
      <dgm:prSet/>
      <dgm:spPr/>
      <dgm:t>
        <a:bodyPr/>
        <a:lstStyle/>
        <a:p>
          <a:endParaRPr lang="en-US"/>
        </a:p>
      </dgm:t>
    </dgm:pt>
    <dgm:pt modelId="{B5289E93-01B1-40F8-AE3A-A685292AC90A}">
      <dgm:prSet/>
      <dgm:spPr/>
      <dgm:t>
        <a:bodyPr/>
        <a:lstStyle/>
        <a:p>
          <a:r>
            <a:rPr lang="en-AU"/>
            <a:t>&gt; daily</a:t>
          </a:r>
          <a:endParaRPr lang="en-US"/>
        </a:p>
      </dgm:t>
    </dgm:pt>
    <dgm:pt modelId="{5399CCE7-C830-462E-A7A0-EF87B943CF43}" type="parTrans" cxnId="{88826B45-30DE-432B-A529-40E2330AD556}">
      <dgm:prSet/>
      <dgm:spPr/>
      <dgm:t>
        <a:bodyPr/>
        <a:lstStyle/>
        <a:p>
          <a:endParaRPr lang="en-US"/>
        </a:p>
      </dgm:t>
    </dgm:pt>
    <dgm:pt modelId="{990CB8DC-F346-4541-8BF7-8148AF949746}" type="sibTrans" cxnId="{88826B45-30DE-432B-A529-40E2330AD556}">
      <dgm:prSet/>
      <dgm:spPr/>
      <dgm:t>
        <a:bodyPr/>
        <a:lstStyle/>
        <a:p>
          <a:endParaRPr lang="en-US"/>
        </a:p>
      </dgm:t>
    </dgm:pt>
    <dgm:pt modelId="{338272C6-972D-4649-9252-36581542559E}" type="pres">
      <dgm:prSet presAssocID="{333C91E0-95DF-414D-AC84-B0DFCCEB513D}" presName="linear" presStyleCnt="0">
        <dgm:presLayoutVars>
          <dgm:animLvl val="lvl"/>
          <dgm:resizeHandles val="exact"/>
        </dgm:presLayoutVars>
      </dgm:prSet>
      <dgm:spPr/>
    </dgm:pt>
    <dgm:pt modelId="{25E61C7B-0CB9-4C0C-8F7C-386871F5DFD8}" type="pres">
      <dgm:prSet presAssocID="{713C767C-D2D7-4713-B5EC-E5B34BB8C5F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61F41CF-79E5-40BA-A1C9-8C48EE3BB6A3}" type="pres">
      <dgm:prSet presAssocID="{C6CF5FFB-6348-4993-A31E-600C06032403}" presName="spacer" presStyleCnt="0"/>
      <dgm:spPr/>
    </dgm:pt>
    <dgm:pt modelId="{CFBED49D-424F-417D-988A-B20DB7DD7C88}" type="pres">
      <dgm:prSet presAssocID="{0DCA4C5E-EF76-4C7F-986F-974512DCF25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75380A8-BDA7-439E-A9CE-B7143A6CDF7D}" type="pres">
      <dgm:prSet presAssocID="{08B26C06-9594-4E3B-8C72-D41378E9AAAE}" presName="spacer" presStyleCnt="0"/>
      <dgm:spPr/>
    </dgm:pt>
    <dgm:pt modelId="{8C2D723C-AFEB-4D32-8C26-D6BD17697763}" type="pres">
      <dgm:prSet presAssocID="{CC1DF7B9-33B1-4215-BC32-CF77ACB8BE38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4E97B2B0-1D43-4017-A88B-CAEA3E5E023B}" type="pres">
      <dgm:prSet presAssocID="{079CD713-72D8-464E-A488-789B99DF2C08}" presName="spacer" presStyleCnt="0"/>
      <dgm:spPr/>
    </dgm:pt>
    <dgm:pt modelId="{2B1D23E8-9D79-469E-9ED7-A0750A6B190B}" type="pres">
      <dgm:prSet presAssocID="{3DE52F14-C157-439B-AD2A-1361F6791B5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80CCF040-F552-4751-9700-C73BAD13F52D}" type="pres">
      <dgm:prSet presAssocID="{00514F05-07AE-47A7-A745-AFE29A723738}" presName="spacer" presStyleCnt="0"/>
      <dgm:spPr/>
    </dgm:pt>
    <dgm:pt modelId="{56983343-D0FA-4E3B-8024-AAB6546C294A}" type="pres">
      <dgm:prSet presAssocID="{B5289E93-01B1-40F8-AE3A-A685292AC90A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35E52303-FC08-4E00-8176-3640B8FF9FCA}" srcId="{333C91E0-95DF-414D-AC84-B0DFCCEB513D}" destId="{0DCA4C5E-EF76-4C7F-986F-974512DCF25C}" srcOrd="1" destOrd="0" parTransId="{656E15B3-35E7-4086-8F19-EFF1C7180FBC}" sibTransId="{08B26C06-9594-4E3B-8C72-D41378E9AAAE}"/>
    <dgm:cxn modelId="{D4A33E12-D382-4A7E-984F-13946BB594DE}" type="presOf" srcId="{713C767C-D2D7-4713-B5EC-E5B34BB8C5F5}" destId="{25E61C7B-0CB9-4C0C-8F7C-386871F5DFD8}" srcOrd="0" destOrd="0" presId="urn:microsoft.com/office/officeart/2005/8/layout/vList2"/>
    <dgm:cxn modelId="{FC8EBA16-4E6B-454F-A335-B49E046D0F4F}" srcId="{333C91E0-95DF-414D-AC84-B0DFCCEB513D}" destId="{3DE52F14-C157-439B-AD2A-1361F6791B5F}" srcOrd="3" destOrd="0" parTransId="{FC712B68-0EE6-4FC8-AE46-C19DEAF16EEF}" sibTransId="{00514F05-07AE-47A7-A745-AFE29A723738}"/>
    <dgm:cxn modelId="{E8199122-9E10-439C-A278-FDB9D047D579}" type="presOf" srcId="{333C91E0-95DF-414D-AC84-B0DFCCEB513D}" destId="{338272C6-972D-4649-9252-36581542559E}" srcOrd="0" destOrd="0" presId="urn:microsoft.com/office/officeart/2005/8/layout/vList2"/>
    <dgm:cxn modelId="{88826B45-30DE-432B-A529-40E2330AD556}" srcId="{333C91E0-95DF-414D-AC84-B0DFCCEB513D}" destId="{B5289E93-01B1-40F8-AE3A-A685292AC90A}" srcOrd="4" destOrd="0" parTransId="{5399CCE7-C830-462E-A7A0-EF87B943CF43}" sibTransId="{990CB8DC-F346-4541-8BF7-8148AF949746}"/>
    <dgm:cxn modelId="{F005678B-97AE-4799-A91C-3EFC42A5315C}" type="presOf" srcId="{3DE52F14-C157-439B-AD2A-1361F6791B5F}" destId="{2B1D23E8-9D79-469E-9ED7-A0750A6B190B}" srcOrd="0" destOrd="0" presId="urn:microsoft.com/office/officeart/2005/8/layout/vList2"/>
    <dgm:cxn modelId="{9C9543AC-4128-4260-A820-919907EBE0CA}" type="presOf" srcId="{0DCA4C5E-EF76-4C7F-986F-974512DCF25C}" destId="{CFBED49D-424F-417D-988A-B20DB7DD7C88}" srcOrd="0" destOrd="0" presId="urn:microsoft.com/office/officeart/2005/8/layout/vList2"/>
    <dgm:cxn modelId="{A1C810BD-AE6C-4C00-9BDB-61F46D7B22A7}" type="presOf" srcId="{B5289E93-01B1-40F8-AE3A-A685292AC90A}" destId="{56983343-D0FA-4E3B-8024-AAB6546C294A}" srcOrd="0" destOrd="0" presId="urn:microsoft.com/office/officeart/2005/8/layout/vList2"/>
    <dgm:cxn modelId="{333E69C2-A04C-4F46-9BEE-632200657A40}" type="presOf" srcId="{CC1DF7B9-33B1-4215-BC32-CF77ACB8BE38}" destId="{8C2D723C-AFEB-4D32-8C26-D6BD17697763}" srcOrd="0" destOrd="0" presId="urn:microsoft.com/office/officeart/2005/8/layout/vList2"/>
    <dgm:cxn modelId="{142555F7-6B5F-4386-AB03-982FB779508A}" srcId="{333C91E0-95DF-414D-AC84-B0DFCCEB513D}" destId="{713C767C-D2D7-4713-B5EC-E5B34BB8C5F5}" srcOrd="0" destOrd="0" parTransId="{7BB8C991-DCCD-42BB-A1EA-BACA3ED1151C}" sibTransId="{C6CF5FFB-6348-4993-A31E-600C06032403}"/>
    <dgm:cxn modelId="{CB99AFFD-A46F-4F7E-9CC1-C30F3B705B95}" srcId="{333C91E0-95DF-414D-AC84-B0DFCCEB513D}" destId="{CC1DF7B9-33B1-4215-BC32-CF77ACB8BE38}" srcOrd="2" destOrd="0" parTransId="{85A3A981-3028-4B5A-BB80-E2F5D59065A2}" sibTransId="{079CD713-72D8-464E-A488-789B99DF2C08}"/>
    <dgm:cxn modelId="{BBFF6CE7-B411-4237-A4E4-EE3502685508}" type="presParOf" srcId="{338272C6-972D-4649-9252-36581542559E}" destId="{25E61C7B-0CB9-4C0C-8F7C-386871F5DFD8}" srcOrd="0" destOrd="0" presId="urn:microsoft.com/office/officeart/2005/8/layout/vList2"/>
    <dgm:cxn modelId="{101181BD-53C0-4C7B-939B-018FD5224E4B}" type="presParOf" srcId="{338272C6-972D-4649-9252-36581542559E}" destId="{061F41CF-79E5-40BA-A1C9-8C48EE3BB6A3}" srcOrd="1" destOrd="0" presId="urn:microsoft.com/office/officeart/2005/8/layout/vList2"/>
    <dgm:cxn modelId="{B874CFC4-C5A4-451D-9C1C-696397B7364E}" type="presParOf" srcId="{338272C6-972D-4649-9252-36581542559E}" destId="{CFBED49D-424F-417D-988A-B20DB7DD7C88}" srcOrd="2" destOrd="0" presId="urn:microsoft.com/office/officeart/2005/8/layout/vList2"/>
    <dgm:cxn modelId="{398B0E17-97AD-47C2-9347-45E07DD72B17}" type="presParOf" srcId="{338272C6-972D-4649-9252-36581542559E}" destId="{975380A8-BDA7-439E-A9CE-B7143A6CDF7D}" srcOrd="3" destOrd="0" presId="urn:microsoft.com/office/officeart/2005/8/layout/vList2"/>
    <dgm:cxn modelId="{418C15AA-96D3-4D74-B964-F5F16262E8E1}" type="presParOf" srcId="{338272C6-972D-4649-9252-36581542559E}" destId="{8C2D723C-AFEB-4D32-8C26-D6BD17697763}" srcOrd="4" destOrd="0" presId="urn:microsoft.com/office/officeart/2005/8/layout/vList2"/>
    <dgm:cxn modelId="{1D3089D6-5654-4F07-8644-B3B1753438AC}" type="presParOf" srcId="{338272C6-972D-4649-9252-36581542559E}" destId="{4E97B2B0-1D43-4017-A88B-CAEA3E5E023B}" srcOrd="5" destOrd="0" presId="urn:microsoft.com/office/officeart/2005/8/layout/vList2"/>
    <dgm:cxn modelId="{C9BE12E9-ADB0-4328-8C88-27C464FF8E77}" type="presParOf" srcId="{338272C6-972D-4649-9252-36581542559E}" destId="{2B1D23E8-9D79-469E-9ED7-A0750A6B190B}" srcOrd="6" destOrd="0" presId="urn:microsoft.com/office/officeart/2005/8/layout/vList2"/>
    <dgm:cxn modelId="{7821971F-3EF5-4EA7-AA11-FD0D26CE2078}" type="presParOf" srcId="{338272C6-972D-4649-9252-36581542559E}" destId="{80CCF040-F552-4751-9700-C73BAD13F52D}" srcOrd="7" destOrd="0" presId="urn:microsoft.com/office/officeart/2005/8/layout/vList2"/>
    <dgm:cxn modelId="{7EAD04C9-2F49-4953-A563-2465E5A261C2}" type="presParOf" srcId="{338272C6-972D-4649-9252-36581542559E}" destId="{56983343-D0FA-4E3B-8024-AAB6546C294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226CA1-082C-4E8C-A1BB-2B52358C73EF}">
      <dsp:nvSpPr>
        <dsp:cNvPr id="0" name=""/>
        <dsp:cNvSpPr/>
      </dsp:nvSpPr>
      <dsp:spPr>
        <a:xfrm>
          <a:off x="0" y="206761"/>
          <a:ext cx="6263640" cy="64759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700" kern="1200"/>
            <a:t>Nystagmus 0.5</a:t>
          </a:r>
          <a:endParaRPr lang="en-US" sz="2700" kern="1200"/>
        </a:p>
      </dsp:txBody>
      <dsp:txXfrm>
        <a:off x="31613" y="238374"/>
        <a:ext cx="6200414" cy="584369"/>
      </dsp:txXfrm>
    </dsp:sp>
    <dsp:sp modelId="{C5A8A93F-2BBB-4C05-8CA6-340259036F8F}">
      <dsp:nvSpPr>
        <dsp:cNvPr id="0" name=""/>
        <dsp:cNvSpPr/>
      </dsp:nvSpPr>
      <dsp:spPr>
        <a:xfrm>
          <a:off x="0" y="932116"/>
          <a:ext cx="6263640" cy="647595"/>
        </a:xfrm>
        <a:prstGeom prst="roundRect">
          <a:avLst/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700" kern="1200"/>
            <a:t>Lateral rectus palsy</a:t>
          </a:r>
          <a:endParaRPr lang="en-US" sz="2700" kern="1200"/>
        </a:p>
      </dsp:txBody>
      <dsp:txXfrm>
        <a:off x="31613" y="963729"/>
        <a:ext cx="6200414" cy="584369"/>
      </dsp:txXfrm>
    </dsp:sp>
    <dsp:sp modelId="{912EF297-2B56-411A-A8FA-55356F7061B0}">
      <dsp:nvSpPr>
        <dsp:cNvPr id="0" name=""/>
        <dsp:cNvSpPr/>
      </dsp:nvSpPr>
      <dsp:spPr>
        <a:xfrm>
          <a:off x="0" y="1657471"/>
          <a:ext cx="6263640" cy="647595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700" kern="1200"/>
            <a:t>Disconjugate gaze</a:t>
          </a:r>
          <a:endParaRPr lang="en-US" sz="2700" kern="1200"/>
        </a:p>
      </dsp:txBody>
      <dsp:txXfrm>
        <a:off x="31613" y="1689084"/>
        <a:ext cx="6200414" cy="584369"/>
      </dsp:txXfrm>
    </dsp:sp>
    <dsp:sp modelId="{933AD3A9-AF0F-43ED-B349-0A540ED6440A}">
      <dsp:nvSpPr>
        <dsp:cNvPr id="0" name=""/>
        <dsp:cNvSpPr/>
      </dsp:nvSpPr>
      <dsp:spPr>
        <a:xfrm>
          <a:off x="0" y="2382826"/>
          <a:ext cx="6263640" cy="647595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700" kern="1200"/>
            <a:t>INO</a:t>
          </a:r>
          <a:endParaRPr lang="en-US" sz="2700" kern="1200"/>
        </a:p>
      </dsp:txBody>
      <dsp:txXfrm>
        <a:off x="31613" y="2414439"/>
        <a:ext cx="6200414" cy="584369"/>
      </dsp:txXfrm>
    </dsp:sp>
    <dsp:sp modelId="{9E4522F6-8689-4985-BBBC-7ABB647A058D}">
      <dsp:nvSpPr>
        <dsp:cNvPr id="0" name=""/>
        <dsp:cNvSpPr/>
      </dsp:nvSpPr>
      <dsp:spPr>
        <a:xfrm>
          <a:off x="0" y="3108181"/>
          <a:ext cx="6263640" cy="647595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700" kern="1200"/>
            <a:t>Impaired horizontal vestibulo- ocular reflex</a:t>
          </a:r>
          <a:endParaRPr lang="en-US" sz="2700" kern="1200"/>
        </a:p>
      </dsp:txBody>
      <dsp:txXfrm>
        <a:off x="31613" y="3139794"/>
        <a:ext cx="6200414" cy="584369"/>
      </dsp:txXfrm>
    </dsp:sp>
    <dsp:sp modelId="{D45B6E00-8553-4ADA-B13D-9072DD33B9CB}">
      <dsp:nvSpPr>
        <dsp:cNvPr id="0" name=""/>
        <dsp:cNvSpPr/>
      </dsp:nvSpPr>
      <dsp:spPr>
        <a:xfrm>
          <a:off x="0" y="3833536"/>
          <a:ext cx="6263640" cy="647595"/>
        </a:xfrm>
        <a:prstGeom prst="roundRect">
          <a:avLst/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700" kern="1200"/>
            <a:t>Optic disc oedema</a:t>
          </a:r>
          <a:endParaRPr lang="en-US" sz="2700" kern="1200"/>
        </a:p>
      </dsp:txBody>
      <dsp:txXfrm>
        <a:off x="31613" y="3865149"/>
        <a:ext cx="6200414" cy="584369"/>
      </dsp:txXfrm>
    </dsp:sp>
    <dsp:sp modelId="{D81B37C5-EC07-474E-81DC-16F6BBC654AC}">
      <dsp:nvSpPr>
        <dsp:cNvPr id="0" name=""/>
        <dsp:cNvSpPr/>
      </dsp:nvSpPr>
      <dsp:spPr>
        <a:xfrm>
          <a:off x="0" y="4558891"/>
          <a:ext cx="6263640" cy="64759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700" kern="1200"/>
            <a:t>Retinal haemorrhages</a:t>
          </a:r>
          <a:endParaRPr lang="en-US" sz="2700" kern="1200"/>
        </a:p>
      </dsp:txBody>
      <dsp:txXfrm>
        <a:off x="31613" y="4590504"/>
        <a:ext cx="6200414" cy="5843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E61C7B-0CB9-4C0C-8F7C-386871F5DFD8}">
      <dsp:nvSpPr>
        <dsp:cNvPr id="0" name=""/>
        <dsp:cNvSpPr/>
      </dsp:nvSpPr>
      <dsp:spPr>
        <a:xfrm>
          <a:off x="0" y="780668"/>
          <a:ext cx="6263640" cy="71954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000" kern="1200"/>
            <a:t>Thiamine , B1</a:t>
          </a:r>
          <a:endParaRPr lang="en-US" sz="3000" kern="1200"/>
        </a:p>
      </dsp:txBody>
      <dsp:txXfrm>
        <a:off x="35125" y="815793"/>
        <a:ext cx="6193390" cy="649299"/>
      </dsp:txXfrm>
    </dsp:sp>
    <dsp:sp modelId="{CFBED49D-424F-417D-988A-B20DB7DD7C88}">
      <dsp:nvSpPr>
        <dsp:cNvPr id="0" name=""/>
        <dsp:cNvSpPr/>
      </dsp:nvSpPr>
      <dsp:spPr>
        <a:xfrm>
          <a:off x="0" y="1586618"/>
          <a:ext cx="6263640" cy="719549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000" kern="1200"/>
            <a:t>Poor evidence for dose and frequency</a:t>
          </a:r>
          <a:endParaRPr lang="en-US" sz="3000" kern="1200"/>
        </a:p>
      </dsp:txBody>
      <dsp:txXfrm>
        <a:off x="35125" y="1621743"/>
        <a:ext cx="6193390" cy="649299"/>
      </dsp:txXfrm>
    </dsp:sp>
    <dsp:sp modelId="{8C2D723C-AFEB-4D32-8C26-D6BD17697763}">
      <dsp:nvSpPr>
        <dsp:cNvPr id="0" name=""/>
        <dsp:cNvSpPr/>
      </dsp:nvSpPr>
      <dsp:spPr>
        <a:xfrm>
          <a:off x="0" y="2392568"/>
          <a:ext cx="6263640" cy="719549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000" kern="1200"/>
            <a:t>&gt; 200 mg</a:t>
          </a:r>
          <a:endParaRPr lang="en-US" sz="3000" kern="1200"/>
        </a:p>
      </dsp:txBody>
      <dsp:txXfrm>
        <a:off x="35125" y="2427693"/>
        <a:ext cx="6193390" cy="649299"/>
      </dsp:txXfrm>
    </dsp:sp>
    <dsp:sp modelId="{2B1D23E8-9D79-469E-9ED7-A0750A6B190B}">
      <dsp:nvSpPr>
        <dsp:cNvPr id="0" name=""/>
        <dsp:cNvSpPr/>
      </dsp:nvSpPr>
      <dsp:spPr>
        <a:xfrm>
          <a:off x="0" y="3198518"/>
          <a:ext cx="6263640" cy="719549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000" kern="1200"/>
            <a:t>Iv  not Im or oral</a:t>
          </a:r>
          <a:endParaRPr lang="en-US" sz="3000" kern="1200"/>
        </a:p>
      </dsp:txBody>
      <dsp:txXfrm>
        <a:off x="35125" y="3233643"/>
        <a:ext cx="6193390" cy="649299"/>
      </dsp:txXfrm>
    </dsp:sp>
    <dsp:sp modelId="{56983343-D0FA-4E3B-8024-AAB6546C294A}">
      <dsp:nvSpPr>
        <dsp:cNvPr id="0" name=""/>
        <dsp:cNvSpPr/>
      </dsp:nvSpPr>
      <dsp:spPr>
        <a:xfrm>
          <a:off x="0" y="4004469"/>
          <a:ext cx="6263640" cy="71954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000" kern="1200"/>
            <a:t>&gt; daily</a:t>
          </a:r>
          <a:endParaRPr lang="en-US" sz="3000" kern="1200"/>
        </a:p>
      </dsp:txBody>
      <dsp:txXfrm>
        <a:off x="35125" y="4039594"/>
        <a:ext cx="6193390" cy="6492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DAD77-DA1F-4513-A3C5-1867FB89D7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160B5B-EC5A-475D-A8A1-B7C50F5B5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EE4D92-EF6B-48C6-9EE2-AE6AE7F12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8844-5B61-4637-8FC2-A17F0D84CF34}" type="datetimeFigureOut">
              <a:rPr lang="en-AU" smtClean="0"/>
              <a:t>9/09/2021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E2FAC-43A7-4FB3-9F73-21409B2C9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C157D1-CAFC-48F7-A363-F2758CC07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FCFD-F009-4AB9-86F1-AD2FBDAC41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88484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B7FD5-B574-40E9-A0C1-353ADD30A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4C5045-EE19-4829-B441-77E92B9628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2FC8E3-14E5-4112-803D-8D4546C27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8844-5B61-4637-8FC2-A17F0D84CF34}" type="datetimeFigureOut">
              <a:rPr lang="en-AU" smtClean="0"/>
              <a:t>9/09/2021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87E1B-FD36-4732-8C81-C1D41E6F7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9EB00-41BF-47E8-8777-7C1521449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FCFD-F009-4AB9-86F1-AD2FBDAC41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65015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D50677-AFF4-4A25-99F8-94F7005B88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5EF033-F68B-484F-9A2D-E222951499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06179-577D-49D6-A192-1FF0185F2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8844-5B61-4637-8FC2-A17F0D84CF34}" type="datetimeFigureOut">
              <a:rPr lang="en-AU" smtClean="0"/>
              <a:t>9/09/2021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56E25F-B392-4141-B22A-E259AEE38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4E262-27F2-4008-8E75-9F3E88A0B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FCFD-F009-4AB9-86F1-AD2FBDAC41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61048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14ADE-7660-4112-965C-6C1D952A5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FE90E-E63F-4998-8EE2-AAEB7E6529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BE3242-97DC-4A34-B7E5-2E20C0F7C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8844-5B61-4637-8FC2-A17F0D84CF34}" type="datetimeFigureOut">
              <a:rPr lang="en-AU" smtClean="0"/>
              <a:t>9/09/2021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CDE2E-516D-4A6A-990E-4059D78CB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D3878-446D-4FF7-8E46-FA08F56E9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FCFD-F009-4AB9-86F1-AD2FBDAC41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24666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BD37-5213-4C3D-B361-CC66F3900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570ED1-0186-4966-B364-B007B1B37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5E96C0-90C0-4140-8B20-6CA1359E6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8844-5B61-4637-8FC2-A17F0D84CF34}" type="datetimeFigureOut">
              <a:rPr lang="en-AU" smtClean="0"/>
              <a:t>9/09/2021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AF845-BCC5-4C28-A91B-38283EE29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058551-E799-4C5A-A796-3E6E31F53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FCFD-F009-4AB9-86F1-AD2FBDAC41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54759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76684-AE6D-4E27-8F5A-591E3F9DC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777F9-DF1B-410B-B2C9-D48AC9626D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567B44-EBA2-49FA-84FE-E08E3FC774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C068C4-E73B-45CE-B5E4-E3F29175E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8844-5B61-4637-8FC2-A17F0D84CF34}" type="datetimeFigureOut">
              <a:rPr lang="en-AU" smtClean="0"/>
              <a:t>9/09/2021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C7BE84-22DA-4514-B247-123A6BF79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6B1D6F-26AE-49AE-B710-BB840AAC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FCFD-F009-4AB9-86F1-AD2FBDAC41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36164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0F23E-1952-44A9-B4FB-AFA6FE02E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0C0E85-15FD-4426-8FFC-18E5AFB0A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A45DFB-109D-4976-8623-E838E6BB24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BFBF83-575B-4D51-A387-64FE06D06E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BB2FFD-4F44-47BE-8D5E-763F8A5A67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D2F3C7-8C70-4C5C-8E57-A2943EB8A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8844-5B61-4637-8FC2-A17F0D84CF34}" type="datetimeFigureOut">
              <a:rPr lang="en-AU" smtClean="0"/>
              <a:t>9/09/2021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CC9E3E-EC55-4C6B-B1A5-E3A9C1131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36E63F-05CE-4BFF-B753-7097111C1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FCFD-F009-4AB9-86F1-AD2FBDAC41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54718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B75A1-B56E-4D05-B01E-296C32825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B1AC60-974D-4F80-A29C-14944B7D8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8844-5B61-4637-8FC2-A17F0D84CF34}" type="datetimeFigureOut">
              <a:rPr lang="en-AU" smtClean="0"/>
              <a:t>9/09/2021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7807DE-B71E-45BB-87E9-34416D2E6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A2827B-2AD4-4BD9-8CC2-B5749FCB5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FCFD-F009-4AB9-86F1-AD2FBDAC41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6065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1926D9-9385-402D-B30F-967258F8F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8844-5B61-4637-8FC2-A17F0D84CF34}" type="datetimeFigureOut">
              <a:rPr lang="en-AU" smtClean="0"/>
              <a:t>9/09/2021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33D815-1629-4C4D-908E-683B3AEF3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338E65-D5C6-43C2-AD73-558F812A9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FCFD-F009-4AB9-86F1-AD2FBDAC41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54336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0B4C0-04D5-421E-A05E-0D93FAA25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7E622-2407-4FF9-B76E-3EE528C0EE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8E15D9-F1C5-4022-8D0B-44048E3AFE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1A3F12-C8B5-4379-9DB2-9A84D7448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8844-5B61-4637-8FC2-A17F0D84CF34}" type="datetimeFigureOut">
              <a:rPr lang="en-AU" smtClean="0"/>
              <a:t>9/09/2021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66BF4A-3E20-4680-9D1F-6A7C4C0A6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5E934D-F137-4DD0-B20B-D7CC8DE19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FCFD-F009-4AB9-86F1-AD2FBDAC41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30887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6E7A1-D296-491A-A32D-2285E0AFE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66DB30-9D7A-4101-B3FC-D72FD72DFA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BD15D4-5D80-43C0-B635-7A3471614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1FDE4F-B009-4F4F-AE10-172E87E6B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8844-5B61-4637-8FC2-A17F0D84CF34}" type="datetimeFigureOut">
              <a:rPr lang="en-AU" smtClean="0"/>
              <a:t>9/09/2021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BE792-B372-4D75-8709-9A2D832F4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83FEC-BA2C-4869-B573-6CAEA1813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FCFD-F009-4AB9-86F1-AD2FBDAC41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71547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AD5165-8FB2-48A6-9145-DBD316AD6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EF6FCE-8AB8-4039-9D4B-BC1E0CA8FE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D5D3B9-2AD1-4C76-9B97-E5099B4466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38844-5B61-4637-8FC2-A17F0D84CF34}" type="datetimeFigureOut">
              <a:rPr lang="en-AU" smtClean="0"/>
              <a:t>9/09/2021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5AD08-BC4B-4746-9B80-AB0C5CDE09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0C134-D067-4FAA-B935-0FA92AD7C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1FCFD-F009-4AB9-86F1-AD2FBDAC41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97738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kTzkiTVmTE?feature=oembed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N5C-8WqIE0?feature=oembe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3oef68YabD0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BF4DF2C-F028-4921-9C23-41303F650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A5C6FF-34E6-4954-8768-4555BB22EB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598246"/>
            <a:ext cx="4412419" cy="3626217"/>
          </a:xfrm>
        </p:spPr>
        <p:txBody>
          <a:bodyPr anchor="t">
            <a:normAutofit/>
          </a:bodyPr>
          <a:lstStyle/>
          <a:p>
            <a:pPr algn="r"/>
            <a:r>
              <a:rPr lang="en-AU" sz="8000">
                <a:solidFill>
                  <a:srgbClr val="FFFFFF"/>
                </a:solidFill>
              </a:rPr>
              <a:t>Question 7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53ED4B-FD0A-489B-92A6-4692765967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5350213"/>
            <a:ext cx="4412417" cy="1031537"/>
          </a:xfrm>
        </p:spPr>
        <p:txBody>
          <a:bodyPr>
            <a:normAutofit/>
          </a:bodyPr>
          <a:lstStyle/>
          <a:p>
            <a:pPr algn="r"/>
            <a:r>
              <a:rPr lang="en-AU" sz="1500" b="1">
                <a:solidFill>
                  <a:srgbClr val="FFFFFF"/>
                </a:solidFill>
              </a:rPr>
              <a:t>Sheila Bryan</a:t>
            </a:r>
          </a:p>
          <a:p>
            <a:pPr algn="r"/>
            <a:r>
              <a:rPr lang="en-AU" sz="1500" b="1">
                <a:solidFill>
                  <a:srgbClr val="FFFFFF"/>
                </a:solidFill>
              </a:rPr>
              <a:t>Network DEMT </a:t>
            </a:r>
          </a:p>
          <a:p>
            <a:pPr algn="r"/>
            <a:r>
              <a:rPr lang="en-AU" sz="1500" b="1">
                <a:solidFill>
                  <a:srgbClr val="FFFFFF"/>
                </a:solidFill>
              </a:rPr>
              <a:t> Monash health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Video 4">
            <a:extLst>
              <a:ext uri="{FF2B5EF4-FFF2-40B4-BE49-F238E27FC236}">
                <a16:creationId xmlns:a16="http://schemas.microsoft.com/office/drawing/2014/main" id="{53990750-28DD-4554-BE70-8C8D84EC22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5986925" y="2369610"/>
            <a:ext cx="5664133" cy="317702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92B7B61-D701-474B-AE8F-EA238B550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12034" y="1267063"/>
            <a:ext cx="368480" cy="519967"/>
            <a:chOff x="11512034" y="1267063"/>
            <a:chExt cx="368480" cy="519967"/>
          </a:xfrm>
          <a:solidFill>
            <a:srgbClr val="FFFFFF"/>
          </a:solidFill>
        </p:grpSpPr>
        <p:sp>
          <p:nvSpPr>
            <p:cNvPr id="23" name="Graphic 17">
              <a:extLst>
                <a:ext uri="{FF2B5EF4-FFF2-40B4-BE49-F238E27FC236}">
                  <a16:creationId xmlns:a16="http://schemas.microsoft.com/office/drawing/2014/main" id="{B71758F4-3F46-45DA-8AC5-4E508DA080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12034" y="1267063"/>
              <a:ext cx="139037" cy="139039"/>
            </a:xfrm>
            <a:custGeom>
              <a:avLst/>
              <a:gdLst>
                <a:gd name="connsiteX0" fmla="*/ 129600 w 139037"/>
                <a:gd name="connsiteY0" fmla="*/ 60082 h 139039"/>
                <a:gd name="connsiteX1" fmla="*/ 78955 w 139037"/>
                <a:gd name="connsiteY1" fmla="*/ 60082 h 139039"/>
                <a:gd name="connsiteX2" fmla="*/ 78955 w 139037"/>
                <a:gd name="connsiteY2" fmla="*/ 9437 h 139039"/>
                <a:gd name="connsiteX3" fmla="*/ 69519 w 139037"/>
                <a:gd name="connsiteY3" fmla="*/ 0 h 139039"/>
                <a:gd name="connsiteX4" fmla="*/ 60082 w 139037"/>
                <a:gd name="connsiteY4" fmla="*/ 9437 h 139039"/>
                <a:gd name="connsiteX5" fmla="*/ 60082 w 139037"/>
                <a:gd name="connsiteY5" fmla="*/ 60082 h 139039"/>
                <a:gd name="connsiteX6" fmla="*/ 9437 w 139037"/>
                <a:gd name="connsiteY6" fmla="*/ 60082 h 139039"/>
                <a:gd name="connsiteX7" fmla="*/ 0 w 139037"/>
                <a:gd name="connsiteY7" fmla="*/ 69520 h 139039"/>
                <a:gd name="connsiteX8" fmla="*/ 9437 w 139037"/>
                <a:gd name="connsiteY8" fmla="*/ 78957 h 139039"/>
                <a:gd name="connsiteX9" fmla="*/ 60082 w 139037"/>
                <a:gd name="connsiteY9" fmla="*/ 78957 h 139039"/>
                <a:gd name="connsiteX10" fmla="*/ 60082 w 139037"/>
                <a:gd name="connsiteY10" fmla="*/ 129602 h 139039"/>
                <a:gd name="connsiteX11" fmla="*/ 69519 w 139037"/>
                <a:gd name="connsiteY11" fmla="*/ 139039 h 139039"/>
                <a:gd name="connsiteX12" fmla="*/ 78955 w 139037"/>
                <a:gd name="connsiteY12" fmla="*/ 129602 h 139039"/>
                <a:gd name="connsiteX13" fmla="*/ 78955 w 139037"/>
                <a:gd name="connsiteY13" fmla="*/ 78957 h 139039"/>
                <a:gd name="connsiteX14" fmla="*/ 129600 w 139037"/>
                <a:gd name="connsiteY14" fmla="*/ 78957 h 139039"/>
                <a:gd name="connsiteX15" fmla="*/ 139037 w 139037"/>
                <a:gd name="connsiteY15" fmla="*/ 69520 h 139039"/>
                <a:gd name="connsiteX16" fmla="*/ 129600 w 139037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7" h="139039">
                  <a:moveTo>
                    <a:pt x="129600" y="60082"/>
                  </a:moveTo>
                  <a:lnTo>
                    <a:pt x="78955" y="60082"/>
                  </a:lnTo>
                  <a:lnTo>
                    <a:pt x="78955" y="9437"/>
                  </a:lnTo>
                  <a:cubicBezTo>
                    <a:pt x="78955" y="4225"/>
                    <a:pt x="74730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7" y="139039"/>
                    <a:pt x="69519" y="139039"/>
                  </a:cubicBezTo>
                  <a:cubicBezTo>
                    <a:pt x="74730" y="139039"/>
                    <a:pt x="78955" y="134814"/>
                    <a:pt x="78955" y="129602"/>
                  </a:cubicBezTo>
                  <a:lnTo>
                    <a:pt x="78955" y="78957"/>
                  </a:lnTo>
                  <a:lnTo>
                    <a:pt x="129600" y="78957"/>
                  </a:lnTo>
                  <a:cubicBezTo>
                    <a:pt x="134812" y="78957"/>
                    <a:pt x="139037" y="74731"/>
                    <a:pt x="139037" y="69520"/>
                  </a:cubicBezTo>
                  <a:cubicBezTo>
                    <a:pt x="139037" y="64308"/>
                    <a:pt x="134812" y="60082"/>
                    <a:pt x="129600" y="60082"/>
                  </a:cubicBezTo>
                  <a:close/>
                </a:path>
              </a:pathLst>
            </a:custGeom>
            <a:grpFill/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Graphic 21">
              <a:extLst>
                <a:ext uri="{FF2B5EF4-FFF2-40B4-BE49-F238E27FC236}">
                  <a16:creationId xmlns:a16="http://schemas.microsoft.com/office/drawing/2014/main" id="{8D61482F-F3C5-4D66-8C5D-C6BBE3E12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2801" y="1659316"/>
              <a:ext cx="127713" cy="127714"/>
            </a:xfrm>
            <a:custGeom>
              <a:avLst/>
              <a:gdLst>
                <a:gd name="connsiteX0" fmla="*/ 63857 w 127713"/>
                <a:gd name="connsiteY0" fmla="*/ 18874 h 127714"/>
                <a:gd name="connsiteX1" fmla="*/ 108839 w 127713"/>
                <a:gd name="connsiteY1" fmla="*/ 63857 h 127714"/>
                <a:gd name="connsiteX2" fmla="*/ 63857 w 127713"/>
                <a:gd name="connsiteY2" fmla="*/ 108840 h 127714"/>
                <a:gd name="connsiteX3" fmla="*/ 18874 w 127713"/>
                <a:gd name="connsiteY3" fmla="*/ 63857 h 127714"/>
                <a:gd name="connsiteX4" fmla="*/ 63857 w 127713"/>
                <a:gd name="connsiteY4" fmla="*/ 18874 h 127714"/>
                <a:gd name="connsiteX5" fmla="*/ 63857 w 127713"/>
                <a:gd name="connsiteY5" fmla="*/ 0 h 127714"/>
                <a:gd name="connsiteX6" fmla="*/ 0 w 127713"/>
                <a:gd name="connsiteY6" fmla="*/ 63857 h 127714"/>
                <a:gd name="connsiteX7" fmla="*/ 63857 w 127713"/>
                <a:gd name="connsiteY7" fmla="*/ 127714 h 127714"/>
                <a:gd name="connsiteX8" fmla="*/ 127713 w 127713"/>
                <a:gd name="connsiteY8" fmla="*/ 63857 h 127714"/>
                <a:gd name="connsiteX9" fmla="*/ 63857 w 127713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4">
                  <a:moveTo>
                    <a:pt x="63857" y="18874"/>
                  </a:moveTo>
                  <a:cubicBezTo>
                    <a:pt x="88700" y="18874"/>
                    <a:pt x="108839" y="39014"/>
                    <a:pt x="108839" y="63857"/>
                  </a:cubicBezTo>
                  <a:cubicBezTo>
                    <a:pt x="108839" y="88700"/>
                    <a:pt x="88700" y="108840"/>
                    <a:pt x="63857" y="108840"/>
                  </a:cubicBezTo>
                  <a:cubicBezTo>
                    <a:pt x="39013" y="108840"/>
                    <a:pt x="18874" y="88700"/>
                    <a:pt x="18874" y="63857"/>
                  </a:cubicBezTo>
                  <a:cubicBezTo>
                    <a:pt x="18898" y="39024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grpFill/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30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B652E-BE33-4F51-B496-35EC35757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30 </a:t>
            </a:r>
            <a:r>
              <a:rPr lang="en-AU" dirty="0" err="1"/>
              <a:t>yo</a:t>
            </a:r>
            <a:r>
              <a:rPr lang="en-AU" dirty="0"/>
              <a:t> female, frequent attendances for ETOH AMS, nystagmus, ataxia </a:t>
            </a:r>
            <a:br>
              <a:rPr lang="en-AU" dirty="0"/>
            </a:br>
            <a:r>
              <a:rPr lang="en-AU" dirty="0"/>
              <a:t>GCS 10, HR, BP, </a:t>
            </a:r>
            <a:r>
              <a:rPr lang="en-AU" dirty="0" err="1"/>
              <a:t>Sats</a:t>
            </a:r>
            <a:r>
              <a:rPr lang="en-AU" dirty="0"/>
              <a:t> T 38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718518-833D-438A-ABA5-3B8CD45879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599B32-0D15-49E2-8441-7E5E09BE49C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AU" dirty="0"/>
              <a:t>ETOH</a:t>
            </a:r>
          </a:p>
          <a:p>
            <a:r>
              <a:rPr lang="en-AU" dirty="0"/>
              <a:t>ingestions</a:t>
            </a:r>
          </a:p>
          <a:p>
            <a:r>
              <a:rPr lang="en-AU" dirty="0"/>
              <a:t>Fever</a:t>
            </a:r>
          </a:p>
          <a:p>
            <a:r>
              <a:rPr lang="en-AU" dirty="0"/>
              <a:t>trauma</a:t>
            </a:r>
          </a:p>
          <a:p>
            <a:r>
              <a:rPr lang="en-AU" dirty="0"/>
              <a:t>AMPLE / collateral / suicidality</a:t>
            </a:r>
          </a:p>
          <a:p>
            <a:r>
              <a:rPr lang="en-AU" dirty="0" err="1"/>
              <a:t>SHx</a:t>
            </a:r>
            <a:r>
              <a:rPr lang="en-AU" dirty="0"/>
              <a:t> - diet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CBB66A-27C4-4FA9-B2A2-1A411F10FB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AU" dirty="0"/>
              <a:t>avoid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A5FED97-9311-47CE-A761-E54293B1A37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AU" dirty="0"/>
              <a:t>Specific closed Q on </a:t>
            </a:r>
            <a:r>
              <a:rPr lang="en-AU" b="1" dirty="0"/>
              <a:t>additional</a:t>
            </a:r>
            <a:r>
              <a:rPr lang="en-AU" dirty="0"/>
              <a:t> </a:t>
            </a:r>
            <a:r>
              <a:rPr lang="en-AU" dirty="0" err="1"/>
              <a:t>Sx</a:t>
            </a:r>
            <a:r>
              <a:rPr lang="en-AU" dirty="0"/>
              <a:t> </a:t>
            </a:r>
          </a:p>
          <a:p>
            <a:pPr lvl="1"/>
            <a:r>
              <a:rPr lang="en-AU" dirty="0"/>
              <a:t>? HA</a:t>
            </a:r>
          </a:p>
          <a:p>
            <a:pPr lvl="1"/>
            <a:r>
              <a:rPr lang="en-AU" dirty="0"/>
              <a:t>(vomiting accepted)</a:t>
            </a:r>
          </a:p>
          <a:p>
            <a:r>
              <a:rPr lang="en-AU" b="1" dirty="0"/>
              <a:t>Confirmation</a:t>
            </a:r>
            <a:r>
              <a:rPr lang="en-AU" dirty="0"/>
              <a:t> of </a:t>
            </a:r>
            <a:r>
              <a:rPr lang="en-AU" dirty="0" err="1"/>
              <a:t>Sx</a:t>
            </a:r>
            <a:r>
              <a:rPr lang="en-AU" dirty="0"/>
              <a:t> already presented</a:t>
            </a:r>
          </a:p>
          <a:p>
            <a:r>
              <a:rPr lang="en-AU" dirty="0"/>
              <a:t>&gt; I Q on same topic</a:t>
            </a:r>
          </a:p>
          <a:p>
            <a:pPr lvl="1"/>
            <a:r>
              <a:rPr lang="en-AU" dirty="0"/>
              <a:t>? Infective resp </a:t>
            </a:r>
            <a:r>
              <a:rPr lang="en-AU" dirty="0" err="1"/>
              <a:t>Sx</a:t>
            </a:r>
            <a:endParaRPr lang="en-AU" dirty="0"/>
          </a:p>
          <a:p>
            <a:pPr lvl="1"/>
            <a:r>
              <a:rPr lang="en-AU" dirty="0"/>
              <a:t>? Infective urine </a:t>
            </a:r>
            <a:r>
              <a:rPr lang="en-AU" dirty="0" err="1"/>
              <a:t>Sx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91839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9DA02-EDDB-4BB2-9F4E-C6289D81A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Investigations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15C692-240C-46C5-89FA-924C05846A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94229"/>
            <a:ext cx="5157787" cy="520504"/>
          </a:xfrm>
        </p:spPr>
        <p:txBody>
          <a:bodyPr/>
          <a:lstStyle/>
          <a:p>
            <a:r>
              <a:rPr lang="en-AU" dirty="0"/>
              <a:t>Do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CE902DE-8A17-4DA5-8C3C-96C94E8B6C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14733"/>
            <a:ext cx="5157787" cy="4374930"/>
          </a:xfrm>
        </p:spPr>
        <p:txBody>
          <a:bodyPr>
            <a:normAutofit fontScale="85000" lnSpcReduction="20000"/>
          </a:bodyPr>
          <a:lstStyle/>
          <a:p>
            <a:r>
              <a:rPr lang="en-AU" dirty="0"/>
              <a:t>AMS</a:t>
            </a:r>
          </a:p>
          <a:p>
            <a:pPr lvl="1"/>
            <a:r>
              <a:rPr lang="en-AU" dirty="0"/>
              <a:t>Glucose, B1</a:t>
            </a:r>
          </a:p>
          <a:p>
            <a:pPr lvl="1"/>
            <a:r>
              <a:rPr lang="en-AU" dirty="0"/>
              <a:t>ETOH level (bedside)</a:t>
            </a:r>
          </a:p>
          <a:p>
            <a:pPr lvl="1"/>
            <a:r>
              <a:rPr lang="en-AU" dirty="0"/>
              <a:t>Tox -  EGC, Paracetamol, VBG</a:t>
            </a:r>
          </a:p>
          <a:p>
            <a:pPr lvl="1"/>
            <a:r>
              <a:rPr lang="en-AU" dirty="0"/>
              <a:t>Bloods – </a:t>
            </a:r>
          </a:p>
          <a:p>
            <a:pPr lvl="2"/>
            <a:r>
              <a:rPr lang="en-AU" dirty="0"/>
              <a:t>LFT / ammonia (encephalitis) , </a:t>
            </a:r>
          </a:p>
          <a:p>
            <a:pPr lvl="2"/>
            <a:r>
              <a:rPr lang="en-AU" dirty="0"/>
              <a:t>VBG (glucose, Na, osmolarity) </a:t>
            </a:r>
          </a:p>
          <a:p>
            <a:pPr lvl="2"/>
            <a:r>
              <a:rPr lang="en-AU" dirty="0"/>
              <a:t>FBE, </a:t>
            </a:r>
            <a:r>
              <a:rPr lang="en-AU" dirty="0" err="1"/>
              <a:t>coags</a:t>
            </a:r>
            <a:endParaRPr lang="en-AU" dirty="0"/>
          </a:p>
          <a:p>
            <a:r>
              <a:rPr lang="en-AU" dirty="0"/>
              <a:t>Fever</a:t>
            </a:r>
          </a:p>
          <a:p>
            <a:pPr lvl="1"/>
            <a:r>
              <a:rPr lang="en-AU" dirty="0"/>
              <a:t>Septic WU </a:t>
            </a:r>
            <a:r>
              <a:rPr lang="en-AU" dirty="0" err="1"/>
              <a:t>cf</a:t>
            </a:r>
            <a:r>
              <a:rPr lang="en-AU" dirty="0"/>
              <a:t> blood cultures to guide AB therapy</a:t>
            </a:r>
          </a:p>
          <a:p>
            <a:r>
              <a:rPr lang="en-AU" dirty="0"/>
              <a:t>CNS</a:t>
            </a:r>
          </a:p>
          <a:p>
            <a:pPr lvl="1"/>
            <a:r>
              <a:rPr lang="en-AU" dirty="0"/>
              <a:t>CT/ MRI</a:t>
            </a:r>
          </a:p>
          <a:p>
            <a:pPr lvl="1"/>
            <a:r>
              <a:rPr lang="en-AU" dirty="0"/>
              <a:t>(LP)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E7BC65-C9BC-4188-ACA6-485B9632FB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94229"/>
            <a:ext cx="5183188" cy="520504"/>
          </a:xfrm>
        </p:spPr>
        <p:txBody>
          <a:bodyPr/>
          <a:lstStyle/>
          <a:p>
            <a:r>
              <a:rPr lang="en-AU" dirty="0"/>
              <a:t>avoid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04CD6C8-718E-43B8-9144-AD0D866D02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814733"/>
            <a:ext cx="5183188" cy="4374930"/>
          </a:xfrm>
        </p:spPr>
        <p:txBody>
          <a:bodyPr>
            <a:normAutofit fontScale="85000" lnSpcReduction="20000"/>
          </a:bodyPr>
          <a:lstStyle/>
          <a:p>
            <a:r>
              <a:rPr lang="en-AU" dirty="0"/>
              <a:t>CT to exclude……</a:t>
            </a:r>
          </a:p>
          <a:p>
            <a:pPr lvl="1"/>
            <a:r>
              <a:rPr lang="en-AU" dirty="0"/>
              <a:t>Doesn’t exclude</a:t>
            </a:r>
          </a:p>
          <a:p>
            <a:pPr lvl="1"/>
            <a:r>
              <a:rPr lang="en-AU" dirty="0"/>
              <a:t>Specifically, meningitis, raise ICP</a:t>
            </a:r>
          </a:p>
          <a:p>
            <a:r>
              <a:rPr lang="en-AU" dirty="0"/>
              <a:t>List of similar Inx</a:t>
            </a:r>
          </a:p>
          <a:p>
            <a:pPr lvl="1"/>
            <a:r>
              <a:rPr lang="en-AU" dirty="0"/>
              <a:t>Culture urine, culture sputum, </a:t>
            </a:r>
            <a:r>
              <a:rPr lang="en-AU" dirty="0" err="1"/>
              <a:t>Cxr</a:t>
            </a:r>
            <a:endParaRPr lang="en-AU" dirty="0"/>
          </a:p>
          <a:p>
            <a:r>
              <a:rPr lang="en-AU" dirty="0"/>
              <a:t>Stretch of Hx</a:t>
            </a:r>
          </a:p>
          <a:p>
            <a:pPr lvl="1"/>
            <a:r>
              <a:rPr lang="en-AU" dirty="0"/>
              <a:t>eclampsia</a:t>
            </a:r>
          </a:p>
          <a:p>
            <a:r>
              <a:rPr lang="en-AU" dirty="0"/>
              <a:t>Incomplete/no reason</a:t>
            </a:r>
          </a:p>
          <a:p>
            <a:pPr lvl="1"/>
            <a:r>
              <a:rPr lang="en-AU" dirty="0"/>
              <a:t>Lactate to Guide resus</a:t>
            </a:r>
          </a:p>
        </p:txBody>
      </p:sp>
    </p:spTree>
    <p:extLst>
      <p:ext uri="{BB962C8B-B14F-4D97-AF65-F5344CB8AC3E}">
        <p14:creationId xmlns:p14="http://schemas.microsoft.com/office/powerpoint/2010/main" val="4131384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92462-7018-4C59-8015-5EDED8F70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5506358"/>
          </a:xfrm>
        </p:spPr>
        <p:txBody>
          <a:bodyPr>
            <a:normAutofit/>
          </a:bodyPr>
          <a:lstStyle/>
          <a:p>
            <a:r>
              <a:rPr lang="en-AU" sz="4000"/>
              <a:t>Eye signs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7D1452-F0B7-431E-9A24-D3F7103D8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8267" y="559407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389AABF-3FFD-4E69-81B4-DB47B25BBB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4690331"/>
              </p:ext>
            </p:extLst>
          </p:nvPr>
        </p:nvGraphicFramePr>
        <p:xfrm>
          <a:off x="5285232" y="722376"/>
          <a:ext cx="6263640" cy="5413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15878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57073-52ED-4A46-A237-32BF3330F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AU" sz="6000">
                <a:solidFill>
                  <a:schemeClr val="accent5"/>
                </a:solidFill>
              </a:rPr>
              <a:t>Mx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CFDCFC1-4D24-4391-B879-8934849B8F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2272360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437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03DA4E-F2CB-4E50-AD14-A9E5F5D59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52" y="1204108"/>
            <a:ext cx="2669406" cy="1781175"/>
          </a:xfrm>
        </p:spPr>
        <p:txBody>
          <a:bodyPr>
            <a:normAutofit/>
          </a:bodyPr>
          <a:lstStyle/>
          <a:p>
            <a:r>
              <a:rPr lang="en-AU" sz="3200">
                <a:solidFill>
                  <a:srgbClr val="FFFFFF"/>
                </a:solidFill>
              </a:rPr>
              <a:t>Stats</a:t>
            </a:r>
            <a:br>
              <a:rPr lang="en-AU" sz="3200">
                <a:solidFill>
                  <a:srgbClr val="FFFFFF"/>
                </a:solidFill>
              </a:rPr>
            </a:br>
            <a:r>
              <a:rPr lang="en-AU" sz="3200">
                <a:solidFill>
                  <a:srgbClr val="FFFFFF"/>
                </a:solidFill>
              </a:rPr>
              <a:t>pass mark 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CD698-9F96-46D0-BB06-C6B1FBDA6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951" y="3355130"/>
            <a:ext cx="2669407" cy="2427333"/>
          </a:xfrm>
        </p:spPr>
        <p:txBody>
          <a:bodyPr>
            <a:normAutofit/>
          </a:bodyPr>
          <a:lstStyle/>
          <a:p>
            <a:endParaRPr lang="en-AU" sz="1600"/>
          </a:p>
          <a:p>
            <a:endParaRPr lang="en-AU" sz="160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8987E32-03FB-43B2-AE84-22AC856BDB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1103033"/>
              </p:ext>
            </p:extLst>
          </p:nvPr>
        </p:nvGraphicFramePr>
        <p:xfrm>
          <a:off x="4662102" y="952500"/>
          <a:ext cx="6903723" cy="4829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79488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1DF9E-F5FF-4A73-96E0-C0BA055A4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Online Media 3" title="Eye motor abnormalities in Wernicke encephalopathy, case 1">
            <a:hlinkClick r:id="" action="ppaction://media"/>
            <a:extLst>
              <a:ext uri="{FF2B5EF4-FFF2-40B4-BE49-F238E27FC236}">
                <a16:creationId xmlns:a16="http://schemas.microsoft.com/office/drawing/2014/main" id="{0C60CF37-95B8-4066-A45E-A2EF2D7436D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195638" y="1825625"/>
            <a:ext cx="58023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68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B45B6-A164-42FD-A9F0-853ED7DBA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Online Media 3" title="Eye motor abnormalities in Wernicke encephalopathy, case 2">
            <a:hlinkClick r:id="" action="ppaction://media"/>
            <a:extLst>
              <a:ext uri="{FF2B5EF4-FFF2-40B4-BE49-F238E27FC236}">
                <a16:creationId xmlns:a16="http://schemas.microsoft.com/office/drawing/2014/main" id="{8599466A-1436-48DF-8124-1BD66DC3275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195638" y="1825625"/>
            <a:ext cx="58023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7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33580-A2D9-44CD-A379-462702817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Online Media 3" title="Fluent Aphasia (Wernicke's Aphasia)">
            <a:hlinkClick r:id="" action="ppaction://media"/>
            <a:extLst>
              <a:ext uri="{FF2B5EF4-FFF2-40B4-BE49-F238E27FC236}">
                <a16:creationId xmlns:a16="http://schemas.microsoft.com/office/drawing/2014/main" id="{B4278596-F049-4DF6-8C9D-F103CEFBB87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9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215</Words>
  <Application>Microsoft Office PowerPoint</Application>
  <PresentationFormat>Widescreen</PresentationFormat>
  <Paragraphs>61</Paragraphs>
  <Slides>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Question 7</vt:lpstr>
      <vt:lpstr>30 yo female, frequent attendances for ETOH AMS, nystagmus, ataxia  GCS 10, HR, BP, Sats T 38</vt:lpstr>
      <vt:lpstr>Investigations</vt:lpstr>
      <vt:lpstr>Eye signs</vt:lpstr>
      <vt:lpstr>Mx</vt:lpstr>
      <vt:lpstr>Stats pass mark 9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Question 7</dc:title>
  <dc:creator>Sheila Bryan</dc:creator>
  <cp:lastModifiedBy>Sheila Bryan</cp:lastModifiedBy>
  <cp:revision>2</cp:revision>
  <dcterms:created xsi:type="dcterms:W3CDTF">2021-09-09T03:16:25Z</dcterms:created>
  <dcterms:modified xsi:type="dcterms:W3CDTF">2021-09-09T04:52:39Z</dcterms:modified>
</cp:coreProperties>
</file>