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58" r:id="rId6"/>
    <p:sldId id="280" r:id="rId7"/>
    <p:sldId id="259" r:id="rId8"/>
    <p:sldId id="278" r:id="rId9"/>
    <p:sldId id="279" r:id="rId10"/>
    <p:sldId id="275" r:id="rId11"/>
    <p:sldId id="277" r:id="rId12"/>
    <p:sldId id="276" r:id="rId13"/>
    <p:sldId id="265" r:id="rId14"/>
    <p:sldId id="283" r:id="rId15"/>
    <p:sldId id="284" r:id="rId16"/>
    <p:sldId id="285" r:id="rId17"/>
    <p:sldId id="286" r:id="rId18"/>
    <p:sldId id="266" r:id="rId19"/>
    <p:sldId id="287" r:id="rId20"/>
    <p:sldId id="282" r:id="rId21"/>
    <p:sldId id="281" r:id="rId22"/>
    <p:sldId id="288" r:id="rId23"/>
    <p:sldId id="289" r:id="rId24"/>
    <p:sldId id="290" r:id="rId25"/>
    <p:sldId id="291" r:id="rId26"/>
    <p:sldId id="292" r:id="rId27"/>
    <p:sldId id="267" r:id="rId28"/>
    <p:sldId id="293" r:id="rId29"/>
    <p:sldId id="294" r:id="rId30"/>
    <p:sldId id="295" r:id="rId31"/>
    <p:sldId id="296" r:id="rId32"/>
    <p:sldId id="297" r:id="rId33"/>
    <p:sldId id="298" r:id="rId34"/>
    <p:sldId id="268" r:id="rId35"/>
    <p:sldId id="269" r:id="rId36"/>
    <p:sldId id="270" r:id="rId37"/>
    <p:sldId id="299" r:id="rId38"/>
    <p:sldId id="300" r:id="rId39"/>
    <p:sldId id="301" r:id="rId40"/>
    <p:sldId id="302" r:id="rId41"/>
    <p:sldId id="303" r:id="rId42"/>
    <p:sldId id="304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8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E62E5-E48D-43C5-BDA8-58159D8A6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0CDDB-BB57-4AA1-830A-AD0DA60445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591A3-FBF4-40A3-998A-93D80F8BB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87F0-B543-4F13-97A8-B03BAC3F8747}" type="datetimeFigureOut">
              <a:rPr lang="en-AU" smtClean="0"/>
              <a:t>29/09/2020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B9CAE-3E03-4697-AC44-E41BD36DA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8B9FA-C858-4B10-A3A9-96F21A82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EB84-146B-4CBF-899D-F86F0C31EA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494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AC2C-9775-44B2-BAD5-78E003E58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1E36DC-DBC0-42FE-B927-D15FD4143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2B4BB-D63F-40A2-AE9F-F713AD35E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87F0-B543-4F13-97A8-B03BAC3F8747}" type="datetimeFigureOut">
              <a:rPr lang="en-AU" smtClean="0"/>
              <a:t>29/09/2020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8309C-1FCB-4D5A-AA14-920F59DD4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31E36-BBF5-4FAD-A6F3-132FB4F3E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EB84-146B-4CBF-899D-F86F0C31EA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494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B3917-6980-439D-94EA-1E8C9E85C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1AEA2F-0624-4CC0-AD66-0CE5FBA769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44C4A-6703-4A34-8AAC-1A00CF32B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87F0-B543-4F13-97A8-B03BAC3F8747}" type="datetimeFigureOut">
              <a:rPr lang="en-AU" smtClean="0"/>
              <a:t>29/09/2020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BFFE7-42AE-452C-9401-EE61991E9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A1474-2280-458C-8268-7764F4E01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EB84-146B-4CBF-899D-F86F0C31EA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12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953C2-D70E-49AD-B7D9-6C043E3A8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37C8B-FE7C-483A-AEFA-23F4CF7D8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76D44-9EF4-4739-9B55-35F9AB35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87F0-B543-4F13-97A8-B03BAC3F8747}" type="datetimeFigureOut">
              <a:rPr lang="en-AU" smtClean="0"/>
              <a:t>29/09/2020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FBDE5-27D5-40C6-A238-699D002D7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560B6-F130-4D4E-9335-DF6662117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EB84-146B-4CBF-899D-F86F0C31EA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923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5E3DC-9AC8-4063-BAFC-13A5D51FC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28C56-92BD-462A-9AFE-AE742F7C5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5E0C0-8486-480E-BABD-4B677A926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87F0-B543-4F13-97A8-B03BAC3F8747}" type="datetimeFigureOut">
              <a:rPr lang="en-AU" smtClean="0"/>
              <a:t>29/09/2020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794A3-4150-4423-9B65-CACA1DBDF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6DB09-AE31-42F4-9A11-A66C22ED3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EB84-146B-4CBF-899D-F86F0C31EA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555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2CBF7-BB07-44A3-B19E-E33CA5433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91E22-EB8D-4B69-B9BD-F7D127911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F3394-D2B4-4102-94F0-63AA1F15A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9FC4E-3022-4253-9A85-685AFD091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87F0-B543-4F13-97A8-B03BAC3F8747}" type="datetimeFigureOut">
              <a:rPr lang="en-AU" smtClean="0"/>
              <a:t>29/09/2020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7D77A-6389-487E-B38A-E9ABC547A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6DADD-5F1E-476B-BFFB-6A73E211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EB84-146B-4CBF-899D-F86F0C31EA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06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6D826-D0E7-40ED-9F78-AC02990EB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6EA3D-ECAB-4C17-95A2-15C5160DD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6A3250-3661-4762-9C42-216A424D6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A89F28-E4AE-4DD7-AF78-611F7A4543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13AD82-E001-43FB-9905-BABF1EB8D8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E8A107-7ABA-471F-8ED5-7D1EC192C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87F0-B543-4F13-97A8-B03BAC3F8747}" type="datetimeFigureOut">
              <a:rPr lang="en-AU" smtClean="0"/>
              <a:t>29/09/2020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D99F12-B6AC-418D-8DB6-2F507258C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B6A90D-3593-45A6-8910-A97829E16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EB84-146B-4CBF-899D-F86F0C31EA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231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0C514-D42E-40BC-A89C-2233A7F81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3CD7B8-F61A-4554-9F25-99EC3D02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87F0-B543-4F13-97A8-B03BAC3F8747}" type="datetimeFigureOut">
              <a:rPr lang="en-AU" smtClean="0"/>
              <a:t>29/09/2020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E969F-802A-4948-9865-91A9B1DF7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4FEC4-8E31-4E83-B99B-56D75374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EB84-146B-4CBF-899D-F86F0C31EA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314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C896E6-F762-4F76-A3F1-8C914E11F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87F0-B543-4F13-97A8-B03BAC3F8747}" type="datetimeFigureOut">
              <a:rPr lang="en-AU" smtClean="0"/>
              <a:t>29/09/2020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0F2182-4AB8-4C10-9CBC-8A705A4AA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B1F63A-32E0-4B90-81B7-54C108A2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EB84-146B-4CBF-899D-F86F0C31EA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158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C9BFD-9E6C-48C0-8FB5-B5AB4C307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C37F3-1263-40E5-A302-986E4650D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5273F2-F81C-4984-8F06-27A8B40E2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1F44-CE90-4EFE-AE88-911B37D0C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87F0-B543-4F13-97A8-B03BAC3F8747}" type="datetimeFigureOut">
              <a:rPr lang="en-AU" smtClean="0"/>
              <a:t>29/09/2020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D08033-8FBC-4389-A0DC-35BB8495B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5E25E-4726-48B6-9381-9B8E72D2F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EB84-146B-4CBF-899D-F86F0C31EA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751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6847B-9867-4663-B9BA-9428979ED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30D9B0-1F1C-4B42-8B99-3D854E649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C3C9F3-FD2C-4354-B0EA-CB8B56D9C2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71449C-6A52-4E31-874D-18C2C2F27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87F0-B543-4F13-97A8-B03BAC3F8747}" type="datetimeFigureOut">
              <a:rPr lang="en-AU" smtClean="0"/>
              <a:t>29/09/2020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42A504-2111-4A1C-946A-30D3DEA9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4C7A8B-7A5D-4A4F-B970-A5ECC1F7F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EB84-146B-4CBF-899D-F86F0C31EA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543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5DC8CB-BDF5-48CD-8628-58A0F1482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A657D-FE43-4744-8128-2EA5102EA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581B7-1A64-4C15-9F4F-A87F6C048B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C87F0-B543-4F13-97A8-B03BAC3F8747}" type="datetimeFigureOut">
              <a:rPr lang="en-AU" smtClean="0"/>
              <a:t>29/09/2020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F7C66-AB85-485A-9540-3D7388541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C8BD9-A589-40FF-B9DC-6CCCB56815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AEB84-146B-4CBF-899D-F86F0C31EA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327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E5CED-8A3E-45E1-BB11-5ED914F6D7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Renal Physiology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444367-917E-46E2-83B0-5B2909066F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45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35ADD-5E7C-48A8-BAEF-0CCF7A31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MCQ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27447-DC59-46EC-BE68-CBD8A1A27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Renal blood flow</a:t>
            </a:r>
          </a:p>
          <a:p>
            <a:pPr marL="0" indent="0">
              <a:buNone/>
            </a:pPr>
            <a:r>
              <a:rPr lang="en-AU" dirty="0"/>
              <a:t>A Can be measured using inulin</a:t>
            </a:r>
          </a:p>
          <a:p>
            <a:pPr marL="0" indent="0">
              <a:buNone/>
            </a:pPr>
            <a:r>
              <a:rPr lang="en-AU" dirty="0"/>
              <a:t>B Constitutes about 35% of the cardiac output</a:t>
            </a:r>
          </a:p>
          <a:p>
            <a:pPr marL="0" indent="0">
              <a:buNone/>
            </a:pPr>
            <a:r>
              <a:rPr lang="en-AU" dirty="0"/>
              <a:t>C Can be determined by applying the </a:t>
            </a:r>
            <a:r>
              <a:rPr lang="en-AU" dirty="0" err="1"/>
              <a:t>fick</a:t>
            </a:r>
            <a:r>
              <a:rPr lang="en-AU" dirty="0"/>
              <a:t>  principle</a:t>
            </a:r>
          </a:p>
          <a:p>
            <a:pPr marL="0" indent="0">
              <a:buNone/>
            </a:pPr>
            <a:r>
              <a:rPr lang="en-AU" dirty="0"/>
              <a:t>D Is increased by noradrenaline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C Can be determined by applying the </a:t>
            </a:r>
            <a:r>
              <a:rPr lang="en-AU" dirty="0" err="1"/>
              <a:t>fick</a:t>
            </a:r>
            <a:r>
              <a:rPr lang="en-AU" dirty="0"/>
              <a:t>  principle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1403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C498C-A42F-48D9-A8C7-D2EAE0B51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MCQ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CE425-D27A-44EE-9EAE-D000C573C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The acidification of urine</a:t>
            </a:r>
          </a:p>
          <a:p>
            <a:pPr marL="0" indent="0">
              <a:buNone/>
            </a:pPr>
            <a:r>
              <a:rPr lang="en-AU" dirty="0"/>
              <a:t>A In the proximal tubules is principally by secondary active transport</a:t>
            </a:r>
          </a:p>
          <a:p>
            <a:pPr marL="0" indent="0">
              <a:buNone/>
            </a:pPr>
            <a:r>
              <a:rPr lang="en-AU" dirty="0"/>
              <a:t>B Is limited to pH 4.0</a:t>
            </a:r>
          </a:p>
          <a:p>
            <a:pPr marL="0" indent="0">
              <a:buNone/>
            </a:pPr>
            <a:r>
              <a:rPr lang="en-AU" dirty="0"/>
              <a:t>C In the proximal tubules involves aldosterone sensitive proton pumps</a:t>
            </a:r>
          </a:p>
          <a:p>
            <a:pPr marL="0" indent="0">
              <a:buNone/>
            </a:pPr>
            <a:r>
              <a:rPr lang="en-AU" dirty="0"/>
              <a:t>D  In the distal tubules is dependent on Na+ in the tubular lumen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A In the proximal tubules is principally by secondary active transport</a:t>
            </a:r>
          </a:p>
        </p:txBody>
      </p:sp>
    </p:spTree>
    <p:extLst>
      <p:ext uri="{BB962C8B-B14F-4D97-AF65-F5344CB8AC3E}">
        <p14:creationId xmlns:p14="http://schemas.microsoft.com/office/powerpoint/2010/main" val="280678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6A4B7-B0EF-4A41-B595-69E19E0A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MCQ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BD987-CA5C-4963-8438-E0DB8BC0D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Which of the following plasma constituents is normally completely reabsorbed</a:t>
            </a:r>
          </a:p>
          <a:p>
            <a:pPr marL="0" indent="0">
              <a:buNone/>
            </a:pPr>
            <a:r>
              <a:rPr lang="en-AU" dirty="0"/>
              <a:t>A. HCO3-</a:t>
            </a:r>
          </a:p>
          <a:p>
            <a:pPr marL="0" indent="0">
              <a:buNone/>
            </a:pPr>
            <a:r>
              <a:rPr lang="en-AU" dirty="0"/>
              <a:t>B. Na+</a:t>
            </a:r>
          </a:p>
          <a:p>
            <a:pPr marL="0" indent="0">
              <a:buNone/>
            </a:pPr>
            <a:r>
              <a:rPr lang="en-AU" dirty="0"/>
              <a:t>C. Cl-</a:t>
            </a:r>
          </a:p>
          <a:p>
            <a:pPr marL="0" indent="0">
              <a:buNone/>
            </a:pPr>
            <a:r>
              <a:rPr lang="en-AU" dirty="0"/>
              <a:t>D. Ca+2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A. HCO3-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855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E3D4F-CB73-4B13-8BDD-55F1D3649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A616E-31F2-4709-8914-217A9B64F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/>
              <a:t>Monitors</a:t>
            </a:r>
          </a:p>
          <a:p>
            <a:pPr marL="0" indent="0">
              <a:buNone/>
            </a:pPr>
            <a:r>
              <a:rPr lang="en-AU" dirty="0"/>
              <a:t>Volume</a:t>
            </a:r>
          </a:p>
          <a:p>
            <a:pPr marL="0" indent="0">
              <a:buNone/>
            </a:pPr>
            <a:r>
              <a:rPr lang="en-AU" dirty="0"/>
              <a:t>Osmolarity</a:t>
            </a:r>
          </a:p>
          <a:p>
            <a:pPr marL="0" indent="0">
              <a:buNone/>
            </a:pPr>
            <a:r>
              <a:rPr lang="en-AU" dirty="0"/>
              <a:t>Receptors</a:t>
            </a:r>
          </a:p>
          <a:p>
            <a:pPr marL="0" indent="0">
              <a:buNone/>
            </a:pPr>
            <a:r>
              <a:rPr lang="en-AU" dirty="0"/>
              <a:t>Right atrium (CVP)</a:t>
            </a:r>
          </a:p>
          <a:p>
            <a:pPr marL="0" indent="0">
              <a:buNone/>
            </a:pPr>
            <a:r>
              <a:rPr lang="en-AU" dirty="0"/>
              <a:t>Baroreceptors - carotid sinus</a:t>
            </a:r>
          </a:p>
          <a:p>
            <a:pPr marL="0" indent="0">
              <a:buNone/>
            </a:pPr>
            <a:r>
              <a:rPr lang="en-AU" dirty="0"/>
              <a:t>Low – adrenalin </a:t>
            </a:r>
          </a:p>
          <a:p>
            <a:pPr marL="0" indent="0">
              <a:buNone/>
            </a:pPr>
            <a:r>
              <a:rPr lang="en-AU" dirty="0" err="1"/>
              <a:t>Osmo</a:t>
            </a:r>
            <a:r>
              <a:rPr lang="en-AU" dirty="0"/>
              <a:t> receptors</a:t>
            </a:r>
          </a:p>
          <a:p>
            <a:pPr marL="0" indent="0">
              <a:buNone/>
            </a:pPr>
            <a:r>
              <a:rPr lang="en-AU" dirty="0"/>
              <a:t>ADH release – water retention  aquaporins in DCT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3407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2E51E-9FE0-4D29-AE7D-786904D33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DB948-730E-44BB-AB58-D22B7F8BD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2010/1: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What is the normal range of osmolality of the extracellular fluid? How is it maintained? What other stimuli affect vasopressin secretion?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439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689E5-E952-4A48-8495-B083EDDE0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5F8CC-013A-4F04-A68A-3AFE5858A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2010/1: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What general mechanisms are involved in renal tubular reabsorption and secretion? How is Sodium </a:t>
            </a:r>
            <a:r>
              <a:rPr lang="en-A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reabsorped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the various parts of the nephron?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0314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12CF8-82AC-44D1-8131-B1239492F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05899-AF29-47FE-8A92-0D3B6BD48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2009/2: 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Discuss how and where H+ is secreted in the kidney. (Prompt: How is Bicarbonate involved?). What is the limiting pH for urine and how is this limitation dealt with?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4017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AA107-1607-49AC-84BA-19939FA9D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1BA7F-CFEA-40B4-9F6B-20A9A6970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2009/2: 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how sodium is handled in the glomerulus and the proximal convoluted tubule. List the mechanisms that affect sodium reabsorption.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5255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FB717-249A-44D9-A5DD-92F718E82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7BDC-0603-4435-8431-C835DD250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2009/1: 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How is the H+ ion secreted in the proximal tubule of the kidney. Outline the buffer systems that act to bind H+ ion in the tubular fluid. What is the importance of H+ buffering systems in the urine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509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6FE0C-064F-41C0-8E92-B16DF089E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F8AC3-BABC-4A3C-8C79-BF570B80B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2009/1: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Describe the counter current mechanism of the kidney.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3075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65435-B8F5-4AC3-9BAF-974CDF123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Overview role of the kidney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929E6-BDAA-4C68-B449-48C926A3F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Remove metabolic products, toxins and acid</a:t>
            </a:r>
          </a:p>
          <a:p>
            <a:r>
              <a:rPr lang="en-AU" dirty="0"/>
              <a:t>Removal of non volatile acids (lactate, sulphuric, phosphate, acetoacetate, beta hydroxybutyrate, toxins)</a:t>
            </a:r>
          </a:p>
          <a:p>
            <a:r>
              <a:rPr lang="en-AU" dirty="0"/>
              <a:t>Salt balance</a:t>
            </a:r>
          </a:p>
          <a:p>
            <a:r>
              <a:rPr lang="en-AU" dirty="0"/>
              <a:t>Water balance</a:t>
            </a:r>
          </a:p>
          <a:p>
            <a:r>
              <a:rPr lang="en-AU" dirty="0"/>
              <a:t>Ph balance</a:t>
            </a:r>
          </a:p>
          <a:p>
            <a:r>
              <a:rPr lang="en-AU" dirty="0"/>
              <a:t>Produce </a:t>
            </a:r>
            <a:r>
              <a:rPr lang="en-AU" dirty="0" err="1"/>
              <a:t>erythropoetin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73567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DBDC7-408D-4BB1-8BD6-8BD5932B1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A632F-1083-4A60-B00A-682E3384D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2010/1: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do these blood gases show</a:t>
            </a:r>
          </a:p>
          <a:p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pH 7.02		Na 136</a:t>
            </a:r>
          </a:p>
          <a:p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PaCo2 12		K 3.8</a:t>
            </a:r>
          </a:p>
          <a:p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PaO2 115		Cl 107</a:t>
            </a:r>
          </a:p>
          <a:p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HCO3 3		FIO2 0.21</a:t>
            </a:r>
          </a:p>
          <a:p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renal response to metabolic acidosis.</a:t>
            </a:r>
          </a:p>
          <a:p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A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A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9894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1C006-C2F4-4CDC-BE89-F2E47D290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AE582-2A3D-41E7-A773-D96094363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2009/1: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Where does sodium reabsorption occur in the nephron? What are the mechanisms of sodium reabsorption in the nephron? What mechanisms in the kidney reduce sodium excretion?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9196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BDC18-08B9-4FF6-BB11-C2E02D09C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34534-1D62-40FA-A17C-DE2FABFB3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2008/2: 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physiologic process of micturition? List other factors that stimulate and inhibit micturition.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0403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D4EAD-D4CD-41DC-90B6-0C90600B1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482E9-45CA-49F2-8ECD-B6D8507A5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2008/2: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Describe how the nephron handles potassium? What factors influence this?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5997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5AA69-FD1A-47DA-B01A-1988D1137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234BD-772C-4C36-B7A7-2F513AFDC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2008/2: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What is normal renal blood flow and how can it be measured? How do blood flow and oxygen extraction vary in different parts of the kidney?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265699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7269F-A37D-4693-A7F5-A66912B9B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0FD2B-8158-4D41-92A0-153E0E324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2008/1: 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How does the kidney handle potassium? How do other ions affect potassium transport across the membranes in the nephron?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4375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7EAD4-D72F-4520-91FA-8D93E6AC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339AF-1FDC-42AC-8426-6A425090D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2008/1: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What is a typical value for renal blood flow in an adult at rest? What factors regulate renal blood flow?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53285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E0950-050F-440F-A462-6C7CD3A8F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AD737-9961-4445-8BCC-F424F3A07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2008/1: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Please outline the structure of the loop of Henley. What happens to electrolytes in the loop? Explain the counter-current concentrating mechanism.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46387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5A308-0297-48EA-9F4B-8ADB9AAF1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E6635-92F3-4575-A1F5-2E646BE17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2007/2: 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a method for measuring the glomerular filtration rate. What is the normal GFR and what are the factors which affect it?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69107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8797E-CC66-4385-AAB1-E6EF0FA0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A49F8-1250-4B59-9ED8-184278B6C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2007/2: 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water handling in the collecting ducts of the kidneys. What is an osmotic diuresis?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058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F154-145C-473E-8AAA-C0C2DF11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NAGMA used carp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BFBED-4A64-4575-99BD-E0B22882F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Utero ileostomy</a:t>
            </a:r>
          </a:p>
          <a:p>
            <a:r>
              <a:rPr lang="en-AU" dirty="0"/>
              <a:t>Small bowel fistula</a:t>
            </a:r>
          </a:p>
          <a:p>
            <a:r>
              <a:rPr lang="en-AU" dirty="0"/>
              <a:t>Extra Cl, Normal saline</a:t>
            </a:r>
          </a:p>
          <a:p>
            <a:r>
              <a:rPr lang="en-AU" dirty="0"/>
              <a:t>DKA, Diarrhea</a:t>
            </a:r>
          </a:p>
          <a:p>
            <a:r>
              <a:rPr lang="en-AU" dirty="0"/>
              <a:t>Carbonic anhydrase inhibitors</a:t>
            </a:r>
          </a:p>
          <a:p>
            <a:r>
              <a:rPr lang="en-AU" dirty="0"/>
              <a:t>Addison's</a:t>
            </a:r>
          </a:p>
          <a:p>
            <a:r>
              <a:rPr lang="en-AU" dirty="0"/>
              <a:t>RTA</a:t>
            </a:r>
          </a:p>
          <a:p>
            <a:r>
              <a:rPr lang="en-AU" dirty="0"/>
              <a:t>Pancreatic fistula</a:t>
            </a:r>
          </a:p>
          <a:p>
            <a:r>
              <a:rPr lang="en-AU" dirty="0"/>
              <a:t>Low GFR</a:t>
            </a:r>
          </a:p>
        </p:txBody>
      </p:sp>
    </p:spTree>
    <p:extLst>
      <p:ext uri="{BB962C8B-B14F-4D97-AF65-F5344CB8AC3E}">
        <p14:creationId xmlns:p14="http://schemas.microsoft.com/office/powerpoint/2010/main" val="12681424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7F90D-8575-4D1A-906D-76E6D9F1E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246BD-88F6-47ED-8B58-23B5855E4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2007/2: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Please describe how the urinary bladder empties. Describe the reflex control associated with voiding.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65324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642E9-5F8F-4332-AA2D-39D6CB7B5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520B-84BA-47A6-A079-03B9EF925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2006/1: 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factors affect glomerular filtration?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25096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3E24D-97CE-48A9-BC98-B61A3DD9A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857EE-225B-47C8-9AB4-8B34440A4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2006/1: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Describe how water is reabsorbed in the different parts of the nephron. What hormonal factors influence water excretion?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44294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99A6B-E02D-4634-B6A1-78DB6ED87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BAB20-2D00-4CD4-B25D-33D774D7E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2006/1: 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are the major physiological factors affecting sodium excretion from the kidney? What are the major physiological factors affecting potassium excretion from the kidney?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50144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EA069-D20A-41A3-A351-40D170A06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9F22E-A1AE-4E68-9709-9775E7306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2005/2: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What are the major buffers of blood? How do they work? What are the major buffers in cells? Describe the Henderson-</a:t>
            </a:r>
            <a:r>
              <a:rPr lang="en-A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Hasselbach</a:t>
            </a:r>
            <a:r>
              <a:rPr lang="en-A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equation.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21312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FE410-C556-418A-A44C-16F3C92AB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D2D2-2F8A-453F-819A-2462569E7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2005/2: 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how respiration compensates for acid-base change. What clinical conditions might cause metabolic acidosis/ metabolic alkalosis?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376621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9FDC7-66E8-41E4-B718-103A33752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C2E08-CB42-4758-A996-27E8313C2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2005/2: 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structure of the loop of Henle. Describe the function of the loop of Henle.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44212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AD6E1-4778-4FA7-8B93-8E951D8F3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041E0-BE88-4DBB-B278-6B432C2AD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2005/1: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What is the renal response respiratory acidosis? What buffering systems are there for H+ in the renal tubular fluid?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19093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FEF68-9540-4BA6-8D32-60EBD78F5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ECA85-B21F-4032-A281-46780DBC2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2005/1: 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How is the secretion of rennin regulated? Describe juxtaglomerular apparatus.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45321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BA9BC-417F-4ED3-B673-7FB9E5BDE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63D4A-6321-4ECE-9083-F6603C4F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2005/1: 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factors affect filtration across the glomerular capillary bed? How can GFR be measured?</a:t>
            </a:r>
          </a:p>
          <a:p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5008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8C447-9A8A-4831-848E-8856C636A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HAGMA - MUDPILES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4DD8-04F7-41DD-A1A4-DFC4730D5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Methanol</a:t>
            </a:r>
          </a:p>
          <a:p>
            <a:r>
              <a:rPr lang="en-AU" dirty="0"/>
              <a:t>Uraemia</a:t>
            </a:r>
          </a:p>
          <a:p>
            <a:r>
              <a:rPr lang="en-AU" dirty="0"/>
              <a:t>DKA</a:t>
            </a:r>
          </a:p>
          <a:p>
            <a:r>
              <a:rPr lang="en-AU" dirty="0"/>
              <a:t>Paraldehyde</a:t>
            </a:r>
          </a:p>
          <a:p>
            <a:r>
              <a:rPr lang="en-AU" dirty="0"/>
              <a:t>Fe, isoniazid</a:t>
            </a:r>
          </a:p>
          <a:p>
            <a:r>
              <a:rPr lang="en-AU" dirty="0"/>
              <a:t>Lactic</a:t>
            </a:r>
          </a:p>
          <a:p>
            <a:r>
              <a:rPr lang="en-AU" dirty="0"/>
              <a:t>Ethanol</a:t>
            </a:r>
          </a:p>
          <a:p>
            <a:r>
              <a:rPr lang="en-AU" dirty="0"/>
              <a:t>salicylate</a:t>
            </a:r>
          </a:p>
        </p:txBody>
      </p:sp>
    </p:spTree>
    <p:extLst>
      <p:ext uri="{BB962C8B-B14F-4D97-AF65-F5344CB8AC3E}">
        <p14:creationId xmlns:p14="http://schemas.microsoft.com/office/powerpoint/2010/main" val="41351804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E8436-D711-447A-8483-CB72954CC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C9E3B-DDC1-495E-94B8-671D13C94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2004/2: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What happens to potassium as it passes through the nephron? How does the potassium handling by the kidney change in response to changes in pH? How is aldosterone increase K secretion?</a:t>
            </a:r>
          </a:p>
        </p:txBody>
      </p:sp>
    </p:spTree>
    <p:extLst>
      <p:ext uri="{BB962C8B-B14F-4D97-AF65-F5344CB8AC3E}">
        <p14:creationId xmlns:p14="http://schemas.microsoft.com/office/powerpoint/2010/main" val="17016646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15ECA-A3BF-4EED-B1D4-C5C5695DB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1B1A6-0EFF-41BB-9D11-F4AEC5FBA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2003/1: 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a normal Glomerular Filtration Rate in humans? What factors would cause a decrease in GFR?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6950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22B92-1A95-4854-864F-4DA84EE62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0F65B-98EB-45EA-8D25-AB9815CFB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2003/1: </a:t>
            </a:r>
            <a:r>
              <a:rPr lang="en-A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is the renal response to acidaemia? Describe the buffer systems involved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9527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833E4-FEFA-4F50-8ED4-477918ABC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Getting stuff in and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96CD7-D6BB-45D7-9FF5-C85D0EB86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3474"/>
            <a:ext cx="10515600" cy="5670884"/>
          </a:xfrm>
        </p:spPr>
        <p:txBody>
          <a:bodyPr>
            <a:normAutofit lnSpcReduction="10000"/>
          </a:bodyPr>
          <a:lstStyle/>
          <a:p>
            <a:r>
              <a:rPr lang="en-AU" dirty="0"/>
              <a:t>Filtration</a:t>
            </a:r>
          </a:p>
          <a:p>
            <a:pPr lvl="1"/>
            <a:r>
              <a:rPr lang="en-AU" dirty="0"/>
              <a:t>Delta Pressure, permeability of the capillaries depends on charge, size of particle, size of capillary bed –mesangial cells ? Make renin</a:t>
            </a:r>
          </a:p>
          <a:p>
            <a:pPr lvl="1"/>
            <a:r>
              <a:rPr lang="en-AU" dirty="0"/>
              <a:t>Dilate with dopamine and constrict with vasopressin and NA, </a:t>
            </a:r>
            <a:r>
              <a:rPr lang="en-AU" dirty="0" err="1"/>
              <a:t>AgtII</a:t>
            </a:r>
            <a:r>
              <a:rPr lang="en-AU" dirty="0"/>
              <a:t> ,</a:t>
            </a:r>
          </a:p>
          <a:p>
            <a:pPr lvl="1"/>
            <a:r>
              <a:rPr lang="en-AU" dirty="0"/>
              <a:t>Starlings forces – hydrostatic and oncotic pressures in the cap and in the </a:t>
            </a:r>
            <a:r>
              <a:rPr lang="en-AU" dirty="0" err="1"/>
              <a:t>interstitium</a:t>
            </a:r>
            <a:r>
              <a:rPr lang="en-AU" dirty="0"/>
              <a:t> AND bowman's capsule </a:t>
            </a:r>
          </a:p>
          <a:p>
            <a:r>
              <a:rPr lang="en-AU" dirty="0"/>
              <a:t>Passive Diffusion</a:t>
            </a:r>
          </a:p>
          <a:p>
            <a:pPr lvl="1"/>
            <a:r>
              <a:rPr lang="en-AU" dirty="0" err="1"/>
              <a:t>Ficks</a:t>
            </a:r>
            <a:r>
              <a:rPr lang="en-AU" dirty="0"/>
              <a:t> law </a:t>
            </a:r>
            <a:r>
              <a:rPr lang="en-AU" dirty="0" err="1"/>
              <a:t>D~delta</a:t>
            </a:r>
            <a:r>
              <a:rPr lang="en-AU" dirty="0"/>
              <a:t> C/thickness, surface area charge, size, solubility</a:t>
            </a:r>
          </a:p>
          <a:p>
            <a:pPr lvl="1"/>
            <a:r>
              <a:rPr lang="en-AU" dirty="0"/>
              <a:t>Water, CO2</a:t>
            </a:r>
          </a:p>
          <a:p>
            <a:r>
              <a:rPr lang="en-AU" dirty="0"/>
              <a:t>Facilitated diffusion down concentration gradients</a:t>
            </a:r>
          </a:p>
          <a:p>
            <a:r>
              <a:rPr lang="en-AU" dirty="0"/>
              <a:t>Passive transport through tight junctions – H2O, k+</a:t>
            </a:r>
          </a:p>
          <a:p>
            <a:pPr lvl="1"/>
            <a:endParaRPr lang="en-AU" dirty="0"/>
          </a:p>
          <a:p>
            <a:r>
              <a:rPr lang="en-AU" dirty="0"/>
              <a:t>Endocytosis – small proteins and some peptide hormones resorbed in PCT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77515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857D8-2D1A-49EE-9AF3-5A5150A6F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EDBDA-354D-42B0-A4FF-A25FDF344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AU" dirty="0"/>
              <a:t>Co transport</a:t>
            </a:r>
          </a:p>
          <a:p>
            <a:pPr lvl="1"/>
            <a:r>
              <a:rPr lang="en-AU" dirty="0"/>
              <a:t>Na – glucose, limited carrier proteins – T max  Na/P, Ma /AA Na/lactate</a:t>
            </a:r>
          </a:p>
          <a:p>
            <a:pPr lvl="1"/>
            <a:r>
              <a:rPr lang="en-AU" dirty="0"/>
              <a:t>Na k 2Cl TAL</a:t>
            </a:r>
          </a:p>
          <a:p>
            <a:pPr lvl="1"/>
            <a:r>
              <a:rPr lang="en-AU" dirty="0"/>
              <a:t>Na/H TAL</a:t>
            </a:r>
          </a:p>
          <a:p>
            <a:pPr marL="457200" lvl="1" indent="0">
              <a:buNone/>
            </a:pPr>
            <a:endParaRPr lang="en-AU" dirty="0"/>
          </a:p>
          <a:p>
            <a:r>
              <a:rPr lang="en-AU" dirty="0"/>
              <a:t>Counter transport / exchangers </a:t>
            </a:r>
          </a:p>
          <a:p>
            <a:pPr lvl="1"/>
            <a:r>
              <a:rPr lang="en-AU" dirty="0"/>
              <a:t>Cl uptake </a:t>
            </a:r>
          </a:p>
          <a:p>
            <a:pPr lvl="1"/>
            <a:r>
              <a:rPr lang="en-AU" dirty="0"/>
              <a:t>PCT Na/H+ PCT</a:t>
            </a:r>
          </a:p>
          <a:p>
            <a:pPr lvl="1"/>
            <a:r>
              <a:rPr lang="en-AU" dirty="0"/>
              <a:t>Na/K TAL LOH</a:t>
            </a:r>
          </a:p>
          <a:p>
            <a:r>
              <a:rPr lang="en-AU" dirty="0"/>
              <a:t>Active transport </a:t>
            </a:r>
          </a:p>
          <a:p>
            <a:pPr lvl="1"/>
            <a:r>
              <a:rPr lang="en-AU" dirty="0"/>
              <a:t>Na/K  ATP pump</a:t>
            </a:r>
          </a:p>
          <a:p>
            <a:pPr lvl="1"/>
            <a:r>
              <a:rPr lang="en-AU" dirty="0"/>
              <a:t>NaK2Cl</a:t>
            </a:r>
          </a:p>
          <a:p>
            <a:pPr lvl="1"/>
            <a:r>
              <a:rPr lang="en-AU" dirty="0"/>
              <a:t>H+</a:t>
            </a:r>
          </a:p>
          <a:p>
            <a:r>
              <a:rPr lang="en-AU" dirty="0"/>
              <a:t>Pumps Na/K </a:t>
            </a:r>
            <a:r>
              <a:rPr lang="en-AU" dirty="0" err="1"/>
              <a:t>atp</a:t>
            </a:r>
            <a:r>
              <a:rPr lang="en-AU" dirty="0"/>
              <a:t> pump basolateral membrane</a:t>
            </a:r>
          </a:p>
          <a:p>
            <a:r>
              <a:rPr lang="en-AU" dirty="0"/>
              <a:t>(Ion) Channels</a:t>
            </a:r>
          </a:p>
          <a:p>
            <a:pPr lvl="1"/>
            <a:r>
              <a:rPr lang="en-AU" dirty="0"/>
              <a:t>Aquaporins PCT  I, dec limb of LOH,  CD 2</a:t>
            </a:r>
          </a:p>
          <a:p>
            <a:pPr lvl="1"/>
            <a:r>
              <a:rPr lang="en-AU" dirty="0"/>
              <a:t>e Na CD </a:t>
            </a:r>
            <a:r>
              <a:rPr lang="en-AU" dirty="0" err="1"/>
              <a:t>CD</a:t>
            </a:r>
            <a:endParaRPr lang="en-AU" dirty="0"/>
          </a:p>
          <a:p>
            <a:pPr lvl="1"/>
            <a:r>
              <a:rPr lang="en-AU" dirty="0"/>
              <a:t>K= in TAL</a:t>
            </a:r>
          </a:p>
        </p:txBody>
      </p:sp>
    </p:spTree>
    <p:extLst>
      <p:ext uri="{BB962C8B-B14F-4D97-AF65-F5344CB8AC3E}">
        <p14:creationId xmlns:p14="http://schemas.microsoft.com/office/powerpoint/2010/main" val="1134174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94700-D75D-4A80-8917-C8871CB17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hormones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4B436-D646-448C-AFCC-8E9F6FFB8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Salt</a:t>
            </a:r>
          </a:p>
          <a:p>
            <a:pPr lvl="1"/>
            <a:r>
              <a:rPr lang="en-AU" dirty="0"/>
              <a:t>RAAS</a:t>
            </a:r>
          </a:p>
          <a:p>
            <a:endParaRPr lang="en-AU" dirty="0"/>
          </a:p>
          <a:p>
            <a:r>
              <a:rPr lang="en-AU" dirty="0"/>
              <a:t>Water</a:t>
            </a:r>
          </a:p>
          <a:p>
            <a:pPr lvl="1"/>
            <a:r>
              <a:rPr lang="en-AU" dirty="0"/>
              <a:t>ADH/vasopressin</a:t>
            </a:r>
          </a:p>
          <a:p>
            <a:pPr lvl="1"/>
            <a:r>
              <a:rPr lang="en-AU" dirty="0"/>
              <a:t>Volume &gt; osmotic in most cases but not with stress, pain, post op, nausea ( dilutional </a:t>
            </a:r>
            <a:r>
              <a:rPr lang="en-AU" dirty="0" err="1"/>
              <a:t>hyponatreamia</a:t>
            </a:r>
            <a:r>
              <a:rPr lang="en-AU" dirty="0"/>
              <a:t>)</a:t>
            </a:r>
          </a:p>
          <a:p>
            <a:pPr lvl="1"/>
            <a:r>
              <a:rPr lang="en-AU" dirty="0" err="1"/>
              <a:t>Osm</a:t>
            </a:r>
            <a:r>
              <a:rPr lang="en-AU" dirty="0"/>
              <a:t> 2xNa+glucose+urea = 285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87492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56033-D4D1-4987-83CC-03FE6C290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9E94C58C-3E30-48F6-8B19-0E26456E9E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270" y="1184988"/>
            <a:ext cx="8929396" cy="5307887"/>
          </a:xfr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2D0492E-218E-4BBD-B1BF-0E938F1AD498}"/>
              </a:ext>
            </a:extLst>
          </p:cNvPr>
          <p:cNvCxnSpPr/>
          <p:nvPr/>
        </p:nvCxnSpPr>
        <p:spPr>
          <a:xfrm>
            <a:off x="6503437" y="4945224"/>
            <a:ext cx="2099387" cy="1222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159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71460-5C04-4E7D-94D8-B62C29D9A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Content Placeholder 4" descr="Diagram, schematic&#10;&#10;Description automatically generated">
            <a:extLst>
              <a:ext uri="{FF2B5EF4-FFF2-40B4-BE49-F238E27FC236}">
                <a16:creationId xmlns:a16="http://schemas.microsoft.com/office/drawing/2014/main" id="{1F1F23EF-A4F3-4BED-8E76-EC427050B7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865" y="914400"/>
            <a:ext cx="9162662" cy="5691673"/>
          </a:xfrm>
        </p:spPr>
      </p:pic>
    </p:spTree>
    <p:extLst>
      <p:ext uri="{BB962C8B-B14F-4D97-AF65-F5344CB8AC3E}">
        <p14:creationId xmlns:p14="http://schemas.microsoft.com/office/powerpoint/2010/main" val="3646588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1159</Words>
  <Application>Microsoft Office PowerPoint</Application>
  <PresentationFormat>Widescreen</PresentationFormat>
  <Paragraphs>140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Times New Roman</vt:lpstr>
      <vt:lpstr>Office Theme</vt:lpstr>
      <vt:lpstr>Renal Physiology</vt:lpstr>
      <vt:lpstr>Overview role of the kidney</vt:lpstr>
      <vt:lpstr>NAGMA used carp</vt:lpstr>
      <vt:lpstr>HAGMA - MUDPILES</vt:lpstr>
      <vt:lpstr>Getting stuff in and out</vt:lpstr>
      <vt:lpstr>PowerPoint Presentation</vt:lpstr>
      <vt:lpstr>hormones</vt:lpstr>
      <vt:lpstr>PowerPoint Presentation</vt:lpstr>
      <vt:lpstr>PowerPoint Presentation</vt:lpstr>
      <vt:lpstr>MCQ</vt:lpstr>
      <vt:lpstr>MCQ</vt:lpstr>
      <vt:lpstr>MCQ</vt:lpstr>
      <vt:lpstr>water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Renal Physiology</dc:title>
  <dc:creator>Sheila Bryan</dc:creator>
  <cp:lastModifiedBy>Sheila Bryan</cp:lastModifiedBy>
  <cp:revision>4</cp:revision>
  <dcterms:created xsi:type="dcterms:W3CDTF">2020-09-29T04:30:28Z</dcterms:created>
  <dcterms:modified xsi:type="dcterms:W3CDTF">2020-09-29T11:24:25Z</dcterms:modified>
</cp:coreProperties>
</file>