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36"/>
  </p:normalViewPr>
  <p:slideViewPr>
    <p:cSldViewPr snapToGrid="0" snapToObjects="1">
      <p:cViewPr varScale="1">
        <p:scale>
          <a:sx n="94" d="100"/>
          <a:sy n="94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12BCF-5B0A-3247-A86E-080E769D1E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Qn</a:t>
            </a:r>
            <a:r>
              <a:rPr lang="en-US" dirty="0"/>
              <a:t> 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38E9B6-76AE-864B-AB6A-0686C01709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099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30D8E-54A5-6A4F-B0B5-DE56AF76E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1403D-3E31-584C-8EFE-846FCB1D0A7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AU" dirty="0"/>
              <a:t>An 11 year old boy is brought to the emergency department </a:t>
            </a:r>
            <a:r>
              <a:rPr lang="en-AU" dirty="0">
                <a:solidFill>
                  <a:srgbClr val="FF0000"/>
                </a:solidFill>
              </a:rPr>
              <a:t>limping</a:t>
            </a:r>
            <a:r>
              <a:rPr lang="en-AU" dirty="0"/>
              <a:t> on his left leg for </a:t>
            </a:r>
            <a:r>
              <a:rPr lang="en-AU" dirty="0">
                <a:solidFill>
                  <a:srgbClr val="FF0000"/>
                </a:solidFill>
              </a:rPr>
              <a:t>2 days</a:t>
            </a:r>
            <a:r>
              <a:rPr lang="en-AU" dirty="0"/>
              <a:t>. </a:t>
            </a:r>
          </a:p>
          <a:p>
            <a:r>
              <a:rPr lang="en-AU" dirty="0"/>
              <a:t>He localises pain to his left hip. He is active with </a:t>
            </a:r>
            <a:r>
              <a:rPr lang="en-AU" dirty="0">
                <a:solidFill>
                  <a:srgbClr val="FF0000"/>
                </a:solidFill>
              </a:rPr>
              <a:t>no trauma </a:t>
            </a:r>
            <a:r>
              <a:rPr lang="en-AU" dirty="0"/>
              <a:t>noted. He has been a previously </a:t>
            </a:r>
            <a:r>
              <a:rPr lang="en-AU" dirty="0">
                <a:solidFill>
                  <a:srgbClr val="FF0000"/>
                </a:solidFill>
              </a:rPr>
              <a:t>well boy</a:t>
            </a:r>
            <a:r>
              <a:rPr lang="en-AU" dirty="0"/>
              <a:t>.</a:t>
            </a:r>
          </a:p>
          <a:p>
            <a:r>
              <a:rPr lang="en-AU" dirty="0"/>
              <a:t>List three (3) important </a:t>
            </a:r>
            <a:r>
              <a:rPr lang="en-AU" dirty="0">
                <a:solidFill>
                  <a:srgbClr val="FF0000"/>
                </a:solidFill>
              </a:rPr>
              <a:t>non-Hip </a:t>
            </a:r>
            <a:r>
              <a:rPr lang="en-AU" dirty="0"/>
              <a:t>differentials with one (1) investigation and one (1) justification for each.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655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2DEB0-031F-5946-9ABE-BC181D32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F0878-9F3A-C844-930E-AD4B5DAFEA9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2387" y="1787858"/>
            <a:ext cx="11245756" cy="4612942"/>
          </a:xfrm>
        </p:spPr>
        <p:txBody>
          <a:bodyPr>
            <a:normAutofit/>
          </a:bodyPr>
          <a:lstStyle/>
          <a:p>
            <a:r>
              <a:rPr lang="en-US" dirty="0"/>
              <a:t>READ THE QN!  Many people gave hip </a:t>
            </a:r>
            <a:r>
              <a:rPr lang="en-US" dirty="0" err="1"/>
              <a:t>Dx</a:t>
            </a:r>
            <a:r>
              <a:rPr lang="en-US" dirty="0"/>
              <a:t> when the </a:t>
            </a:r>
            <a:r>
              <a:rPr lang="en-US" dirty="0" err="1"/>
              <a:t>qn</a:t>
            </a:r>
            <a:r>
              <a:rPr lang="en-US" dirty="0"/>
              <a:t> said NON hip.</a:t>
            </a:r>
          </a:p>
          <a:p>
            <a:pPr marL="0" indent="0">
              <a:buNone/>
            </a:pPr>
            <a:r>
              <a:rPr lang="en-AU" dirty="0"/>
              <a:t>THINGS I </a:t>
            </a:r>
            <a:r>
              <a:rPr lang="en-AU" dirty="0" err="1"/>
              <a:t>PAId</a:t>
            </a:r>
            <a:r>
              <a:rPr lang="en-AU" dirty="0"/>
              <a:t>:</a:t>
            </a:r>
          </a:p>
          <a:p>
            <a:pPr marL="0" indent="0">
              <a:buNone/>
            </a:pPr>
            <a:r>
              <a:rPr lang="en-AU" dirty="0"/>
              <a:t>Leukemia, Lymphoma, Osteoma</a:t>
            </a:r>
          </a:p>
          <a:p>
            <a:pPr marL="0" indent="0">
              <a:buNone/>
            </a:pPr>
            <a:r>
              <a:rPr lang="en-AU" dirty="0"/>
              <a:t>Testicular torsion, appendageal torsion, orchitis Inguinal hernia</a:t>
            </a:r>
          </a:p>
          <a:p>
            <a:pPr marL="0" indent="0">
              <a:buNone/>
            </a:pPr>
            <a:r>
              <a:rPr lang="en-AU" dirty="0"/>
              <a:t>Referred back pain (as long as not traumatic)</a:t>
            </a:r>
          </a:p>
          <a:p>
            <a:pPr marL="0" indent="0">
              <a:buNone/>
            </a:pPr>
            <a:r>
              <a:rPr lang="en-AU" dirty="0"/>
              <a:t>Sickle cell crisis</a:t>
            </a:r>
          </a:p>
          <a:p>
            <a:pPr marL="0" indent="0">
              <a:buNone/>
            </a:pPr>
            <a:r>
              <a:rPr lang="en-AU" dirty="0"/>
              <a:t>Rheumatic fever</a:t>
            </a:r>
          </a:p>
          <a:p>
            <a:pPr marL="0" indent="0">
              <a:buNone/>
            </a:pPr>
            <a:r>
              <a:rPr lang="en-AU" dirty="0"/>
              <a:t>UTI</a:t>
            </a:r>
          </a:p>
          <a:p>
            <a:pPr marL="0" indent="0">
              <a:buNone/>
            </a:pPr>
            <a:r>
              <a:rPr lang="en-AU" dirty="0"/>
              <a:t>½ marks for appendicitis ( L sided pain) – except for one person who wrote sinus </a:t>
            </a:r>
            <a:r>
              <a:rPr lang="en-AU" dirty="0" err="1"/>
              <a:t>invertus</a:t>
            </a:r>
            <a:r>
              <a:rPr lang="en-AU" dirty="0"/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219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7B78B-E539-A242-8D3B-A73601E55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7AF2F-C96C-DF4C-B3C4-C455FF230A1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This is </a:t>
            </a:r>
            <a:r>
              <a:rPr lang="en-US" u="sng" dirty="0"/>
              <a:t>not </a:t>
            </a:r>
            <a:r>
              <a:rPr lang="en-US" dirty="0"/>
              <a:t>a toddler – should be able to localize pain appropriately – i.e. will not have foot FB localized to L hip pain, will not have knee trauma/or septic knee (esp. since the question said no trauma and well child)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58367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2BD24-B2BB-DD4F-9C0F-758F000A4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FC919-9616-0D47-9263-2DD4109779D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Please think about what actually will </a:t>
            </a:r>
            <a:r>
              <a:rPr lang="en-US" dirty="0">
                <a:solidFill>
                  <a:srgbClr val="FF0000"/>
                </a:solidFill>
              </a:rPr>
              <a:t>CONFIRM </a:t>
            </a:r>
            <a:r>
              <a:rPr lang="en-US" dirty="0"/>
              <a:t>your diagnosis</a:t>
            </a:r>
          </a:p>
          <a:p>
            <a:r>
              <a:rPr lang="en-US" dirty="0"/>
              <a:t>FWT for renal colic, FBE for appendicitis do not confirm,</a:t>
            </a:r>
          </a:p>
          <a:p>
            <a:r>
              <a:rPr lang="en-US" dirty="0" err="1"/>
              <a:t>Prefered</a:t>
            </a:r>
            <a:r>
              <a:rPr lang="en-US" dirty="0"/>
              <a:t> cultures to FWT for UTI</a:t>
            </a:r>
          </a:p>
          <a:p>
            <a:r>
              <a:rPr lang="en-US" dirty="0"/>
              <a:t>USS to FWT for renal colic </a:t>
            </a:r>
          </a:p>
          <a:p>
            <a:r>
              <a:rPr lang="en-US" dirty="0"/>
              <a:t>I gave ½ for those that did USS for testicular torsion – you are the patient advocate – if you think this is torsion they should go to theater for exploration.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598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0BF88-861E-C145-837B-AFD9F708E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X-ray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9F3C7-1ED8-7441-8AB9-73E7A0B7F9C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Slipped capital femoral epiphysis (based on Klein’s lines)</a:t>
            </a:r>
          </a:p>
          <a:p>
            <a:r>
              <a:rPr lang="en-US" dirty="0"/>
              <a:t>Loss of </a:t>
            </a:r>
            <a:r>
              <a:rPr lang="en-US" dirty="0" err="1"/>
              <a:t>physis</a:t>
            </a:r>
            <a:r>
              <a:rPr lang="en-US" dirty="0"/>
              <a:t> or decreased space</a:t>
            </a:r>
          </a:p>
        </p:txBody>
      </p:sp>
    </p:spTree>
    <p:extLst>
      <p:ext uri="{BB962C8B-B14F-4D97-AF65-F5344CB8AC3E}">
        <p14:creationId xmlns:p14="http://schemas.microsoft.com/office/powerpoint/2010/main" val="76406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3FF1B-AEE2-AC4C-9E19-F58CAFB90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37067"/>
            <a:ext cx="10414625" cy="982133"/>
          </a:xfrm>
        </p:spPr>
        <p:txBody>
          <a:bodyPr/>
          <a:lstStyle/>
          <a:p>
            <a:r>
              <a:rPr lang="en-US" dirty="0"/>
              <a:t>XRAY:</a:t>
            </a:r>
          </a:p>
        </p:txBody>
      </p:sp>
      <p:pic>
        <p:nvPicPr>
          <p:cNvPr id="4" name="Content Placeholder 3" descr="C:\Users\609150\Desktop\AutoImage.jpg">
            <a:extLst>
              <a:ext uri="{FF2B5EF4-FFF2-40B4-BE49-F238E27FC236}">
                <a16:creationId xmlns:a16="http://schemas.microsoft.com/office/drawing/2014/main" id="{BAEB1756-C441-D142-9FDA-6683A889A908}"/>
              </a:ext>
            </a:extLst>
          </p:cNvPr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147" y="1219201"/>
            <a:ext cx="9131698" cy="5638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6CD4556-19FF-3E47-8553-875426C39801}"/>
              </a:ext>
            </a:extLst>
          </p:cNvPr>
          <p:cNvCxnSpPr>
            <a:cxnSpLocks/>
          </p:cNvCxnSpPr>
          <p:nvPr/>
        </p:nvCxnSpPr>
        <p:spPr>
          <a:xfrm flipV="1">
            <a:off x="2374710" y="3275463"/>
            <a:ext cx="1583141" cy="17878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B59858B-059C-6648-8385-D2B10968C313}"/>
              </a:ext>
            </a:extLst>
          </p:cNvPr>
          <p:cNvCxnSpPr>
            <a:cxnSpLocks/>
          </p:cNvCxnSpPr>
          <p:nvPr/>
        </p:nvCxnSpPr>
        <p:spPr>
          <a:xfrm>
            <a:off x="8802806" y="3398293"/>
            <a:ext cx="1569493" cy="2552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165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7CD0B-46FC-0C48-9DFD-84E8E6709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A87CE-7A3E-204E-99E3-D0F3AFF0999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AU" dirty="0"/>
              <a:t>Analgesia – needed qualification – which analgesic, what dose etc</a:t>
            </a:r>
          </a:p>
          <a:p>
            <a:r>
              <a:rPr lang="en-AU" dirty="0"/>
              <a:t>Orthopaedic referral – needs qualification – you are the specialist – just referral means you don’t know what you want form the speciality</a:t>
            </a:r>
          </a:p>
          <a:p>
            <a:r>
              <a:rPr lang="en-AU" dirty="0"/>
              <a:t>NWB</a:t>
            </a:r>
          </a:p>
          <a:p>
            <a:r>
              <a:rPr lang="en-AU" dirty="0"/>
              <a:t>NBM</a:t>
            </a:r>
          </a:p>
          <a:p>
            <a:r>
              <a:rPr lang="en-AU" dirty="0"/>
              <a:t>Frog leg views</a:t>
            </a:r>
          </a:p>
        </p:txBody>
      </p:sp>
    </p:spTree>
    <p:extLst>
      <p:ext uri="{BB962C8B-B14F-4D97-AF65-F5344CB8AC3E}">
        <p14:creationId xmlns:p14="http://schemas.microsoft.com/office/powerpoint/2010/main" val="320730913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159</TotalTime>
  <Words>320</Words>
  <Application>Microsoft Macintosh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Tw Cen MT</vt:lpstr>
      <vt:lpstr>Droplet</vt:lpstr>
      <vt:lpstr>Qn 20</vt:lpstr>
      <vt:lpstr>QN</vt:lpstr>
      <vt:lpstr>Part a</vt:lpstr>
      <vt:lpstr>Part A</vt:lpstr>
      <vt:lpstr>Justification</vt:lpstr>
      <vt:lpstr>X-ray</vt:lpstr>
      <vt:lpstr>XRAY:</vt:lpstr>
      <vt:lpstr>Management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Qn 20</dc:title>
  <dc:creator>Sarah Mikhail</dc:creator>
  <cp:lastModifiedBy>Sarah Mikhail</cp:lastModifiedBy>
  <cp:revision>6</cp:revision>
  <dcterms:created xsi:type="dcterms:W3CDTF">2018-06-13T03:21:42Z</dcterms:created>
  <dcterms:modified xsi:type="dcterms:W3CDTF">2018-06-13T06:01:18Z</dcterms:modified>
</cp:coreProperties>
</file>