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94"/>
  </p:normalViewPr>
  <p:slideViewPr>
    <p:cSldViewPr snapToGrid="0">
      <p:cViewPr varScale="1">
        <p:scale>
          <a:sx n="121" d="100"/>
          <a:sy n="121" d="100"/>
        </p:scale>
        <p:origin x="11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9/15/21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8183-49FE-3641-97D0-C640C85880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Q17: POCUS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1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BE5D-01A0-D647-8B42-8495922B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F014E-E49D-D046-94FA-2C47E44D4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Young patient with OHCA</a:t>
            </a:r>
          </a:p>
          <a:p>
            <a:pPr lvl="1"/>
            <a:r>
              <a:rPr lang="en-AU" dirty="0"/>
              <a:t>ROSC achieved</a:t>
            </a:r>
          </a:p>
          <a:p>
            <a:pPr lvl="1"/>
            <a:r>
              <a:rPr lang="en-AU" dirty="0"/>
              <a:t>Vitals: hypotensive, </a:t>
            </a:r>
            <a:r>
              <a:rPr lang="en-AU" dirty="0" err="1"/>
              <a:t>tachypneoic</a:t>
            </a:r>
            <a:r>
              <a:rPr lang="en-AU" dirty="0"/>
              <a:t>, hypoxic, AC</a:t>
            </a:r>
          </a:p>
          <a:p>
            <a:r>
              <a:rPr lang="en-AU" dirty="0"/>
              <a:t>POCUS findings and those expected</a:t>
            </a:r>
          </a:p>
          <a:p>
            <a:r>
              <a:rPr lang="en-AU" dirty="0"/>
              <a:t>Unifying diagnosis</a:t>
            </a:r>
          </a:p>
          <a:p>
            <a:r>
              <a:rPr lang="en-AU" dirty="0"/>
              <a:t>Pro’s &amp; Con’s of treatment</a:t>
            </a:r>
          </a:p>
        </p:txBody>
      </p:sp>
    </p:spTree>
    <p:extLst>
      <p:ext uri="{BB962C8B-B14F-4D97-AF65-F5344CB8AC3E}">
        <p14:creationId xmlns:p14="http://schemas.microsoft.com/office/powerpoint/2010/main" val="160688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C89F2BBE-057B-7D40-98AC-5C72A646F4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22" y="-25140"/>
            <a:ext cx="6574381" cy="3444321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9D9E0EF-0345-8148-B6F3-9E4CD0202A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22" y="3419181"/>
            <a:ext cx="6574381" cy="3419180"/>
          </a:xfrm>
        </p:spPr>
      </p:pic>
    </p:spTree>
    <p:extLst>
      <p:ext uri="{BB962C8B-B14F-4D97-AF65-F5344CB8AC3E}">
        <p14:creationId xmlns:p14="http://schemas.microsoft.com/office/powerpoint/2010/main" val="273668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24F8DB0-FC73-574B-869D-EAE280AF9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Abnormal findings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EE6F9A-7248-BA47-8FA0-EF7FEA123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Increased right sided pressures</a:t>
            </a:r>
          </a:p>
          <a:p>
            <a:pPr lvl="1"/>
            <a:r>
              <a:rPr lang="en-AU" sz="3200" dirty="0"/>
              <a:t>Dilated RV (RV/LV end diastolic area &gt; 0.7) &amp;   RA</a:t>
            </a:r>
          </a:p>
          <a:p>
            <a:pPr lvl="1"/>
            <a:r>
              <a:rPr lang="en-AU" sz="3200" dirty="0"/>
              <a:t>RV free wall hypokinesis and systolic dysfunction</a:t>
            </a:r>
          </a:p>
          <a:p>
            <a:pPr lvl="1"/>
            <a:r>
              <a:rPr lang="en-AU" sz="3200" dirty="0"/>
              <a:t>Paradoxical septal wall motion</a:t>
            </a:r>
          </a:p>
          <a:p>
            <a:pPr lvl="1"/>
            <a:r>
              <a:rPr lang="en-AU" sz="3200" dirty="0"/>
              <a:t>‘D-sign’: septal flattening in short axis view at end diastole</a:t>
            </a:r>
          </a:p>
          <a:p>
            <a:pPr lvl="1"/>
            <a:r>
              <a:rPr lang="en-AU" sz="3200" dirty="0"/>
              <a:t>Small LV filling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72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70E93-A119-CA4C-82C6-B546D093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Diagnosis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E5CBC-2256-8A4A-9698-FF01FBE95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/>
              <a:t>Massive PE</a:t>
            </a:r>
          </a:p>
          <a:p>
            <a:pPr lvl="1"/>
            <a:r>
              <a:rPr lang="en-AU" sz="2800" dirty="0"/>
              <a:t>History of cardiac arrest</a:t>
            </a:r>
          </a:p>
          <a:p>
            <a:pPr lvl="1"/>
            <a:r>
              <a:rPr lang="en-AU" sz="2800" dirty="0"/>
              <a:t>Hypotensive (SBP&lt;90mmHg)</a:t>
            </a:r>
          </a:p>
          <a:p>
            <a:pPr lvl="2"/>
            <a:r>
              <a:rPr lang="en-AU" sz="2800" dirty="0" err="1"/>
              <a:t>Bradycardic</a:t>
            </a:r>
            <a:endParaRPr lang="en-AU" sz="2800" dirty="0"/>
          </a:p>
          <a:p>
            <a:pPr lvl="2"/>
            <a:r>
              <a:rPr lang="en-AU" sz="2800" dirty="0"/>
              <a:t>Altered conscious state</a:t>
            </a:r>
          </a:p>
          <a:p>
            <a:pPr lvl="1"/>
            <a:r>
              <a:rPr lang="en-AU" sz="2800" dirty="0"/>
              <a:t>Right heart strain on POCUS</a:t>
            </a:r>
          </a:p>
          <a:p>
            <a:r>
              <a:rPr lang="en-AU" sz="2800" dirty="0"/>
              <a:t>In a consultant exam the differentiation from just a PE is pertinent</a:t>
            </a:r>
          </a:p>
          <a:p>
            <a:pPr lvl="1"/>
            <a:r>
              <a:rPr lang="en-AU" sz="2800" dirty="0"/>
              <a:t>Big implications for treatment and disposition</a:t>
            </a:r>
          </a:p>
          <a:p>
            <a:pPr lvl="2"/>
            <a:endParaRPr lang="en-AU" dirty="0"/>
          </a:p>
          <a:p>
            <a:pPr lvl="2"/>
            <a:endParaRPr lang="en-AU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7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A0184-A5FB-EB45-9EE6-A346B1F4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Other POCUS findings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784E1-BBA6-3C40-A95C-F53D84EB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McConnell’s sign</a:t>
            </a:r>
          </a:p>
          <a:p>
            <a:r>
              <a:rPr lang="en-AU" sz="2800" dirty="0"/>
              <a:t>Proximal DVT</a:t>
            </a:r>
          </a:p>
          <a:p>
            <a:r>
              <a:rPr lang="en-AU" sz="2800" dirty="0"/>
              <a:t>Clot visible in chambers</a:t>
            </a:r>
          </a:p>
          <a:p>
            <a:r>
              <a:rPr lang="en-AU" sz="2800" dirty="0"/>
              <a:t>Dilated IVC with lack of resp. collapse</a:t>
            </a:r>
          </a:p>
          <a:p>
            <a:r>
              <a:rPr lang="en-AU" sz="2800" dirty="0"/>
              <a:t>Reduced TAPSE &lt; 1.6cm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06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FE66-278F-2E4E-93AD-9BDF35B6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Thrombolysis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E0D92-2F02-B749-834B-1F9DBF699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800" dirty="0"/>
              <a:t>Pro’s</a:t>
            </a:r>
          </a:p>
          <a:p>
            <a:pPr lvl="1"/>
            <a:r>
              <a:rPr lang="en-AU" sz="2800" dirty="0"/>
              <a:t>Rapidly reduce clot burden which reduces RV strain and thereby </a:t>
            </a:r>
            <a:r>
              <a:rPr lang="en-AU" sz="2800" dirty="0" err="1"/>
              <a:t>haemodynamics</a:t>
            </a:r>
            <a:endParaRPr lang="en-AU" sz="2800" dirty="0"/>
          </a:p>
          <a:p>
            <a:pPr lvl="1"/>
            <a:r>
              <a:rPr lang="en-AU" sz="2800" dirty="0"/>
              <a:t>Reduced long term pulmonary hypertension</a:t>
            </a:r>
          </a:p>
          <a:p>
            <a:pPr lvl="1"/>
            <a:r>
              <a:rPr lang="en-AU" sz="2800" dirty="0"/>
              <a:t>Appears to have mortality benefit in massive PE</a:t>
            </a:r>
          </a:p>
          <a:p>
            <a:r>
              <a:rPr lang="en-AU" sz="2800" dirty="0"/>
              <a:t>Con’s</a:t>
            </a:r>
          </a:p>
          <a:p>
            <a:pPr lvl="1"/>
            <a:r>
              <a:rPr lang="en-AU" sz="2800" dirty="0"/>
              <a:t>Haemorrhage</a:t>
            </a:r>
          </a:p>
          <a:p>
            <a:pPr lvl="2"/>
            <a:r>
              <a:rPr lang="en-AU" sz="2800" dirty="0"/>
              <a:t>Spontaneous (ICH etc)</a:t>
            </a:r>
          </a:p>
          <a:p>
            <a:pPr lvl="2"/>
            <a:r>
              <a:rPr lang="en-AU" sz="2800" dirty="0"/>
              <a:t>Traumatic: just had CPR</a:t>
            </a:r>
          </a:p>
          <a:p>
            <a:pPr lvl="1"/>
            <a:r>
              <a:rPr lang="en-AU" sz="2800" dirty="0"/>
              <a:t>Anaphylaxis/Cost</a:t>
            </a:r>
          </a:p>
          <a:p>
            <a:pPr lvl="2"/>
            <a:endParaRPr lang="en-AU" sz="2800" dirty="0"/>
          </a:p>
          <a:p>
            <a:pPr marL="548640" lvl="2" indent="0">
              <a:buNone/>
            </a:pPr>
            <a:endParaRPr lang="en-AU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1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C103-A377-214A-8D36-380CE35D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Performance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998C-FACF-6A4F-889B-29B1C8070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12-mark question</a:t>
            </a:r>
          </a:p>
          <a:p>
            <a:r>
              <a:rPr lang="en-AU" sz="2800" dirty="0"/>
              <a:t>Mode and median score was 8 and average of 7</a:t>
            </a:r>
          </a:p>
          <a:p>
            <a:r>
              <a:rPr lang="en-AU" sz="2800" dirty="0"/>
              <a:t>Pass mark of 7.5</a:t>
            </a:r>
          </a:p>
          <a:p>
            <a:pPr lvl="1"/>
            <a:r>
              <a:rPr lang="en-AU" sz="2800" dirty="0"/>
              <a:t>60% passed</a:t>
            </a:r>
          </a:p>
          <a:p>
            <a:r>
              <a:rPr lang="en-AU" sz="2800" dirty="0"/>
              <a:t>6 people scored 0!!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215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7F82-F70A-8746-98E1-1C84AE27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4B7F-6448-944A-85ED-33BEADCBB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/>
              <a:t>Expert level topic</a:t>
            </a:r>
          </a:p>
          <a:p>
            <a:pPr lvl="1"/>
            <a:r>
              <a:rPr lang="en-AU" sz="2800" dirty="0"/>
              <a:t>POCUS is growing in use in ED </a:t>
            </a:r>
          </a:p>
          <a:p>
            <a:pPr lvl="1"/>
            <a:r>
              <a:rPr lang="en-AU" sz="2800" dirty="0"/>
              <a:t>Basic Prop with easy marks on the findings and expected findings</a:t>
            </a:r>
          </a:p>
          <a:p>
            <a:pPr lvl="1"/>
            <a:r>
              <a:rPr lang="en-AU" sz="2800" dirty="0"/>
              <a:t>PE without the modifier is not </a:t>
            </a:r>
            <a:r>
              <a:rPr lang="en-AU" sz="2800" dirty="0" err="1"/>
              <a:t>adeq</a:t>
            </a:r>
            <a:r>
              <a:rPr lang="en-AU" sz="2800" dirty="0"/>
              <a:t>. In a specialist exam</a:t>
            </a:r>
          </a:p>
          <a:p>
            <a:pPr lvl="2"/>
            <a:r>
              <a:rPr lang="en-AU" sz="2800" dirty="0"/>
              <a:t>History and exam in stem were given for a reason</a:t>
            </a:r>
          </a:p>
          <a:p>
            <a:pPr lvl="1"/>
            <a:r>
              <a:rPr lang="en-AU" sz="2800" dirty="0"/>
              <a:t>Need to </a:t>
            </a:r>
            <a:r>
              <a:rPr lang="en-AU" sz="2800"/>
              <a:t>be able </a:t>
            </a:r>
            <a:r>
              <a:rPr lang="en-AU" sz="2800" dirty="0"/>
              <a:t>to discuss pro/con of Resus drugs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917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263</Words>
  <Application>Microsoft Macintosh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Rockwell</vt:lpstr>
      <vt:lpstr>Rockwell Condensed</vt:lpstr>
      <vt:lpstr>Rockwell Extra Bold</vt:lpstr>
      <vt:lpstr>Wingdings</vt:lpstr>
      <vt:lpstr>Wood Type</vt:lpstr>
      <vt:lpstr>Q17: POCUS</vt:lpstr>
      <vt:lpstr>THE QUESTION</vt:lpstr>
      <vt:lpstr>PowerPoint Presentation</vt:lpstr>
      <vt:lpstr>Abnormal findings</vt:lpstr>
      <vt:lpstr>Diagnosis</vt:lpstr>
      <vt:lpstr>Other POCUS findings</vt:lpstr>
      <vt:lpstr>Thrombolysis</vt:lpstr>
      <vt:lpstr>Performance</vt:lpstr>
      <vt:lpstr>Learnings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Q17: POCUS</dc:title>
  <dc:creator>Ananth Sundaralingam</dc:creator>
  <cp:lastModifiedBy>Ananth Sundaralingam</cp:lastModifiedBy>
  <cp:revision>3</cp:revision>
  <dcterms:created xsi:type="dcterms:W3CDTF">2021-09-14T13:19:14Z</dcterms:created>
  <dcterms:modified xsi:type="dcterms:W3CDTF">2021-09-15T02:23:49Z</dcterms:modified>
</cp:coreProperties>
</file>