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62" r:id="rId3"/>
    <p:sldId id="346" r:id="rId4"/>
    <p:sldId id="399" r:id="rId5"/>
    <p:sldId id="416" r:id="rId6"/>
    <p:sldId id="403" r:id="rId7"/>
    <p:sldId id="436" r:id="rId8"/>
    <p:sldId id="393" r:id="rId9"/>
    <p:sldId id="428" r:id="rId10"/>
    <p:sldId id="437" r:id="rId11"/>
    <p:sldId id="367" r:id="rId12"/>
    <p:sldId id="379" r:id="rId13"/>
    <p:sldId id="380" r:id="rId14"/>
    <p:sldId id="381" r:id="rId15"/>
    <p:sldId id="442" r:id="rId16"/>
    <p:sldId id="443" r:id="rId17"/>
    <p:sldId id="394" r:id="rId18"/>
    <p:sldId id="418" r:id="rId19"/>
    <p:sldId id="270" r:id="rId20"/>
    <p:sldId id="421" r:id="rId21"/>
    <p:sldId id="410" r:id="rId22"/>
    <p:sldId id="432" r:id="rId23"/>
    <p:sldId id="444" r:id="rId24"/>
    <p:sldId id="438" r:id="rId25"/>
    <p:sldId id="439" r:id="rId26"/>
    <p:sldId id="426" r:id="rId27"/>
    <p:sldId id="371" r:id="rId28"/>
    <p:sldId id="356" r:id="rId29"/>
    <p:sldId id="258" r:id="rId30"/>
    <p:sldId id="330" r:id="rId31"/>
    <p:sldId id="267" r:id="rId32"/>
    <p:sldId id="440" r:id="rId33"/>
  </p:sldIdLst>
  <p:sldSz cx="9753600" cy="7315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F08"/>
    <a:srgbClr val="0070C0"/>
    <a:srgbClr val="0044BA"/>
    <a:srgbClr val="C00000"/>
    <a:srgbClr val="A91111"/>
    <a:srgbClr val="A30000"/>
    <a:srgbClr val="CE0000"/>
    <a:srgbClr val="CD0000"/>
    <a:srgbClr val="86BA52"/>
    <a:srgbClr val="7CB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0EAF5"/>
          </a:solidFill>
        </a:fill>
      </a:tcStyle>
    </a:wholeTbl>
    <a:band2H>
      <a:tcTxStyle/>
      <a:tcStyle>
        <a:tcBdr/>
        <a:fill>
          <a:solidFill>
            <a:srgbClr val="F0F5FA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/>
      <a:tcStyle>
        <a:tcBdr/>
        <a:fill>
          <a:solidFill>
            <a:srgbClr val="E8ECF3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1"/>
    <p:restoredTop sz="94789"/>
  </p:normalViewPr>
  <p:slideViewPr>
    <p:cSldViewPr snapToGrid="0" snapToObjects="1">
      <p:cViewPr varScale="1">
        <p:scale>
          <a:sx n="103" d="100"/>
          <a:sy n="103" d="100"/>
        </p:scale>
        <p:origin x="176" y="320"/>
      </p:cViewPr>
      <p:guideLst/>
    </p:cSldViewPr>
  </p:slideViewPr>
  <p:outlineViewPr>
    <p:cViewPr>
      <p:scale>
        <a:sx n="33" d="100"/>
        <a:sy n="33" d="100"/>
      </p:scale>
      <p:origin x="0" y="-11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5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36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0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67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18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87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29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5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78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9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58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4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62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94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6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73" y="6671378"/>
            <a:ext cx="2562389" cy="46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9" y="6465911"/>
            <a:ext cx="16002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50" y="6681936"/>
            <a:ext cx="19939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87362" y="293688"/>
            <a:ext cx="8782051" cy="12192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7362" y="1636713"/>
            <a:ext cx="4311651" cy="6826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7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7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7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7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7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Rectangle"/>
          <p:cNvSpPr>
            <a:spLocks noGrp="1"/>
          </p:cNvSpPr>
          <p:nvPr>
            <p:ph type="body" sz="quarter" idx="13"/>
          </p:nvPr>
        </p:nvSpPr>
        <p:spPr>
          <a:xfrm>
            <a:off x="4956175" y="1636713"/>
            <a:ext cx="4313238" cy="68262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7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73" y="6671378"/>
            <a:ext cx="2562389" cy="46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9" y="6465911"/>
            <a:ext cx="16002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50" y="6681936"/>
            <a:ext cx="19939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73" y="6671378"/>
            <a:ext cx="2562389" cy="46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9" y="6465911"/>
            <a:ext cx="16002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50" y="6681936"/>
            <a:ext cx="19939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487362" y="290513"/>
            <a:ext cx="3209926" cy="12398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xfrm>
            <a:off x="3814762" y="290513"/>
            <a:ext cx="5454651" cy="62436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697819" indent="-223157">
              <a:defRPr sz="3200"/>
            </a:lvl2pPr>
            <a:lvl3pPr marL="1108075" indent="-247650">
              <a:defRPr sz="3200"/>
            </a:lvl3pPr>
            <a:lvl4pPr marL="1381442" indent="-144780">
              <a:defRPr sz="3200"/>
            </a:lvl4pPr>
            <a:lvl5pPr marL="1833879" indent="-309879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Rectangle"/>
          <p:cNvSpPr>
            <a:spLocks noGrp="1"/>
          </p:cNvSpPr>
          <p:nvPr>
            <p:ph type="body" sz="half" idx="13"/>
          </p:nvPr>
        </p:nvSpPr>
        <p:spPr>
          <a:xfrm>
            <a:off x="487362" y="1530350"/>
            <a:ext cx="3209926" cy="50038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73" y="6671378"/>
            <a:ext cx="2562389" cy="46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9" y="6465911"/>
            <a:ext cx="16002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50" y="6681936"/>
            <a:ext cx="19939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1912938" y="5121275"/>
            <a:ext cx="5853113" cy="60325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4" name="Image"/>
          <p:cNvSpPr>
            <a:spLocks noGrp="1"/>
          </p:cNvSpPr>
          <p:nvPr>
            <p:ph type="pic" sz="half" idx="13"/>
          </p:nvPr>
        </p:nvSpPr>
        <p:spPr>
          <a:xfrm>
            <a:off x="1912938" y="654050"/>
            <a:ext cx="5853113" cy="43894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12938" y="5724525"/>
            <a:ext cx="5853113" cy="8588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400"/>
            </a:lvl1pPr>
            <a:lvl2pPr marL="0" indent="457200">
              <a:spcBef>
                <a:spcPts val="400"/>
              </a:spcBef>
              <a:buSzTx/>
              <a:buFontTx/>
              <a:buNone/>
              <a:defRPr sz="1400"/>
            </a:lvl2pPr>
            <a:lvl3pPr marL="0" indent="914400">
              <a:spcBef>
                <a:spcPts val="400"/>
              </a:spcBef>
              <a:buSzTx/>
              <a:buFontTx/>
              <a:buNone/>
              <a:defRPr sz="1400"/>
            </a:lvl3pPr>
            <a:lvl4pPr marL="0" indent="1371600">
              <a:spcBef>
                <a:spcPts val="400"/>
              </a:spcBef>
              <a:buSzTx/>
              <a:buFontTx/>
              <a:buNone/>
              <a:defRPr sz="1400"/>
            </a:lvl4pPr>
            <a:lvl5pPr marL="0" indent="1828800">
              <a:spcBef>
                <a:spcPts val="4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73" y="6671378"/>
            <a:ext cx="2562389" cy="46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9" y="6465911"/>
            <a:ext cx="16002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50" y="6681936"/>
            <a:ext cx="19939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73" y="6671378"/>
            <a:ext cx="2562389" cy="46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9" y="6465911"/>
            <a:ext cx="16002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50" y="6681936"/>
            <a:ext cx="19939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19137" y="1762125"/>
            <a:ext cx="4241801" cy="46783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Rectangle"/>
          <p:cNvSpPr>
            <a:spLocks noGrp="1"/>
          </p:cNvSpPr>
          <p:nvPr>
            <p:ph type="body" sz="half" idx="13"/>
          </p:nvPr>
        </p:nvSpPr>
        <p:spPr>
          <a:xfrm>
            <a:off x="5113337" y="1762125"/>
            <a:ext cx="4243388" cy="46783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56775" cy="1381125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000" tIns="36000" rIns="36000" bIns="360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58006" y="1687070"/>
            <a:ext cx="8637588" cy="4678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000" tIns="36000" rIns="36000" bIns="360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image7.png" descr="image7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4175" y="6706575"/>
            <a:ext cx="1976138" cy="65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6.png" descr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8160" y="6696029"/>
            <a:ext cx="3415880" cy="67469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49230" y="6780213"/>
            <a:ext cx="301908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accent3">
              <a:lumOff val="44000"/>
            </a:schemeClr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84163" marR="0" indent="-284163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699965" marR="0" indent="-225303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092597" marR="0" indent="-232172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372393" marR="0" indent="-135731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1814512" marR="0" indent="-290512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271712" marR="0" indent="-290512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2728912" marR="0" indent="-290512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186112" marR="0" indent="-290512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643312" marR="0" indent="-290512" algn="l" defTabSz="914400" rtl="0" latinLnBrk="0">
        <a:lnSpc>
          <a:spcPct val="90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9715777" TargetMode="External"/><Relationship Id="rId2" Type="http://schemas.openxmlformats.org/officeDocument/2006/relationships/hyperlink" Target="http://www.ncbi.nlm.nih.gov/pubmed/18992985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ov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video" Target="../media/media4.mov"/><Relationship Id="rId5" Type="http://schemas.microsoft.com/office/2007/relationships/media" Target="../media/media4.mov"/><Relationship Id="rId10" Type="http://schemas.openxmlformats.org/officeDocument/2006/relationships/image" Target="../media/image13.png"/><Relationship Id="rId4" Type="http://schemas.openxmlformats.org/officeDocument/2006/relationships/video" Target="../media/media3.mov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4318000"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AU" sz="3200" dirty="0">
                <a:latin typeface="Times" pitchFamily="2" charset="0"/>
              </a:rPr>
              <a:t>   Monash Health Fellowship Practice Exam 2022.01</a:t>
            </a:r>
            <a:endParaRPr sz="3200" dirty="0">
              <a:latin typeface="Times" pitchFamily="2" charset="0"/>
            </a:endParaRPr>
          </a:p>
        </p:txBody>
      </p:sp>
      <p:sp>
        <p:nvSpPr>
          <p:cNvPr id="120" name="Dr. Pourya Pouryahya   (1,2)…"/>
          <p:cNvSpPr txBox="1">
            <a:spLocks noGrp="1"/>
          </p:cNvSpPr>
          <p:nvPr>
            <p:ph type="body" idx="1"/>
          </p:nvPr>
        </p:nvSpPr>
        <p:spPr>
          <a:xfrm>
            <a:off x="527485" y="3868116"/>
            <a:ext cx="8637587" cy="163279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defTabSz="457200">
              <a:buNone/>
              <a:defRPr sz="1200" i="1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b="1" i="1" dirty="0">
                <a:latin typeface="Times" charset="0"/>
                <a:ea typeface="Times" charset="0"/>
                <a:cs typeface="Times" charset="0"/>
                <a:sym typeface="Helvetica"/>
              </a:rPr>
              <a:t>A/prof </a:t>
            </a:r>
            <a:r>
              <a:rPr lang="en-US" sz="2400" b="1" i="1" dirty="0" err="1">
                <a:latin typeface="Times" charset="0"/>
                <a:ea typeface="Times" charset="0"/>
                <a:cs typeface="Times" charset="0"/>
                <a:sym typeface="Helvetica"/>
              </a:rPr>
              <a:t>Pourya</a:t>
            </a:r>
            <a:r>
              <a:rPr lang="en-US" sz="2400" b="1" i="1" dirty="0">
                <a:latin typeface="Times" charset="0"/>
                <a:ea typeface="Times" charset="0"/>
                <a:cs typeface="Times" charset="0"/>
                <a:sym typeface="Helvetica"/>
              </a:rPr>
              <a:t> Pouryahya  </a:t>
            </a:r>
            <a:r>
              <a:rPr lang="en-US" sz="2400" i="1" dirty="0">
                <a:latin typeface="Times" charset="0"/>
                <a:ea typeface="Times" charset="0"/>
                <a:cs typeface="Times" charset="0"/>
                <a:sym typeface="Helvetica"/>
              </a:rPr>
              <a:t> </a:t>
            </a:r>
            <a:r>
              <a:rPr lang="en-US" sz="1800" i="1" dirty="0">
                <a:latin typeface="Times" charset="0"/>
                <a:ea typeface="Times" charset="0"/>
                <a:cs typeface="Times" charset="0"/>
                <a:sym typeface="Helvetica"/>
              </a:rPr>
              <a:t>MD, FACEM, GC </a:t>
            </a:r>
            <a:r>
              <a:rPr lang="en-US" sz="1800" i="1" dirty="0" err="1">
                <a:latin typeface="Times" charset="0"/>
                <a:ea typeface="Times" charset="0"/>
                <a:cs typeface="Times" charset="0"/>
                <a:sym typeface="Helvetica"/>
              </a:rPr>
              <a:t>ClinEpi</a:t>
            </a:r>
            <a:r>
              <a:rPr lang="en-US" sz="1800" i="1" dirty="0">
                <a:latin typeface="Times" charset="0"/>
                <a:ea typeface="Times" charset="0"/>
                <a:cs typeface="Times" charset="0"/>
                <a:sym typeface="Helvetica"/>
              </a:rPr>
              <a:t>, CCPU, M Trauma, MPH</a:t>
            </a:r>
          </a:p>
          <a:p>
            <a:pPr marL="0" indent="0" defTabSz="457200">
              <a:buNone/>
              <a:defRPr sz="1200" i="1">
                <a:latin typeface="+mj-lt"/>
                <a:ea typeface="+mj-ea"/>
                <a:cs typeface="+mj-cs"/>
                <a:sym typeface="Helvetica"/>
              </a:defRPr>
            </a:pPr>
            <a:endParaRPr lang="en-US" sz="1800" dirty="0">
              <a:latin typeface="Times" charset="0"/>
              <a:ea typeface="Times" charset="0"/>
              <a:cs typeface="Times" charset="0"/>
              <a:sym typeface="Helvetica"/>
            </a:endParaRPr>
          </a:p>
          <a:p>
            <a:pPr marL="0" indent="0" defTabSz="457200">
              <a:buNone/>
              <a:defRPr sz="1200" i="1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i="1" dirty="0">
                <a:latin typeface="Times" charset="0"/>
                <a:ea typeface="Times" charset="0"/>
                <a:cs typeface="Times" charset="0"/>
                <a:sym typeface="Helvetica"/>
              </a:rPr>
              <a:t>  </a:t>
            </a:r>
            <a:r>
              <a:rPr lang="en-US" sz="2000" i="1" dirty="0">
                <a:latin typeface="Times" charset="0"/>
                <a:ea typeface="Times" charset="0"/>
                <a:cs typeface="Times" charset="0"/>
                <a:sym typeface="Helvetica"/>
              </a:rPr>
              <a:t>Emergency Medicine Consultant, Monash Health, Casey Hospital</a:t>
            </a:r>
            <a:endParaRPr lang="en-US" sz="2000" dirty="0">
              <a:latin typeface="Times" charset="0"/>
              <a:ea typeface="Times" charset="0"/>
              <a:cs typeface="Times" charset="0"/>
              <a:sym typeface="Helvetica"/>
            </a:endParaRPr>
          </a:p>
          <a:p>
            <a:pPr marL="0" indent="0" defTabSz="457200">
              <a:buNone/>
              <a:defRPr sz="800" i="1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i="1" dirty="0">
                <a:latin typeface="Times" charset="0"/>
                <a:ea typeface="Times" charset="0"/>
                <a:cs typeface="Times" charset="0"/>
                <a:sym typeface="Helvetica"/>
              </a:rPr>
              <a:t>  Director of Emergency medicine research (DEMR), Casey hospital, Monash Health</a:t>
            </a:r>
          </a:p>
          <a:p>
            <a:pPr marL="0" indent="0" defTabSz="457200">
              <a:buNone/>
              <a:defRPr sz="800" i="1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i="1" dirty="0">
                <a:latin typeface="Times" charset="0"/>
                <a:ea typeface="Times" charset="0"/>
                <a:cs typeface="Times" charset="0"/>
                <a:sym typeface="Helvetica"/>
              </a:rPr>
              <a:t> Associate professor, school of medicine, Monash university</a:t>
            </a:r>
          </a:p>
          <a:p>
            <a:pPr marL="0" indent="0" defTabSz="457200">
              <a:buNone/>
              <a:defRPr sz="800" i="1"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>
              <a:latin typeface="Times" charset="0"/>
              <a:ea typeface="Times" charset="0"/>
              <a:cs typeface="Times" charset="0"/>
              <a:sym typeface="Helvetica"/>
            </a:endParaRPr>
          </a:p>
        </p:txBody>
      </p:sp>
      <p:sp>
        <p:nvSpPr>
          <p:cNvPr id="4" name="Dr. Pourya Pouryahya   (1,2)…">
            <a:extLst>
              <a:ext uri="{FF2B5EF4-FFF2-40B4-BE49-F238E27FC236}">
                <a16:creationId xmlns:a16="http://schemas.microsoft.com/office/drawing/2014/main" id="{E2EB726B-2828-FA46-B86A-E86041D016F4}"/>
              </a:ext>
            </a:extLst>
          </p:cNvPr>
          <p:cNvSpPr txBox="1">
            <a:spLocks/>
          </p:cNvSpPr>
          <p:nvPr/>
        </p:nvSpPr>
        <p:spPr>
          <a:xfrm>
            <a:off x="544975" y="1712038"/>
            <a:ext cx="8637587" cy="1632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000" tIns="36000" rIns="36000" bIns="36000">
            <a:normAutofit/>
          </a:bodyPr>
          <a:lstStyle>
            <a:lvl1pPr marL="284163" marR="0" indent="-284163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699965" marR="0" indent="-225303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1092597" marR="0" indent="-232172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1372393" marR="0" indent="-135731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1814512" marR="0" indent="-290512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271712" marR="0" indent="-290512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2728912" marR="0" indent="-290512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3186112" marR="0" indent="-290512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3643312" marR="0" indent="-290512" algn="l" defTabSz="914400" rtl="0" latinLnBrk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indent="0" algn="ctr" defTabSz="457200" hangingPunct="1">
              <a:buFont typeface="Arial"/>
              <a:buNone/>
              <a:defRPr sz="1200" i="1">
                <a:latin typeface="+mj-lt"/>
                <a:ea typeface="+mj-ea"/>
                <a:cs typeface="+mj-cs"/>
                <a:sym typeface="Helvetica"/>
              </a:defRPr>
            </a:pPr>
            <a:endParaRPr lang="en-US" sz="4000" b="1" i="1" dirty="0">
              <a:latin typeface="Times" charset="0"/>
              <a:ea typeface="Times" charset="0"/>
              <a:cs typeface="Times" charset="0"/>
              <a:sym typeface="Helvetica"/>
            </a:endParaRPr>
          </a:p>
          <a:p>
            <a:pPr marL="0" indent="0" algn="ctr" defTabSz="457200" hangingPunct="1">
              <a:buFont typeface="Arial"/>
              <a:buNone/>
              <a:defRPr sz="1200" i="1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4000" b="1" i="1" dirty="0">
                <a:latin typeface="Times" charset="0"/>
                <a:ea typeface="Times" charset="0"/>
                <a:cs typeface="Times" charset="0"/>
                <a:sym typeface="Helvetica"/>
              </a:rPr>
              <a:t>Questions 26</a:t>
            </a:r>
            <a:endParaRPr lang="en-US" sz="4000" i="1" dirty="0">
              <a:latin typeface="Times" charset="0"/>
              <a:ea typeface="Times" charset="0"/>
              <a:cs typeface="Times" charset="0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56775" cy="1540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defTabSz="457200">
              <a:lnSpc>
                <a:spcPct val="120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800" b="0" dirty="0">
                <a:sym typeface="Cambria"/>
              </a:rPr>
              <a:t>3 management changing utilities of POCUS in this case</a:t>
            </a:r>
            <a:endParaRPr lang="en-AU" sz="2800" b="0" dirty="0">
              <a:latin typeface="+mj-lt"/>
              <a:sym typeface="Cambria"/>
            </a:endParaRPr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01460" y="1541328"/>
            <a:ext cx="9636642" cy="5633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       Interpretation 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       Think Categorically</a:t>
            </a: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5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56775" cy="1381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>
                <a:latin typeface="Times" pitchFamily="2" charset="0"/>
              </a:rPr>
              <a:t>ISSUES with ACLS #1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D236B-85C9-5442-9E84-A0AD2346F09A}"/>
              </a:ext>
            </a:extLst>
          </p:cNvPr>
          <p:cNvSpPr txBox="1"/>
          <p:nvPr/>
        </p:nvSpPr>
        <p:spPr>
          <a:xfrm>
            <a:off x="7067227" y="3394129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623A6-9AB8-7940-BAA0-2AD6C280CC69}"/>
              </a:ext>
            </a:extLst>
          </p:cNvPr>
          <p:cNvSpPr/>
          <p:nvPr/>
        </p:nvSpPr>
        <p:spPr>
          <a:xfrm>
            <a:off x="250520" y="1581388"/>
            <a:ext cx="959493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AU" sz="2000" b="1" dirty="0">
                <a:solidFill>
                  <a:srgbClr val="FF0000"/>
                </a:solidFill>
                <a:latin typeface="Times" pitchFamily="2" charset="0"/>
              </a:rPr>
              <a:t>Cardiac output by palpating for a peripheral or central pulse</a:t>
            </a:r>
          </a:p>
          <a:p>
            <a:pPr algn="l" fontAlgn="base"/>
            <a:endParaRPr lang="en-AU" sz="2000" b="1" dirty="0">
              <a:latin typeface="Times" pitchFamily="2" charset="0"/>
            </a:endParaRPr>
          </a:p>
          <a:p>
            <a:pPr algn="l" fontAlgn="base"/>
            <a:r>
              <a:rPr lang="en-AU" sz="2000" b="1" dirty="0">
                <a:latin typeface="Times" pitchFamily="2" charset="0"/>
              </a:rPr>
              <a:t>It is insensitive:</a:t>
            </a:r>
            <a:r>
              <a:rPr lang="en-AU" sz="2000" dirty="0">
                <a:latin typeface="Times" pitchFamily="2" charset="0"/>
              </a:rPr>
              <a:t> </a:t>
            </a:r>
          </a:p>
          <a:p>
            <a:pPr algn="l" fontAlgn="base"/>
            <a:r>
              <a:rPr lang="en-AU" sz="2000" dirty="0">
                <a:latin typeface="Times" pitchFamily="2" charset="0"/>
              </a:rPr>
              <a:t>	Low blood pressure </a:t>
            </a:r>
          </a:p>
          <a:p>
            <a:pPr algn="l" fontAlgn="base"/>
            <a:r>
              <a:rPr lang="en-AU" sz="2000" dirty="0">
                <a:latin typeface="Times" pitchFamily="2" charset="0"/>
              </a:rPr>
              <a:t>	Body habitus </a:t>
            </a:r>
          </a:p>
          <a:p>
            <a:pPr algn="l" fontAlgn="base"/>
            <a:r>
              <a:rPr lang="en-AU" sz="2000" dirty="0">
                <a:latin typeface="Times" pitchFamily="2" charset="0"/>
              </a:rPr>
              <a:t>	Providers finger tips (not sensitive enough)</a:t>
            </a:r>
          </a:p>
          <a:p>
            <a:pPr algn="l" fontAlgn="base"/>
            <a:r>
              <a:rPr lang="en-AU" sz="2000" dirty="0">
                <a:latin typeface="Times" pitchFamily="2" charset="0"/>
              </a:rPr>
              <a:t>	Presence of gloves (sensation more dulled)</a:t>
            </a:r>
          </a:p>
          <a:p>
            <a:pPr algn="l" fontAlgn="base"/>
            <a:endParaRPr lang="en-AU" sz="2000" dirty="0">
              <a:latin typeface="Times" pitchFamily="2" charset="0"/>
            </a:endParaRPr>
          </a:p>
          <a:p>
            <a:pPr algn="l" fontAlgn="base"/>
            <a:r>
              <a:rPr lang="en-AU" sz="2000" b="1" dirty="0">
                <a:latin typeface="Times" pitchFamily="2" charset="0"/>
              </a:rPr>
              <a:t>It isn’t specific:</a:t>
            </a:r>
            <a:r>
              <a:rPr lang="en-AU" sz="2000" dirty="0">
                <a:latin typeface="Times" pitchFamily="2" charset="0"/>
              </a:rPr>
              <a:t> </a:t>
            </a:r>
          </a:p>
          <a:p>
            <a:pPr algn="l" fontAlgn="base"/>
            <a:r>
              <a:rPr lang="en-AU" sz="2000" dirty="0">
                <a:latin typeface="Times" pitchFamily="2" charset="0"/>
              </a:rPr>
              <a:t>	Providers own digital pulse (pressing hard)</a:t>
            </a:r>
          </a:p>
          <a:p>
            <a:pPr algn="l" fontAlgn="base"/>
            <a:endParaRPr lang="en-AU" sz="2000" dirty="0">
              <a:latin typeface="Times" pitchFamily="2" charset="0"/>
            </a:endParaRPr>
          </a:p>
          <a:p>
            <a:pPr algn="l" fontAlgn="base"/>
            <a:r>
              <a:rPr lang="en-AU" sz="2000" b="1" dirty="0">
                <a:latin typeface="Times" pitchFamily="2" charset="0"/>
              </a:rPr>
              <a:t>Inter-rater reliability of pulses is poor</a:t>
            </a:r>
            <a:r>
              <a:rPr lang="en-AU" sz="2000" dirty="0">
                <a:latin typeface="Times" pitchFamily="2" charset="0"/>
              </a:rPr>
              <a:t> </a:t>
            </a:r>
          </a:p>
          <a:p>
            <a:pPr algn="l" fontAlgn="base"/>
            <a:r>
              <a:rPr lang="en-AU" sz="2000" dirty="0">
                <a:latin typeface="Times" pitchFamily="2" charset="0"/>
              </a:rPr>
              <a:t>	Different quality of sensation in our fingertips</a:t>
            </a:r>
          </a:p>
          <a:p>
            <a:pPr algn="l" fontAlgn="base"/>
            <a:endParaRPr lang="en-AU" sz="2000" dirty="0">
              <a:latin typeface="Times" pitchFamily="2" charset="0"/>
            </a:endParaRPr>
          </a:p>
          <a:p>
            <a:pPr algn="l" fontAlgn="base"/>
            <a:r>
              <a:rPr lang="en-AU" sz="2000" dirty="0" err="1">
                <a:latin typeface="Times" pitchFamily="2" charset="0"/>
              </a:rPr>
              <a:t>Tibballs</a:t>
            </a:r>
            <a:r>
              <a:rPr lang="en-AU" sz="2000" dirty="0">
                <a:latin typeface="Times" pitchFamily="2" charset="0"/>
              </a:rPr>
              <a:t> and Russell : </a:t>
            </a:r>
            <a:r>
              <a:rPr lang="en-AU" sz="2000" b="1" dirty="0">
                <a:latin typeface="Times" pitchFamily="2" charset="0"/>
              </a:rPr>
              <a:t>Rescuer pulse palpation was only 78% accurate</a:t>
            </a:r>
            <a:r>
              <a:rPr lang="en-AU" sz="2000" dirty="0">
                <a:latin typeface="Times" pitchFamily="2" charset="0"/>
              </a:rPr>
              <a:t> (</a:t>
            </a:r>
            <a:r>
              <a:rPr lang="en-AU" sz="2000" dirty="0">
                <a:latin typeface="Times" pitchFamily="2" charset="0"/>
                <a:hlinkClick r:id="rId2"/>
              </a:rPr>
              <a:t>Tibballs 2008</a:t>
            </a:r>
            <a:r>
              <a:rPr lang="en-AU" sz="2000" dirty="0">
                <a:latin typeface="Times" pitchFamily="2" charset="0"/>
              </a:rPr>
              <a:t>) </a:t>
            </a:r>
          </a:p>
          <a:p>
            <a:pPr algn="l" fontAlgn="base"/>
            <a:r>
              <a:rPr lang="en-AU" sz="2000" dirty="0">
                <a:latin typeface="Times" pitchFamily="2" charset="0"/>
              </a:rPr>
              <a:t>Providers had a </a:t>
            </a:r>
            <a:r>
              <a:rPr lang="en-AU" sz="2000" b="1" dirty="0">
                <a:latin typeface="Times" pitchFamily="2" charset="0"/>
              </a:rPr>
              <a:t>difficult time rapidly (&lt; 5 sec) locating the carotid pulse </a:t>
            </a:r>
            <a:r>
              <a:rPr lang="en-AU" sz="2000" dirty="0">
                <a:latin typeface="Times" pitchFamily="2" charset="0"/>
              </a:rPr>
              <a:t>(</a:t>
            </a:r>
            <a:r>
              <a:rPr lang="en-AU" sz="2000" dirty="0">
                <a:latin typeface="Times" pitchFamily="2" charset="0"/>
                <a:hlinkClick r:id="rId3"/>
              </a:rPr>
              <a:t>Ochoa 1998</a:t>
            </a:r>
            <a:r>
              <a:rPr lang="en-AU" sz="2000" dirty="0">
                <a:latin typeface="Times" pitchFamily="2" charset="0"/>
              </a:rPr>
              <a:t>)</a:t>
            </a:r>
          </a:p>
          <a:p>
            <a:pPr algn="l" fontAlgn="base"/>
            <a:endParaRPr lang="en-AU" sz="2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054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sz="2400" b="0" dirty="0"/>
              <a:t>A patient that was initially thought to be a PEA arrest</a:t>
            </a:r>
            <a:br>
              <a:rPr lang="en-AU" sz="2400" b="0" dirty="0"/>
            </a:br>
            <a:br>
              <a:rPr lang="en-AU" sz="1600" b="0" dirty="0"/>
            </a:br>
            <a:r>
              <a:rPr lang="en-AU" sz="1600" b="0" dirty="0"/>
              <a:t>Narrow complex rhythm on the monitor but no palpable blood pressure as assessed by one doctor and one nurse</a:t>
            </a:r>
            <a:endParaRPr lang="en-AU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D236B-85C9-5442-9E84-A0AD2346F09A}"/>
              </a:ext>
            </a:extLst>
          </p:cNvPr>
          <p:cNvSpPr txBox="1"/>
          <p:nvPr/>
        </p:nvSpPr>
        <p:spPr>
          <a:xfrm>
            <a:off x="7067227" y="3394129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3" name="Severe-Hypokinesis">
            <a:hlinkClick r:id="" action="ppaction://media"/>
            <a:extLst>
              <a:ext uri="{FF2B5EF4-FFF2-40B4-BE49-F238E27FC236}">
                <a16:creationId xmlns:a16="http://schemas.microsoft.com/office/drawing/2014/main" id="{612E13C0-A5E9-E741-90DE-C70835B884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479" y="1381125"/>
            <a:ext cx="7426842" cy="52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26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>
                <a:latin typeface="Times" pitchFamily="2" charset="0"/>
              </a:rPr>
              <a:t>ISSUES with ACLS #2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D236B-85C9-5442-9E84-A0AD2346F09A}"/>
              </a:ext>
            </a:extLst>
          </p:cNvPr>
          <p:cNvSpPr txBox="1"/>
          <p:nvPr/>
        </p:nvSpPr>
        <p:spPr>
          <a:xfrm>
            <a:off x="7067227" y="3394129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623A6-9AB8-7940-BAA0-2AD6C280CC69}"/>
              </a:ext>
            </a:extLst>
          </p:cNvPr>
          <p:cNvSpPr/>
          <p:nvPr/>
        </p:nvSpPr>
        <p:spPr>
          <a:xfrm>
            <a:off x="22860" y="1519854"/>
            <a:ext cx="9753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AU" sz="2600" dirty="0">
                <a:latin typeface="Times" pitchFamily="2" charset="0"/>
              </a:rPr>
              <a:t>ACLS stresses the “Hs + </a:t>
            </a:r>
            <a:r>
              <a:rPr lang="en-AU" sz="2600" dirty="0" err="1">
                <a:latin typeface="Times" pitchFamily="2" charset="0"/>
              </a:rPr>
              <a:t>Ts</a:t>
            </a:r>
            <a:r>
              <a:rPr lang="en-AU" sz="2600" dirty="0">
                <a:latin typeface="Times" pitchFamily="2" charset="0"/>
              </a:rPr>
              <a:t>” as a random array of possible PEA causes </a:t>
            </a:r>
          </a:p>
          <a:p>
            <a:pPr algn="l" fontAlgn="base"/>
            <a:endParaRPr lang="en-AU" sz="2600" dirty="0">
              <a:latin typeface="Times" pitchFamily="2" charset="0"/>
            </a:endParaRPr>
          </a:p>
          <a:p>
            <a:pPr algn="l" fontAlgn="base"/>
            <a:endParaRPr lang="en-AU" sz="2600" dirty="0">
              <a:solidFill>
                <a:srgbClr val="FF0000"/>
              </a:solidFill>
              <a:latin typeface="Times" pitchFamily="2" charset="0"/>
            </a:endParaRPr>
          </a:p>
          <a:p>
            <a:pPr algn="l" fontAlgn="base"/>
            <a:endParaRPr lang="en-AU" sz="2600" dirty="0">
              <a:solidFill>
                <a:srgbClr val="FF0000"/>
              </a:solidFill>
              <a:latin typeface="Times" pitchFamily="2" charset="0"/>
            </a:endParaRPr>
          </a:p>
          <a:p>
            <a:pPr algn="l" fontAlgn="base"/>
            <a:endParaRPr lang="en-AU" sz="2600" dirty="0">
              <a:solidFill>
                <a:srgbClr val="FF0000"/>
              </a:solidFill>
              <a:latin typeface="Times" pitchFamily="2" charset="0"/>
            </a:endParaRPr>
          </a:p>
          <a:p>
            <a:pPr algn="l" fontAlgn="base"/>
            <a:endParaRPr lang="en-AU" sz="2600" dirty="0">
              <a:solidFill>
                <a:srgbClr val="FF0000"/>
              </a:solidFill>
              <a:latin typeface="Times" pitchFamily="2" charset="0"/>
            </a:endParaRPr>
          </a:p>
          <a:p>
            <a:pPr algn="l" fontAlgn="base"/>
            <a:r>
              <a:rPr lang="en-AU" sz="2600" dirty="0">
                <a:solidFill>
                  <a:srgbClr val="FF0000"/>
                </a:solidFill>
                <a:latin typeface="Times" pitchFamily="2" charset="0"/>
              </a:rPr>
              <a:t>does not provide </a:t>
            </a:r>
          </a:p>
          <a:p>
            <a:pPr algn="l" fontAlgn="base"/>
            <a:r>
              <a:rPr lang="en-AU" sz="2600" dirty="0">
                <a:solidFill>
                  <a:srgbClr val="FF0000"/>
                </a:solidFill>
                <a:latin typeface="Times" pitchFamily="2" charset="0"/>
              </a:rPr>
              <a:t>a framework for </a:t>
            </a:r>
          </a:p>
          <a:p>
            <a:pPr algn="l" fontAlgn="base"/>
            <a:r>
              <a:rPr lang="en-AU" sz="2600" dirty="0">
                <a:solidFill>
                  <a:srgbClr val="FF0000"/>
                </a:solidFill>
                <a:latin typeface="Times" pitchFamily="2" charset="0"/>
              </a:rPr>
              <a:t>management</a:t>
            </a:r>
          </a:p>
          <a:p>
            <a:pPr algn="l" fontAlgn="base"/>
            <a:endParaRPr lang="en-AU" dirty="0">
              <a:latin typeface="Time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14384A-0851-B74E-9C08-6E68EE32A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726" y="2137410"/>
            <a:ext cx="617873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727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lang="en-AU" dirty="0"/>
              <a:t>PEA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D236B-85C9-5442-9E84-A0AD2346F09A}"/>
              </a:ext>
            </a:extLst>
          </p:cNvPr>
          <p:cNvSpPr txBox="1"/>
          <p:nvPr/>
        </p:nvSpPr>
        <p:spPr>
          <a:xfrm>
            <a:off x="7067227" y="3394129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623A6-9AB8-7940-BAA0-2AD6C280CC69}"/>
              </a:ext>
            </a:extLst>
          </p:cNvPr>
          <p:cNvSpPr/>
          <p:nvPr/>
        </p:nvSpPr>
        <p:spPr>
          <a:xfrm>
            <a:off x="22860" y="2885188"/>
            <a:ext cx="458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AU" sz="2600" dirty="0">
                <a:latin typeface="Times" pitchFamily="2" charset="0"/>
              </a:rPr>
              <a:t>Pulseless Rhythm Echo Motion</a:t>
            </a:r>
          </a:p>
          <a:p>
            <a:pPr algn="ctr" fontAlgn="base"/>
            <a:r>
              <a:rPr lang="en-AU" sz="2600" dirty="0">
                <a:solidFill>
                  <a:srgbClr val="FF0000"/>
                </a:solidFill>
                <a:latin typeface="Times" pitchFamily="2" charset="0"/>
              </a:rPr>
              <a:t>PREM</a:t>
            </a:r>
          </a:p>
          <a:p>
            <a:pPr algn="l" fontAlgn="base"/>
            <a:endParaRPr lang="en-AU" sz="2600" dirty="0">
              <a:latin typeface="Times" pitchFamily="2" charset="0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AU" sz="2600" dirty="0">
                <a:latin typeface="Times" pitchFamily="2" charset="0"/>
              </a:rPr>
              <a:t>Pseudo-PEA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AU" sz="2600" dirty="0">
                <a:latin typeface="Times" pitchFamily="2" charset="0"/>
              </a:rPr>
              <a:t>SHOCK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AU" dirty="0">
              <a:latin typeface="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CCBE2C-F1FB-A042-AD79-CF081E07C4EF}"/>
              </a:ext>
            </a:extLst>
          </p:cNvPr>
          <p:cNvSpPr/>
          <p:nvPr/>
        </p:nvSpPr>
        <p:spPr>
          <a:xfrm>
            <a:off x="5139846" y="2912328"/>
            <a:ext cx="45824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en-AU" sz="2600" dirty="0">
                <a:latin typeface="Times" pitchFamily="2" charset="0"/>
              </a:rPr>
              <a:t>Pulseless Rhythm Echo standstill</a:t>
            </a:r>
          </a:p>
          <a:p>
            <a:pPr algn="ctr" fontAlgn="base"/>
            <a:r>
              <a:rPr lang="en-AU" sz="2600" dirty="0">
                <a:solidFill>
                  <a:srgbClr val="FF0000"/>
                </a:solidFill>
                <a:latin typeface="Times" pitchFamily="2" charset="0"/>
              </a:rPr>
              <a:t>PRES</a:t>
            </a:r>
          </a:p>
          <a:p>
            <a:pPr algn="l" fontAlgn="base"/>
            <a:endParaRPr lang="en-AU" sz="2600" dirty="0">
              <a:latin typeface="Times" pitchFamily="2" charset="0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AU" sz="2600" dirty="0">
                <a:latin typeface="Times" pitchFamily="2" charset="0"/>
              </a:rPr>
              <a:t>True PEA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AU" sz="2600" dirty="0">
                <a:latin typeface="Times" pitchFamily="2" charset="0"/>
              </a:rPr>
              <a:t>ASYSTOLE</a:t>
            </a:r>
            <a:endParaRPr lang="en-AU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70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lang="en-AU" dirty="0"/>
              <a:t>5Hs / 5Ts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D236B-85C9-5442-9E84-A0AD2346F09A}"/>
              </a:ext>
            </a:extLst>
          </p:cNvPr>
          <p:cNvSpPr txBox="1"/>
          <p:nvPr/>
        </p:nvSpPr>
        <p:spPr>
          <a:xfrm>
            <a:off x="7067227" y="3394129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623A6-9AB8-7940-BAA0-2AD6C280CC69}"/>
              </a:ext>
            </a:extLst>
          </p:cNvPr>
          <p:cNvSpPr/>
          <p:nvPr/>
        </p:nvSpPr>
        <p:spPr>
          <a:xfrm>
            <a:off x="304211" y="1607381"/>
            <a:ext cx="916803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AU" sz="2800" dirty="0">
                <a:solidFill>
                  <a:schemeClr val="tx1"/>
                </a:solidFill>
                <a:latin typeface="Times" pitchFamily="2" charset="0"/>
              </a:rPr>
              <a:t>Tamponade</a:t>
            </a:r>
            <a:r>
              <a:rPr lang="en-AU" sz="2800" dirty="0">
                <a:solidFill>
                  <a:srgbClr val="FF0000"/>
                </a:solidFill>
                <a:latin typeface="Times" pitchFamily="2" charset="0"/>
              </a:rPr>
              <a:t> (POCUS)</a:t>
            </a:r>
          </a:p>
          <a:p>
            <a:pPr algn="l"/>
            <a:r>
              <a:rPr lang="en-AU" sz="2800" dirty="0">
                <a:solidFill>
                  <a:schemeClr val="tx1"/>
                </a:solidFill>
                <a:latin typeface="Times" pitchFamily="2" charset="0"/>
              </a:rPr>
              <a:t>Tension Pneumothorax </a:t>
            </a:r>
            <a:r>
              <a:rPr lang="en-AU" sz="2800" dirty="0">
                <a:solidFill>
                  <a:srgbClr val="FF0000"/>
                </a:solidFill>
                <a:latin typeface="Times" pitchFamily="2" charset="0"/>
              </a:rPr>
              <a:t>(POCUS)</a:t>
            </a:r>
          </a:p>
          <a:p>
            <a:pPr algn="l"/>
            <a:r>
              <a:rPr lang="en-AU" sz="2800" dirty="0">
                <a:solidFill>
                  <a:schemeClr val="tx1"/>
                </a:solidFill>
                <a:latin typeface="Times" pitchFamily="2" charset="0"/>
              </a:rPr>
              <a:t>Thrombosis – cardiac (Cardiogenic shock) </a:t>
            </a:r>
            <a:r>
              <a:rPr lang="en-AU" sz="2800" dirty="0">
                <a:solidFill>
                  <a:srgbClr val="FF0000"/>
                </a:solidFill>
                <a:latin typeface="Times" pitchFamily="2" charset="0"/>
              </a:rPr>
              <a:t>(POCUS)</a:t>
            </a:r>
          </a:p>
          <a:p>
            <a:pPr algn="l"/>
            <a:r>
              <a:rPr lang="en-AU" sz="2800" dirty="0">
                <a:solidFill>
                  <a:schemeClr val="tx1"/>
                </a:solidFill>
                <a:latin typeface="Times" pitchFamily="2" charset="0"/>
              </a:rPr>
              <a:t>Thromboembolism (PE)  </a:t>
            </a:r>
            <a:r>
              <a:rPr lang="en-AU" sz="2800" dirty="0">
                <a:solidFill>
                  <a:srgbClr val="FF0000"/>
                </a:solidFill>
                <a:latin typeface="Times" pitchFamily="2" charset="0"/>
              </a:rPr>
              <a:t>(POCUS)</a:t>
            </a:r>
          </a:p>
          <a:p>
            <a:pPr algn="l"/>
            <a:r>
              <a:rPr lang="en-AU" sz="2800" dirty="0">
                <a:latin typeface="Times" pitchFamily="2" charset="0"/>
              </a:rPr>
              <a:t>Toxin – ECG</a:t>
            </a:r>
          </a:p>
          <a:p>
            <a:pPr algn="l"/>
            <a:endParaRPr lang="en-AU" sz="2800" dirty="0">
              <a:latin typeface="Times" pitchFamily="2" charset="0"/>
            </a:endParaRPr>
          </a:p>
          <a:p>
            <a:pPr algn="l"/>
            <a:r>
              <a:rPr lang="en-AU" sz="2800" dirty="0">
                <a:solidFill>
                  <a:schemeClr val="tx1"/>
                </a:solidFill>
                <a:latin typeface="Times" pitchFamily="2" charset="0"/>
              </a:rPr>
              <a:t>Hypovolaemia</a:t>
            </a:r>
            <a:r>
              <a:rPr lang="en-AU" sz="2800" dirty="0">
                <a:solidFill>
                  <a:srgbClr val="FF0000"/>
                </a:solidFill>
                <a:latin typeface="Times" pitchFamily="2" charset="0"/>
              </a:rPr>
              <a:t> (POCUS)</a:t>
            </a:r>
          </a:p>
          <a:p>
            <a:pPr algn="l"/>
            <a:r>
              <a:rPr lang="en-AU" sz="2800" dirty="0">
                <a:latin typeface="Times" pitchFamily="2" charset="0"/>
              </a:rPr>
              <a:t>Hyperkalaemia/Hypokalaemia – ECG and path</a:t>
            </a:r>
          </a:p>
          <a:p>
            <a:pPr algn="l"/>
            <a:r>
              <a:rPr lang="en-AU" sz="2800" dirty="0">
                <a:latin typeface="Times" pitchFamily="2" charset="0"/>
              </a:rPr>
              <a:t>H+ (metabolic acidosis) – path</a:t>
            </a:r>
          </a:p>
          <a:p>
            <a:pPr algn="l"/>
            <a:r>
              <a:rPr lang="en-AU" sz="2800" dirty="0">
                <a:latin typeface="Times" pitchFamily="2" charset="0"/>
              </a:rPr>
              <a:t>Hypoxia</a:t>
            </a:r>
          </a:p>
          <a:p>
            <a:pPr algn="l"/>
            <a:r>
              <a:rPr lang="en-AU" sz="2800" dirty="0">
                <a:latin typeface="Times" pitchFamily="2" charset="0"/>
              </a:rPr>
              <a:t>Hypothermia / Hyperthermia</a:t>
            </a:r>
          </a:p>
          <a:p>
            <a:pPr algn="l"/>
            <a:endParaRPr lang="en-AU" sz="2800" dirty="0">
              <a:latin typeface="Times" pitchFamily="2" charset="0"/>
            </a:endParaRPr>
          </a:p>
          <a:p>
            <a:pPr algn="l"/>
            <a:endParaRPr lang="en-AU" sz="1800" dirty="0">
              <a:latin typeface="Times" pitchFamily="2" charset="0"/>
            </a:endParaRPr>
          </a:p>
        </p:txBody>
      </p:sp>
      <p:pic>
        <p:nvPicPr>
          <p:cNvPr id="1026" name="Picture 2" descr="Category Manager job description template | Workable">
            <a:extLst>
              <a:ext uri="{FF2B5EF4-FFF2-40B4-BE49-F238E27FC236}">
                <a16:creationId xmlns:a16="http://schemas.microsoft.com/office/drawing/2014/main" id="{99F14131-C01D-9246-ADC9-A613A718D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" y="1381125"/>
            <a:ext cx="97536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87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56775" cy="1540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defTabSz="457200">
              <a:lnSpc>
                <a:spcPct val="120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800" b="0" dirty="0">
                <a:sym typeface="Cambria"/>
              </a:rPr>
              <a:t>3 management changing utilities of POCUS in this case</a:t>
            </a:r>
            <a:endParaRPr lang="en-AU" sz="2800" b="0" dirty="0">
              <a:latin typeface="+mj-lt"/>
              <a:sym typeface="Cambria"/>
            </a:endParaRPr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457200" y="1541328"/>
            <a:ext cx="9280902" cy="5633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Cardiac activity / Type of arrest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Efficacy of chest compression / CPR</a:t>
            </a:r>
            <a:br>
              <a:rPr lang="en-AU" dirty="0">
                <a:latin typeface="Times" pitchFamily="2" charset="0"/>
              </a:rPr>
            </a:br>
            <a:r>
              <a:rPr lang="en-AU" dirty="0">
                <a:latin typeface="Times" pitchFamily="2" charset="0"/>
              </a:rPr>
              <a:t>Diagnostic tool / Reversible causes (Hs/Ts)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Prognosis</a:t>
            </a: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7500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/>
              <a:t>   Pseudo PEA                     True PEA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D236B-85C9-5442-9E84-A0AD2346F09A}"/>
              </a:ext>
            </a:extLst>
          </p:cNvPr>
          <p:cNvSpPr txBox="1"/>
          <p:nvPr/>
        </p:nvSpPr>
        <p:spPr>
          <a:xfrm>
            <a:off x="7067227" y="3394129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623A6-9AB8-7940-BAA0-2AD6C280CC69}"/>
              </a:ext>
            </a:extLst>
          </p:cNvPr>
          <p:cNvSpPr/>
          <p:nvPr/>
        </p:nvSpPr>
        <p:spPr>
          <a:xfrm>
            <a:off x="22860" y="2017686"/>
            <a:ext cx="4582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AU" sz="1800" dirty="0">
                <a:latin typeface="Times" pitchFamily="2" charset="0"/>
              </a:rPr>
              <a:t>Cardiac mechanical activity without output</a:t>
            </a:r>
          </a:p>
          <a:p>
            <a:pPr algn="l"/>
            <a:endParaRPr lang="en-AU" sz="1800" dirty="0">
              <a:latin typeface="Times" pitchFamily="2" charset="0"/>
            </a:endParaRPr>
          </a:p>
          <a:p>
            <a:pPr algn="l"/>
            <a:r>
              <a:rPr lang="en-AU" sz="1800" dirty="0">
                <a:latin typeface="Times" pitchFamily="2" charset="0"/>
              </a:rPr>
              <a:t>Good probability of saving lives; </a:t>
            </a:r>
          </a:p>
          <a:p>
            <a:pPr algn="l"/>
            <a:r>
              <a:rPr lang="en-AU" sz="1800" dirty="0">
                <a:latin typeface="Times" pitchFamily="2" charset="0"/>
              </a:rPr>
              <a:t>Recognising the pathology promptly and expedite appropriate treatment:</a:t>
            </a:r>
          </a:p>
          <a:p>
            <a:pPr algn="l"/>
            <a:endParaRPr lang="en-AU" sz="1800" dirty="0">
              <a:latin typeface="Times" pitchFamily="2" charset="0"/>
            </a:endParaRPr>
          </a:p>
          <a:p>
            <a:pPr algn="l"/>
            <a:r>
              <a:rPr lang="en-AU" sz="1800" dirty="0">
                <a:latin typeface="Times" pitchFamily="2" charset="0"/>
              </a:rPr>
              <a:t>Tension pneumothorax or Tamponade – needle</a:t>
            </a:r>
          </a:p>
          <a:p>
            <a:pPr algn="l"/>
            <a:r>
              <a:rPr lang="en-AU" sz="1800" dirty="0">
                <a:latin typeface="Times" pitchFamily="2" charset="0"/>
              </a:rPr>
              <a:t>PE – thrombolysis</a:t>
            </a:r>
          </a:p>
          <a:p>
            <a:pPr algn="l"/>
            <a:r>
              <a:rPr lang="en-AU" sz="1800" dirty="0">
                <a:latin typeface="Times" pitchFamily="2" charset="0"/>
              </a:rPr>
              <a:t>Hypovolaemia – fluid resuscitation/blood</a:t>
            </a:r>
          </a:p>
          <a:p>
            <a:pPr algn="l"/>
            <a:r>
              <a:rPr lang="en-AU" sz="1800" dirty="0">
                <a:latin typeface="Times" pitchFamily="2" charset="0"/>
              </a:rPr>
              <a:t>Cardiogenic shock – </a:t>
            </a:r>
            <a:r>
              <a:rPr lang="en-AU" sz="1800" dirty="0" err="1">
                <a:latin typeface="Times" pitchFamily="2" charset="0"/>
              </a:rPr>
              <a:t>revascularise</a:t>
            </a:r>
            <a:r>
              <a:rPr lang="en-AU" sz="1800" dirty="0">
                <a:latin typeface="Times" pitchFamily="2" charset="0"/>
              </a:rPr>
              <a:t> with thrombolysis or angioplasty</a:t>
            </a:r>
          </a:p>
          <a:p>
            <a:pPr algn="l"/>
            <a:r>
              <a:rPr lang="en-AU" sz="1800" dirty="0">
                <a:latin typeface="Times" pitchFamily="2" charset="0"/>
              </a:rPr>
              <a:t>Keep resus going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CCBE2C-F1FB-A042-AD79-CF081E07C4EF}"/>
              </a:ext>
            </a:extLst>
          </p:cNvPr>
          <p:cNvSpPr/>
          <p:nvPr/>
        </p:nvSpPr>
        <p:spPr>
          <a:xfrm>
            <a:off x="5104677" y="1986211"/>
            <a:ext cx="45824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AU" sz="1800" dirty="0">
                <a:latin typeface="Times" pitchFamily="2" charset="0"/>
              </a:rPr>
              <a:t>No or minimal cardiac mechanical activity with no output </a:t>
            </a:r>
          </a:p>
          <a:p>
            <a:pPr algn="l"/>
            <a:endParaRPr lang="en-AU" sz="1800" dirty="0">
              <a:latin typeface="Times" pitchFamily="2" charset="0"/>
            </a:endParaRPr>
          </a:p>
          <a:p>
            <a:pPr algn="l"/>
            <a:r>
              <a:rPr lang="en-AU" sz="1800" dirty="0">
                <a:latin typeface="Times" pitchFamily="2" charset="0"/>
              </a:rPr>
              <a:t>Prognosis is poor </a:t>
            </a:r>
          </a:p>
          <a:p>
            <a:pPr algn="l"/>
            <a:r>
              <a:rPr lang="en-AU" sz="1800" dirty="0">
                <a:latin typeface="Times" pitchFamily="2" charset="0"/>
              </a:rPr>
              <a:t>Early cessation of resuscitation unless reversible causes :</a:t>
            </a:r>
          </a:p>
          <a:p>
            <a:pPr algn="l"/>
            <a:r>
              <a:rPr lang="en-AU" sz="1800" dirty="0">
                <a:latin typeface="Times" pitchFamily="2" charset="0"/>
              </a:rPr>
              <a:t>	Hyperkalaemia </a:t>
            </a:r>
          </a:p>
          <a:p>
            <a:pPr algn="l"/>
            <a:r>
              <a:rPr lang="en-AU" sz="1800" dirty="0">
                <a:latin typeface="Times" pitchFamily="2" charset="0"/>
              </a:rPr>
              <a:t>	Toxins/overdose (TCA, BB, CCB)</a:t>
            </a:r>
          </a:p>
          <a:p>
            <a:pPr algn="l"/>
            <a:r>
              <a:rPr lang="en-AU" sz="1800" dirty="0">
                <a:latin typeface="Times" pitchFamily="2" charset="0"/>
              </a:rPr>
              <a:t>	Severe hypothermia</a:t>
            </a:r>
          </a:p>
          <a:p>
            <a:pPr algn="l"/>
            <a:endParaRPr lang="en-AU" sz="1800" dirty="0">
              <a:latin typeface="Times" pitchFamily="2" charset="0"/>
            </a:endParaRPr>
          </a:p>
          <a:p>
            <a:pPr algn="l"/>
            <a:r>
              <a:rPr lang="en-AU" sz="1800" dirty="0">
                <a:latin typeface="Times" pitchFamily="2" charset="0"/>
              </a:rPr>
              <a:t>LV stasis thrombus </a:t>
            </a:r>
          </a:p>
          <a:p>
            <a:pPr algn="l"/>
            <a:r>
              <a:rPr lang="en-AU" sz="1800" dirty="0">
                <a:latin typeface="Times" pitchFamily="2" charset="0"/>
              </a:rPr>
              <a:t>    LV is full with clot </a:t>
            </a:r>
            <a:r>
              <a:rPr lang="en-AU" sz="1800" dirty="0">
                <a:latin typeface="Times" pitchFamily="2" charset="0"/>
                <a:sym typeface="Wingdings" pitchFamily="2" charset="2"/>
              </a:rPr>
              <a:t> </a:t>
            </a:r>
            <a:r>
              <a:rPr lang="en-AU" sz="1800" dirty="0">
                <a:latin typeface="Times" pitchFamily="2" charset="0"/>
              </a:rPr>
              <a:t>static for a long time </a:t>
            </a:r>
            <a:r>
              <a:rPr lang="en-AU" sz="1800" dirty="0">
                <a:latin typeface="Times" pitchFamily="2" charset="0"/>
                <a:sym typeface="Wingdings" pitchFamily="2" charset="2"/>
              </a:rPr>
              <a:t> </a:t>
            </a:r>
            <a:r>
              <a:rPr lang="en-AU" sz="1800" dirty="0">
                <a:latin typeface="Times" pitchFamily="2" charset="0"/>
              </a:rPr>
              <a:t>not survivable (stop CPR)</a:t>
            </a:r>
          </a:p>
        </p:txBody>
      </p:sp>
    </p:spTree>
    <p:extLst>
      <p:ext uri="{BB962C8B-B14F-4D97-AF65-F5344CB8AC3E}">
        <p14:creationId xmlns:p14="http://schemas.microsoft.com/office/powerpoint/2010/main" val="39043083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D6115-7104-9B49-8E9C-3E0AB5488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93" y="0"/>
            <a:ext cx="999978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149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endParaRPr dirty="0"/>
          </a:p>
        </p:txBody>
      </p:sp>
      <p:pic>
        <p:nvPicPr>
          <p:cNvPr id="4" name="Tamponade.mov" descr="Tamponad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562" y="1609790"/>
            <a:ext cx="3104373" cy="320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VC.mov" descr="IVC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0098" y="1609949"/>
            <a:ext cx="3070512" cy="3206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bd_Ao.mov" descr="Abd_Ao.mov">
            <a:hlinkClick r:id="" action="ppaction://ole?verb=0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29772" y="1609791"/>
            <a:ext cx="3070511" cy="32070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004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br>
              <a:rPr lang="en-AU" sz="4400" dirty="0">
                <a:sym typeface="Cambria"/>
              </a:rPr>
            </a:br>
            <a:r>
              <a:rPr lang="en-AU" sz="4400" dirty="0">
                <a:sym typeface="Cambria"/>
              </a:rPr>
              <a:t>Repetitive but Important to remember :</a:t>
            </a:r>
            <a:br>
              <a:rPr lang="en-AU" sz="4400" dirty="0">
                <a:sym typeface="Cambria"/>
              </a:rPr>
            </a:br>
            <a:endParaRPr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204720"/>
            <a:ext cx="9636642" cy="50020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lang="en-AU" sz="2000" dirty="0">
              <a:latin typeface="Times" pitchFamily="2" charset="0"/>
              <a:sym typeface="Cambria"/>
            </a:endParaRP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000" dirty="0">
                <a:latin typeface="Times" pitchFamily="2" charset="0"/>
                <a:sym typeface="Cambria"/>
              </a:rPr>
              <a:t>YOU ARE A CONSULTANT NOW  </a:t>
            </a:r>
            <a:r>
              <a:rPr lang="en-AU" sz="2000" dirty="0">
                <a:latin typeface="Times" pitchFamily="2" charset="0"/>
                <a:sym typeface="Wingdings" pitchFamily="2" charset="2"/>
              </a:rPr>
              <a:t></a:t>
            </a:r>
            <a:r>
              <a:rPr lang="en-AU" sz="2000" dirty="0">
                <a:latin typeface="Times" pitchFamily="2" charset="0"/>
                <a:sym typeface="Cambria"/>
              </a:rPr>
              <a:t> Think as a CONSULATNT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000" dirty="0">
                <a:latin typeface="Times" pitchFamily="2" charset="0"/>
                <a:sym typeface="Cambria"/>
              </a:rPr>
              <a:t>ANSWER as a CONSULATNT          </a:t>
            </a:r>
            <a:r>
              <a:rPr lang="en-AU" sz="2000" dirty="0">
                <a:latin typeface="Times" pitchFamily="2" charset="0"/>
                <a:sym typeface="Wingdings" pitchFamily="2" charset="2"/>
              </a:rPr>
              <a:t> </a:t>
            </a:r>
            <a:r>
              <a:rPr lang="en-AU" sz="2000" dirty="0">
                <a:latin typeface="Times" pitchFamily="2" charset="0"/>
                <a:sym typeface="Cambria"/>
              </a:rPr>
              <a:t>Big picture first then add details </a:t>
            </a:r>
            <a:r>
              <a:rPr lang="en-AU" sz="2000" dirty="0">
                <a:solidFill>
                  <a:srgbClr val="FF0000"/>
                </a:solidFill>
                <a:latin typeface="Times" pitchFamily="2" charset="0"/>
                <a:sym typeface="Cambria"/>
              </a:rPr>
              <a:t>(knowledge)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lang="en-AU" sz="2000" dirty="0">
              <a:latin typeface="Times" pitchFamily="2" charset="0"/>
              <a:sym typeface="Cambria"/>
            </a:endParaRP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000" dirty="0">
                <a:latin typeface="Times" pitchFamily="2" charset="0"/>
                <a:sym typeface="Cambria"/>
              </a:rPr>
              <a:t>Be precise </a:t>
            </a:r>
            <a:r>
              <a:rPr lang="en-AU" sz="2000" dirty="0">
                <a:latin typeface="Times" pitchFamily="2" charset="0"/>
                <a:sym typeface="Wingdings" pitchFamily="2" charset="2"/>
              </a:rPr>
              <a:t> </a:t>
            </a:r>
            <a:r>
              <a:rPr lang="en-AU" sz="2000" dirty="0">
                <a:latin typeface="Times" pitchFamily="2" charset="0"/>
                <a:sym typeface="Cambria"/>
              </a:rPr>
              <a:t>Description/anatomical locations /significance and practice changing/System issues etc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000" dirty="0">
                <a:latin typeface="Times" pitchFamily="2" charset="0"/>
                <a:sym typeface="Cambria"/>
              </a:rPr>
              <a:t>Write something that doesn’t need explanation and NO ONE can argue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lang="en-AU" sz="2000" dirty="0">
              <a:latin typeface="Times" pitchFamily="2" charset="0"/>
              <a:sym typeface="Cambria"/>
            </a:endParaRP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000" u="sng" dirty="0">
                <a:latin typeface="Times" pitchFamily="2" charset="0"/>
                <a:sym typeface="Cambria"/>
              </a:rPr>
              <a:t>Spend 15-20 seconds scanning and understand the question first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lang="en-AU" sz="2000" u="sng" dirty="0">
              <a:latin typeface="Times" pitchFamily="2" charset="0"/>
              <a:sym typeface="Cambria"/>
            </a:endParaRP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800" dirty="0">
                <a:solidFill>
                  <a:srgbClr val="FF0000"/>
                </a:solidFill>
                <a:latin typeface="Times" pitchFamily="2" charset="0"/>
                <a:sym typeface="Cambria"/>
              </a:rPr>
              <a:t>READ</a:t>
            </a:r>
            <a:r>
              <a:rPr lang="en-AU" sz="2800" dirty="0">
                <a:latin typeface="Times" pitchFamily="2" charset="0"/>
                <a:sym typeface="Cambria"/>
              </a:rPr>
              <a:t> the question and ANSWER the question</a:t>
            </a:r>
            <a:endParaRPr lang="en-AU" sz="28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8016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-3175" y="0"/>
            <a:ext cx="9756775" cy="12740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b="0" dirty="0"/>
              <a:t>3 important findings on his POCUS</a:t>
            </a:r>
            <a:endParaRPr lang="en-AU"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025610" y="1445421"/>
            <a:ext cx="8727989" cy="5002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Tamponade</a:t>
            </a: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Large effusion   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RA and RV collapse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Non collapsible tricuspid annulus </a:t>
            </a:r>
          </a:p>
          <a:p>
            <a:pPr marL="0" indent="0">
              <a:buNone/>
            </a:pPr>
            <a:endParaRPr lang="en-AU" dirty="0">
              <a:latin typeface="Times" pitchFamily="2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2105216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0B7A43-79E8-234E-BC0F-73326300B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  2 DDx for the above pathology</a:t>
            </a:r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6976A-A397-1A4F-B842-79CA6A5C8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What can cause Tamponade in this patient ?</a:t>
            </a: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Type A TAD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Ventricular rupture (free wall) not septum </a:t>
            </a:r>
            <a:endParaRPr 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1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756775" cy="227364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/>
              <a:t>  </a:t>
            </a:r>
            <a:br>
              <a:rPr lang="en-AU" dirty="0"/>
            </a:br>
            <a:r>
              <a:rPr lang="en-AU" dirty="0"/>
              <a:t>  </a:t>
            </a:r>
            <a:br>
              <a:rPr lang="en-AU" dirty="0"/>
            </a:br>
            <a:r>
              <a:rPr lang="en-AU" b="0" dirty="0"/>
              <a:t>2 specific strategies for utilising POCUS in the emergency management of above pathology</a:t>
            </a:r>
            <a:br>
              <a:rPr lang="en-AU" b="0" dirty="0"/>
            </a:br>
            <a:br>
              <a:rPr lang="en-AU" dirty="0"/>
            </a:br>
            <a:endParaRPr lang="en-AU"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445421"/>
            <a:ext cx="9636642" cy="5002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 </a:t>
            </a:r>
            <a:r>
              <a:rPr lang="en-AU" dirty="0">
                <a:latin typeface="+mj-ea"/>
              </a:rPr>
              <a:t>2 strategies in Pericardiocentesis</a:t>
            </a:r>
          </a:p>
          <a:p>
            <a:pPr marL="0" indent="0">
              <a:buNone/>
            </a:pPr>
            <a:endParaRPr lang="en-AU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  Real time Vs land mark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  Biggest pocket of fluid</a:t>
            </a:r>
          </a:p>
          <a:p>
            <a:pPr marL="0" indent="0">
              <a:buNone/>
            </a:pPr>
            <a:r>
              <a:rPr lang="en-AU" dirty="0">
                <a:latin typeface="Times" pitchFamily="2" charset="0"/>
              </a:rPr>
              <a:t>  Contrast (Agitated saline)</a:t>
            </a:r>
          </a:p>
          <a:p>
            <a:endParaRPr lang="en-AU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547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BAB15-3898-944C-9BC9-9456D137F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95E727-2495-BA46-A755-FF8B7EEE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Contrast </a:t>
            </a:r>
          </a:p>
        </p:txBody>
      </p:sp>
    </p:spTree>
    <p:extLst>
      <p:ext uri="{BB962C8B-B14F-4D97-AF65-F5344CB8AC3E}">
        <p14:creationId xmlns:p14="http://schemas.microsoft.com/office/powerpoint/2010/main" val="32703686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56775" cy="127402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/>
              <a:t>  </a:t>
            </a:r>
            <a:br>
              <a:rPr lang="en-AU" dirty="0"/>
            </a:br>
            <a:r>
              <a:rPr lang="en-AU" dirty="0"/>
              <a:t>  Issues</a:t>
            </a:r>
            <a:br>
              <a:rPr lang="en-AU" dirty="0"/>
            </a:br>
            <a:endParaRPr lang="en-AU"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445421"/>
            <a:ext cx="9636642" cy="50020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dirty="0">
                <a:latin typeface="Times" pitchFamily="2" charset="0"/>
              </a:rPr>
              <a:t>Read the question carefully</a:t>
            </a:r>
          </a:p>
          <a:p>
            <a:r>
              <a:rPr lang="en-AU" dirty="0">
                <a:latin typeface="Times" pitchFamily="2" charset="0"/>
              </a:rPr>
              <a:t>Think before writing / typing</a:t>
            </a:r>
          </a:p>
          <a:p>
            <a:r>
              <a:rPr lang="en-AU" dirty="0">
                <a:latin typeface="Times" pitchFamily="2" charset="0"/>
              </a:rPr>
              <a:t>Why is this asked and what should I know?</a:t>
            </a:r>
          </a:p>
          <a:p>
            <a:endParaRPr lang="en-AU" dirty="0">
              <a:latin typeface="Times" pitchFamily="2" charset="0"/>
            </a:endParaRPr>
          </a:p>
          <a:p>
            <a:r>
              <a:rPr lang="en-AU" dirty="0">
                <a:latin typeface="Times" pitchFamily="2" charset="0"/>
              </a:rPr>
              <a:t>Incorrect interpretation of the questions</a:t>
            </a:r>
          </a:p>
          <a:p>
            <a:r>
              <a:rPr lang="en-AU" dirty="0">
                <a:latin typeface="Times" pitchFamily="2" charset="0"/>
              </a:rPr>
              <a:t>Incorrect interpretation of the image</a:t>
            </a:r>
          </a:p>
          <a:p>
            <a:r>
              <a:rPr lang="en-AU" dirty="0">
                <a:latin typeface="Times" pitchFamily="2" charset="0"/>
              </a:rPr>
              <a:t>Forgetting the patient himself</a:t>
            </a:r>
          </a:p>
          <a:p>
            <a:r>
              <a:rPr lang="en-AU" dirty="0">
                <a:latin typeface="Times" pitchFamily="2" charset="0"/>
              </a:rPr>
              <a:t>Non specific enough description </a:t>
            </a:r>
          </a:p>
        </p:txBody>
      </p:sp>
    </p:spTree>
    <p:extLst>
      <p:ext uri="{BB962C8B-B14F-4D97-AF65-F5344CB8AC3E}">
        <p14:creationId xmlns:p14="http://schemas.microsoft.com/office/powerpoint/2010/main" val="135788270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56775" cy="127402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/>
              <a:t>  </a:t>
            </a:r>
            <a:br>
              <a:rPr lang="en-AU" dirty="0"/>
            </a:br>
            <a:r>
              <a:rPr lang="en-AU" dirty="0"/>
              <a:t>  Some answers</a:t>
            </a:r>
            <a:br>
              <a:rPr lang="en-AU" dirty="0"/>
            </a:br>
            <a:endParaRPr lang="en-AU"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445421"/>
            <a:ext cx="9636642" cy="5002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latin typeface="+mj-ea"/>
              </a:rPr>
              <a:t>- This is not a recognisable view of any cardiac ultrasound I know</a:t>
            </a:r>
          </a:p>
          <a:p>
            <a:pPr marL="0" indent="0">
              <a:buNone/>
            </a:pPr>
            <a:endParaRPr lang="en-AU" sz="2400" dirty="0">
              <a:latin typeface="+mj-ea"/>
            </a:endParaRP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- Presumably this would be a subcostal view yet nothing is identifiable 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 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Recommendation: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Write your best guess rather than criticising the question </a:t>
            </a:r>
          </a:p>
          <a:p>
            <a:pPr marL="0" indent="0">
              <a:buNone/>
            </a:pPr>
            <a:endParaRPr lang="en-AU" sz="2400" dirty="0">
              <a:latin typeface="+mj-ea"/>
            </a:endParaRP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In real life this might be the best picture you get and </a:t>
            </a:r>
            <a:r>
              <a:rPr lang="en-AU" sz="2400" dirty="0">
                <a:solidFill>
                  <a:srgbClr val="FF0000"/>
                </a:solidFill>
                <a:latin typeface="+mj-ea"/>
              </a:rPr>
              <a:t>YOU HAVE TO MAKE A DECISION </a:t>
            </a:r>
          </a:p>
          <a:p>
            <a:pPr marL="0" indent="0">
              <a:buNone/>
            </a:pPr>
            <a:endParaRPr lang="en-AU" sz="2400" dirty="0">
              <a:latin typeface="+mj-ea"/>
            </a:endParaRP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You can guess tamponade and write based on the expected findings</a:t>
            </a:r>
          </a:p>
        </p:txBody>
      </p:sp>
    </p:spTree>
    <p:extLst>
      <p:ext uri="{BB962C8B-B14F-4D97-AF65-F5344CB8AC3E}">
        <p14:creationId xmlns:p14="http://schemas.microsoft.com/office/powerpoint/2010/main" val="19553392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-3175" y="0"/>
            <a:ext cx="9756775" cy="1381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sz="3200" dirty="0"/>
              <a:t> General recommendations </a:t>
            </a:r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405207"/>
            <a:ext cx="9636642" cy="53497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sz="2000" dirty="0">
                <a:latin typeface="Times" pitchFamily="2" charset="0"/>
              </a:rPr>
              <a:t>      Don’t Make up findings </a:t>
            </a:r>
          </a:p>
          <a:p>
            <a:pPr marL="0" indent="0">
              <a:buNone/>
            </a:pPr>
            <a:r>
              <a:rPr lang="en-AU" sz="2000" dirty="0">
                <a:latin typeface="Times" pitchFamily="2" charset="0"/>
              </a:rPr>
              <a:t>      Be as specific as possible</a:t>
            </a:r>
          </a:p>
          <a:p>
            <a:pPr marL="0" indent="0">
              <a:buNone/>
            </a:pPr>
            <a:r>
              <a:rPr lang="en-AU" sz="2000" dirty="0">
                <a:latin typeface="Times" pitchFamily="2" charset="0"/>
              </a:rPr>
              <a:t>      Write something no one can argue</a:t>
            </a:r>
          </a:p>
          <a:p>
            <a:pPr marL="0" indent="0">
              <a:buNone/>
            </a:pPr>
            <a:r>
              <a:rPr lang="en-AU" sz="2000" dirty="0">
                <a:latin typeface="Times" pitchFamily="2" charset="0"/>
              </a:rPr>
              <a:t>      Don’t use generic answers without any context or meaning </a:t>
            </a:r>
          </a:p>
          <a:p>
            <a:pPr marL="0" indent="0">
              <a:buNone/>
            </a:pPr>
            <a:r>
              <a:rPr lang="en-AU" sz="2000" dirty="0">
                <a:latin typeface="Times" pitchFamily="2" charset="0"/>
              </a:rPr>
              <a:t> </a:t>
            </a:r>
          </a:p>
          <a:p>
            <a:pPr marL="0" indent="0">
              <a:buNone/>
            </a:pPr>
            <a:r>
              <a:rPr lang="en-AU" sz="2000" dirty="0">
                <a:latin typeface="Times" pitchFamily="2" charset="0"/>
              </a:rPr>
              <a:t>      Don’t repeat yourself ( Try to categorise your answer)</a:t>
            </a:r>
          </a:p>
          <a:p>
            <a:pPr marL="0" indent="0">
              <a:buNone/>
            </a:pPr>
            <a:r>
              <a:rPr lang="en-AU" sz="2000" dirty="0">
                <a:latin typeface="Times" pitchFamily="2" charset="0"/>
              </a:rPr>
              <a:t>      </a:t>
            </a:r>
            <a:endParaRPr lang="en-AU" sz="2000" i="1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sz="2800" b="1" i="1" dirty="0">
                <a:solidFill>
                  <a:srgbClr val="C00000"/>
                </a:solidFill>
                <a:latin typeface="Times" pitchFamily="2" charset="0"/>
              </a:rPr>
              <a:t>READ THE QUESTION AND ANSWER THE QUESTION</a:t>
            </a:r>
            <a:endParaRPr lang="en-AU" sz="2800" b="1" dirty="0">
              <a:solidFill>
                <a:srgbClr val="C00000"/>
              </a:solidFill>
              <a:latin typeface="Times" pitchFamily="2" charset="0"/>
            </a:endParaRPr>
          </a:p>
          <a:p>
            <a:pPr marL="415802" lvl="1" indent="0">
              <a:buNone/>
            </a:pPr>
            <a:endParaRPr lang="en-AU" sz="2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505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sz="4400" dirty="0">
                <a:latin typeface="Times" pitchFamily="2" charset="0"/>
              </a:rPr>
              <a:t>   Mark out of  12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496D9-94A4-8A46-A583-B62234F5C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6" y="2221907"/>
            <a:ext cx="8637588" cy="4678363"/>
          </a:xfrm>
        </p:spPr>
        <p:txBody>
          <a:bodyPr>
            <a:normAutofit lnSpcReduction="10000"/>
          </a:bodyPr>
          <a:lstStyle/>
          <a:p>
            <a:r>
              <a:rPr lang="en-AU" b="1" dirty="0"/>
              <a:t>Min      0</a:t>
            </a:r>
          </a:p>
          <a:p>
            <a:r>
              <a:rPr lang="en-AU" b="1" dirty="0"/>
              <a:t>Max     10</a:t>
            </a:r>
          </a:p>
          <a:p>
            <a:r>
              <a:rPr lang="en-AU" b="1" dirty="0"/>
              <a:t>Mean   4.3</a:t>
            </a:r>
          </a:p>
          <a:p>
            <a:r>
              <a:rPr lang="en-AU" b="1" dirty="0"/>
              <a:t>Mode   4</a:t>
            </a:r>
          </a:p>
          <a:p>
            <a:endParaRPr lang="en-AU" b="1" dirty="0"/>
          </a:p>
          <a:p>
            <a:r>
              <a:rPr lang="en-AU" b="1" dirty="0"/>
              <a:t>Pass rate for pass mark 7: 15%</a:t>
            </a:r>
          </a:p>
          <a:p>
            <a:endParaRPr lang="en-AU" b="1" dirty="0"/>
          </a:p>
          <a:p>
            <a:endParaRPr lang="en-AU" b="1" dirty="0"/>
          </a:p>
          <a:p>
            <a:r>
              <a:rPr lang="en-AU" b="1" dirty="0"/>
              <a:t>Pass rate for pass mark 8: 7.5%</a:t>
            </a:r>
          </a:p>
          <a:p>
            <a:endParaRPr lang="en-AU" b="1" dirty="0"/>
          </a:p>
          <a:p>
            <a:pPr marL="0" indent="0">
              <a:buNone/>
            </a:pPr>
            <a:endParaRPr lang="en-AU" dirty="0"/>
          </a:p>
          <a:p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DBC94F-C9D9-144D-9C4A-688C41404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4" y="3614938"/>
            <a:ext cx="19431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96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5141C-0D28-2345-8B11-DAE007E4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69" y="814937"/>
            <a:ext cx="3112583" cy="4850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6FC66-FF4F-5A44-A773-794172DA8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51" y="798311"/>
            <a:ext cx="3364101" cy="4867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A848D2-63CE-4140-85AE-D21D30E43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69" y="798311"/>
            <a:ext cx="6476683" cy="48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0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/>
              <a:t>Some </a:t>
            </a:r>
            <a:endParaRPr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EEDF318-9F63-F04A-B837-B9D7EE0B7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-130316"/>
            <a:ext cx="9756775" cy="1381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/>
              <a:t> Stem</a:t>
            </a:r>
            <a:endParaRPr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94380" y="1326184"/>
            <a:ext cx="9636642" cy="53497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latin typeface="+mj-ea"/>
              </a:rPr>
              <a:t>During morning hand over, you are taking over the care of a 63 year old male with a past history of untreated hypertension who presented to your non-tertiary Emergency Department overnight with central chest pain radiating to his left arm.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His vital signs on arrival:</a:t>
            </a:r>
          </a:p>
          <a:p>
            <a:pPr marL="0" indent="0">
              <a:buNone/>
            </a:pPr>
            <a:endParaRPr lang="en-AU" sz="2600" dirty="0">
              <a:latin typeface="+mj-ea"/>
            </a:endParaRP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BP         175/100    mmHg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RR         22            bpm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O2 sat    95%        RA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Temp     36.2 C</a:t>
            </a:r>
          </a:p>
        </p:txBody>
      </p:sp>
    </p:spTree>
    <p:extLst>
      <p:ext uri="{BB962C8B-B14F-4D97-AF65-F5344CB8AC3E}">
        <p14:creationId xmlns:p14="http://schemas.microsoft.com/office/powerpoint/2010/main" val="97743202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30CD8-E369-9F42-A361-EC4592566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6"/>
            <a:ext cx="9753599" cy="173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A5CCF-0E1D-CB45-9882-D10B3EA33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2" y="1754581"/>
            <a:ext cx="9263920" cy="420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2760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/>
              <a:t>    TAD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18206" y="-837082"/>
            <a:ext cx="5317184" cy="97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14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6" name="Screen Shot 2016-10-19 at 11.00.30 am.png" descr="Screen Shot 2016-10-19 at 11.0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592" y="1483904"/>
            <a:ext cx="4897398" cy="49137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08739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dirty="0"/>
              <a:t>  Summary</a:t>
            </a:r>
            <a:endParaRPr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405207"/>
            <a:ext cx="9636642" cy="53497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latin typeface="+mj-ea"/>
              </a:rPr>
              <a:t>During morning </a:t>
            </a:r>
            <a:r>
              <a:rPr lang="en-AU" sz="2400" dirty="0">
                <a:solidFill>
                  <a:srgbClr val="FF0000"/>
                </a:solidFill>
                <a:latin typeface="+mj-ea"/>
              </a:rPr>
              <a:t>hand over</a:t>
            </a:r>
            <a:r>
              <a:rPr lang="en-AU" sz="2400" dirty="0">
                <a:latin typeface="+mj-ea"/>
              </a:rPr>
              <a:t>, you are taking over care of a 63 year old male with a past history of </a:t>
            </a:r>
            <a:r>
              <a:rPr lang="en-AU" sz="2400" dirty="0">
                <a:solidFill>
                  <a:srgbClr val="FF0000"/>
                </a:solidFill>
                <a:latin typeface="+mj-ea"/>
              </a:rPr>
              <a:t>untreated hypertension </a:t>
            </a:r>
            <a:r>
              <a:rPr lang="en-AU" sz="2400" dirty="0">
                <a:latin typeface="+mj-ea"/>
              </a:rPr>
              <a:t>who presented  to your </a:t>
            </a:r>
            <a:r>
              <a:rPr lang="en-AU" sz="2400" dirty="0">
                <a:solidFill>
                  <a:srgbClr val="FF0000"/>
                </a:solidFill>
                <a:latin typeface="+mj-ea"/>
              </a:rPr>
              <a:t>non-tertiary</a:t>
            </a:r>
            <a:r>
              <a:rPr lang="en-AU" sz="2400" dirty="0">
                <a:latin typeface="+mj-ea"/>
              </a:rPr>
              <a:t> Emergency Department overnight with central chest pain radiating to his left arm. 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His vital signs on arrival:</a:t>
            </a:r>
          </a:p>
          <a:p>
            <a:pPr marL="0" indent="0">
              <a:buNone/>
            </a:pPr>
            <a:endParaRPr lang="en-AU" sz="2400" dirty="0">
              <a:latin typeface="+mj-ea"/>
            </a:endParaRP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BP         </a:t>
            </a:r>
            <a:r>
              <a:rPr lang="en-AU" sz="2400" dirty="0">
                <a:solidFill>
                  <a:srgbClr val="FF0000"/>
                </a:solidFill>
                <a:latin typeface="+mj-ea"/>
              </a:rPr>
              <a:t>175/100</a:t>
            </a:r>
            <a:r>
              <a:rPr lang="en-AU" sz="2400" dirty="0">
                <a:latin typeface="+mj-ea"/>
              </a:rPr>
              <a:t>    mmHg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RR         22            bpm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O2 sat    95%        RA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Temp     36.2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D74F4-490D-4947-AFBB-2A9D43525357}"/>
              </a:ext>
            </a:extLst>
          </p:cNvPr>
          <p:cNvSpPr txBox="1"/>
          <p:nvPr/>
        </p:nvSpPr>
        <p:spPr>
          <a:xfrm>
            <a:off x="6197598" y="5260631"/>
            <a:ext cx="3371309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Not uncommon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Non ischemic causes ?!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transfer ?!?!</a:t>
            </a:r>
          </a:p>
        </p:txBody>
      </p:sp>
    </p:spTree>
    <p:extLst>
      <p:ext uri="{BB962C8B-B14F-4D97-AF65-F5344CB8AC3E}">
        <p14:creationId xmlns:p14="http://schemas.microsoft.com/office/powerpoint/2010/main" val="3965481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sz="4000" dirty="0">
                <a:sym typeface="Cambria"/>
              </a:rPr>
              <a:t> Why is this question asked?</a:t>
            </a:r>
            <a:endParaRPr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405207"/>
            <a:ext cx="9636642" cy="53497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200" dirty="0">
                <a:latin typeface="Times" pitchFamily="2" charset="0"/>
              </a:rPr>
              <a:t>Difficult ?</a:t>
            </a:r>
          </a:p>
          <a:p>
            <a:pPr marL="0" indent="0">
              <a:buNone/>
            </a:pPr>
            <a:endParaRPr lang="en-AU" sz="32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sz="3200" dirty="0">
                <a:latin typeface="Times" pitchFamily="2" charset="0"/>
              </a:rPr>
              <a:t>Important ?</a:t>
            </a:r>
          </a:p>
          <a:p>
            <a:pPr marL="0" indent="0">
              <a:buNone/>
            </a:pPr>
            <a:endParaRPr lang="en-AU" sz="32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sz="3200" dirty="0">
                <a:latin typeface="Times" pitchFamily="2" charset="0"/>
              </a:rPr>
              <a:t>Sense?</a:t>
            </a:r>
          </a:p>
          <a:p>
            <a:pPr marL="0" indent="0">
              <a:buNone/>
            </a:pPr>
            <a:r>
              <a:rPr lang="en-AU" sz="3200" dirty="0">
                <a:latin typeface="Times" pitchFamily="2" charset="0"/>
              </a:rPr>
              <a:t>      </a:t>
            </a:r>
          </a:p>
          <a:p>
            <a:pPr marL="0" indent="0">
              <a:buNone/>
            </a:pPr>
            <a:r>
              <a:rPr lang="en-AU" sz="3200" dirty="0">
                <a:latin typeface="Times" pitchFamily="2" charset="0"/>
              </a:rPr>
              <a:t>What are the major issues? </a:t>
            </a:r>
          </a:p>
          <a:p>
            <a:pPr marL="0" indent="0">
              <a:buNone/>
            </a:pPr>
            <a:endParaRPr lang="en-AU" sz="3200" dirty="0">
              <a:latin typeface="Times" pitchFamily="2" charset="0"/>
            </a:endParaRPr>
          </a:p>
          <a:p>
            <a:pPr marL="0" indent="0">
              <a:buNone/>
            </a:pPr>
            <a:br>
              <a:rPr lang="en-AU" sz="3200" dirty="0">
                <a:latin typeface="Times" pitchFamily="2" charset="0"/>
              </a:rPr>
            </a:br>
            <a:endParaRPr lang="en-AU" sz="3200" dirty="0">
              <a:latin typeface="Times" pitchFamily="2" charset="0"/>
            </a:endParaRPr>
          </a:p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lang="en-AU" sz="3200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0F99D-2082-CD45-9B8E-A926B09C0FEC}"/>
              </a:ext>
            </a:extLst>
          </p:cNvPr>
          <p:cNvSpPr txBox="1"/>
          <p:nvPr/>
        </p:nvSpPr>
        <p:spPr>
          <a:xfrm>
            <a:off x="6197598" y="5260631"/>
            <a:ext cx="3371309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000" b="1" dirty="0"/>
              <a:t>Not uncommon</a:t>
            </a:r>
          </a:p>
          <a:p>
            <a:pPr algn="ctr"/>
            <a:r>
              <a:rPr lang="en-US" sz="2000" b="1" dirty="0"/>
              <a:t>Non ischemic causes ?!</a:t>
            </a:r>
          </a:p>
          <a:p>
            <a:pPr algn="ctr"/>
            <a:r>
              <a:rPr lang="en-US" sz="2000" b="1" dirty="0"/>
              <a:t>transfer ?!?!</a:t>
            </a:r>
          </a:p>
        </p:txBody>
      </p:sp>
    </p:spTree>
    <p:extLst>
      <p:ext uri="{BB962C8B-B14F-4D97-AF65-F5344CB8AC3E}">
        <p14:creationId xmlns:p14="http://schemas.microsoft.com/office/powerpoint/2010/main" val="2691842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sz="4400" dirty="0">
                <a:sym typeface="Cambria"/>
              </a:rPr>
              <a:t>  Why is this question asked?</a:t>
            </a:r>
            <a:endParaRPr dirty="0"/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16958" y="1954020"/>
            <a:ext cx="9636642" cy="5002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lang="en-AU" sz="2600" dirty="0">
              <a:latin typeface="Times" pitchFamily="2" charset="0"/>
              <a:sym typeface="Cambria"/>
            </a:endParaRP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600" dirty="0">
                <a:latin typeface="Times" pitchFamily="2" charset="0"/>
                <a:sym typeface="Cambria"/>
              </a:rPr>
              <a:t>Knowledge 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600" dirty="0">
                <a:latin typeface="Times" pitchFamily="2" charset="0"/>
                <a:sym typeface="Cambria"/>
              </a:rPr>
              <a:t>Important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600" dirty="0">
                <a:latin typeface="Times" pitchFamily="2" charset="0"/>
                <a:sym typeface="Cambria"/>
              </a:rPr>
              <a:t>You HAVE TO know what you have to know and one step further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buSzTx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lang="en-AU" sz="2600" dirty="0">
              <a:latin typeface="Times" pitchFamily="2" charset="0"/>
              <a:sym typeface="Cambria"/>
            </a:endParaRPr>
          </a:p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2600" dirty="0">
                <a:latin typeface="Times" pitchFamily="2" charset="0"/>
                <a:sym typeface="Cambria"/>
              </a:rPr>
              <a:t>READ THE QUESTION CAREFULLY </a:t>
            </a:r>
            <a:endParaRPr lang="en-AU" sz="26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142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1"/>
            <a:ext cx="9756775" cy="12153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sz="3600" dirty="0"/>
              <a:t> State two (2) abnormal findings in his ECG</a:t>
            </a:r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01460" y="1678488"/>
            <a:ext cx="9636642" cy="5633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3600" i="1" dirty="0">
              <a:latin typeface="Times" pitchFamily="2" charset="0"/>
            </a:endParaRPr>
          </a:p>
          <a:p>
            <a:pPr marL="0" indent="0">
              <a:buNone/>
            </a:pPr>
            <a:r>
              <a:rPr lang="en-AU" sz="3600" i="1" dirty="0">
                <a:latin typeface="Times" pitchFamily="2" charset="0"/>
              </a:rPr>
              <a:t> </a:t>
            </a:r>
            <a:r>
              <a:rPr lang="en-AU" sz="4400" dirty="0"/>
              <a:t>   </a:t>
            </a:r>
          </a:p>
          <a:p>
            <a:pPr marL="0" indent="0">
              <a:buNone/>
            </a:pPr>
            <a:r>
              <a:rPr lang="en-AU" sz="4400" dirty="0"/>
              <a:t>          </a:t>
            </a:r>
            <a:endParaRPr lang="en-A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AU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4ECDB5-97EF-5246-9E1A-052F7553A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9" y="1257196"/>
            <a:ext cx="9561941" cy="48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5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1"/>
            <a:ext cx="9756775" cy="12153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lang="en-AU" sz="3600" dirty="0"/>
              <a:t> State two (2) abnormal findings in his ECG</a:t>
            </a:r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01460" y="1383324"/>
            <a:ext cx="9636642" cy="592893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3600" i="1" dirty="0">
                <a:latin typeface="+mj-ea"/>
              </a:rPr>
              <a:t>q</a:t>
            </a:r>
            <a:r>
              <a:rPr lang="en-AU" sz="3500" i="1" dirty="0">
                <a:latin typeface="+mj-ea"/>
              </a:rPr>
              <a:t>3</a:t>
            </a: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TWI I and </a:t>
            </a:r>
            <a:r>
              <a:rPr lang="en-AU" sz="3500" i="1" dirty="0" err="1">
                <a:latin typeface="+mj-ea"/>
              </a:rPr>
              <a:t>aVL</a:t>
            </a:r>
            <a:endParaRPr lang="en-AU" sz="3500" i="1" dirty="0">
              <a:latin typeface="+mj-ea"/>
            </a:endParaRP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St-T changes anteroseptal</a:t>
            </a: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 </a:t>
            </a: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   Overall non specific changes</a:t>
            </a:r>
          </a:p>
          <a:p>
            <a:pPr marL="0" indent="0">
              <a:buNone/>
            </a:pPr>
            <a:endParaRPr lang="en-AU" sz="3500" i="1" dirty="0">
              <a:latin typeface="+mj-ea"/>
            </a:endParaRP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BUT</a:t>
            </a: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Be as specific when stating abnormal findings :</a:t>
            </a: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Amplitude and characteristics of STE, STD</a:t>
            </a:r>
          </a:p>
          <a:p>
            <a:pPr marL="0" indent="0">
              <a:buNone/>
            </a:pPr>
            <a:r>
              <a:rPr lang="en-AU" sz="3500" i="1" dirty="0">
                <a:latin typeface="+mj-ea"/>
              </a:rPr>
              <a:t>Depth of q wave</a:t>
            </a:r>
            <a:endParaRPr lang="en-AU" sz="3500" dirty="0">
              <a:latin typeface="+mj-ea"/>
            </a:endParaRPr>
          </a:p>
          <a:p>
            <a:pPr marL="0" indent="0">
              <a:buNone/>
            </a:pPr>
            <a:r>
              <a:rPr lang="en-AU" sz="4400" dirty="0">
                <a:latin typeface="+mj-ea"/>
              </a:rPr>
              <a:t>          </a:t>
            </a:r>
            <a:endParaRPr lang="en-AU" sz="4400" dirty="0">
              <a:solidFill>
                <a:srgbClr val="FF0000"/>
              </a:solidFill>
              <a:latin typeface="+mj-ea"/>
            </a:endParaRPr>
          </a:p>
          <a:p>
            <a:pPr marL="0" indent="0">
              <a:buNone/>
            </a:pPr>
            <a:endParaRPr lang="en-AU" sz="4400" dirty="0">
              <a:solidFill>
                <a:srgbClr val="FF0000"/>
              </a:solidFill>
              <a:latin typeface="+mj-ea"/>
            </a:endParaRP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  <a:latin typeface="+mj-ea"/>
            </a:endParaRP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955646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im"/>
          <p:cNvSpPr txBox="1">
            <a:spLocks noGrp="1"/>
          </p:cNvSpPr>
          <p:nvPr>
            <p:ph type="title"/>
          </p:nvPr>
        </p:nvSpPr>
        <p:spPr>
          <a:xfrm>
            <a:off x="0" y="0"/>
            <a:ext cx="9756775" cy="1540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defTabSz="457200">
              <a:lnSpc>
                <a:spcPct val="120000"/>
              </a:lnSpc>
              <a:spcBef>
                <a:spcPts val="1000"/>
              </a:spcBef>
              <a:defRPr sz="200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en-AU" sz="3600" b="0" dirty="0">
                <a:latin typeface="+mj-lt"/>
                <a:sym typeface="Cambria"/>
              </a:rPr>
              <a:t>  </a:t>
            </a:r>
          </a:p>
        </p:txBody>
      </p:sp>
      <p:sp>
        <p:nvSpPr>
          <p:cNvPr id="123" name="To assess whether abnormal VBG values, predict unexpected re-presentation in patients over the age of 65 years old , with otherwise normal vital signs in ED…"/>
          <p:cNvSpPr txBox="1">
            <a:spLocks noGrp="1"/>
          </p:cNvSpPr>
          <p:nvPr>
            <p:ph type="body" idx="1"/>
          </p:nvPr>
        </p:nvSpPr>
        <p:spPr>
          <a:xfrm>
            <a:off x="101460" y="1541328"/>
            <a:ext cx="9636642" cy="5633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>
                <a:latin typeface="+mj-ea"/>
              </a:rPr>
              <a:t>As a result of his elevated troponin, the patient was referred to cardiology overnight and accepted for transfer to the CCU of the nearby tertiary hospital. 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In the interim he has received anti platelets as well as Enoxaparin. </a:t>
            </a:r>
          </a:p>
          <a:p>
            <a:pPr marL="0" indent="0">
              <a:buNone/>
            </a:pPr>
            <a:r>
              <a:rPr lang="en-AU" sz="2400" dirty="0">
                <a:latin typeface="+mj-ea"/>
              </a:rPr>
              <a:t>During the morning hand over, the emergency alarm is activated by the bedside nurse and the patient is found to be unresponsive without any cardiac output.</a:t>
            </a:r>
          </a:p>
          <a:p>
            <a:pPr marL="0" indent="0">
              <a:buNone/>
            </a:pPr>
            <a:endParaRPr lang="en-AU" sz="2400" dirty="0">
              <a:latin typeface="+mj-ea"/>
            </a:endParaRPr>
          </a:p>
          <a:p>
            <a:pPr marL="0" indent="0">
              <a:buNone/>
            </a:pPr>
            <a:endParaRPr lang="en-AU" sz="2400" dirty="0">
              <a:latin typeface="+mj-ea"/>
            </a:endParaRPr>
          </a:p>
          <a:p>
            <a:pPr marL="0" indent="0">
              <a:buNone/>
            </a:pPr>
            <a:endParaRPr lang="en-AU" sz="2400" dirty="0">
              <a:latin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9891F-AB25-3342-AB6D-1CFD29DC3DC6}"/>
              </a:ext>
            </a:extLst>
          </p:cNvPr>
          <p:cNvSpPr txBox="1"/>
          <p:nvPr/>
        </p:nvSpPr>
        <p:spPr>
          <a:xfrm>
            <a:off x="6197599" y="5260631"/>
            <a:ext cx="286434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Arrest (PEA)</a:t>
            </a:r>
          </a:p>
        </p:txBody>
      </p:sp>
    </p:spTree>
    <p:extLst>
      <p:ext uri="{BB962C8B-B14F-4D97-AF65-F5344CB8AC3E}">
        <p14:creationId xmlns:p14="http://schemas.microsoft.com/office/powerpoint/2010/main" val="3800963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nash Emerg Uni Health">
  <a:themeElements>
    <a:clrScheme name="Monash Emerg Uni Healt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4C6E5"/>
      </a:accent1>
      <a:accent2>
        <a:srgbClr val="498ECC"/>
      </a:accent2>
      <a:accent3>
        <a:srgbClr val="8F8F8F"/>
      </a:accent3>
      <a:accent4>
        <a:srgbClr val="707070"/>
      </a:accent4>
      <a:accent5>
        <a:srgbClr val="CFDFF0"/>
      </a:accent5>
      <a:accent6>
        <a:srgbClr val="4180B9"/>
      </a:accent6>
      <a:hlink>
        <a:srgbClr val="0000FF"/>
      </a:hlink>
      <a:folHlink>
        <a:srgbClr val="FF00FF"/>
      </a:folHlink>
    </a:clrScheme>
    <a:fontScheme name="Monash Emerg Uni Health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onash Emerg Uni Healt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nash Emerg Uni Health">
  <a:themeElements>
    <a:clrScheme name="Monash Emerg Uni Healt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4C6E5"/>
      </a:accent1>
      <a:accent2>
        <a:srgbClr val="498ECC"/>
      </a:accent2>
      <a:accent3>
        <a:srgbClr val="8F8F8F"/>
      </a:accent3>
      <a:accent4>
        <a:srgbClr val="707070"/>
      </a:accent4>
      <a:accent5>
        <a:srgbClr val="CFDFF0"/>
      </a:accent5>
      <a:accent6>
        <a:srgbClr val="4180B9"/>
      </a:accent6>
      <a:hlink>
        <a:srgbClr val="0000FF"/>
      </a:hlink>
      <a:folHlink>
        <a:srgbClr val="FF00FF"/>
      </a:folHlink>
    </a:clrScheme>
    <a:fontScheme name="Monash Emerg Uni Health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onash Emerg Uni Healt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26741</TotalTime>
  <Words>1136</Words>
  <Application>Microsoft Macintosh PowerPoint</Application>
  <PresentationFormat>Custom</PresentationFormat>
  <Paragraphs>229</Paragraphs>
  <Slides>32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Cambria</vt:lpstr>
      <vt:lpstr>Times</vt:lpstr>
      <vt:lpstr>Monash Emerg Uni Health</vt:lpstr>
      <vt:lpstr>   Monash Health Fellowship Practice Exam 2022.01</vt:lpstr>
      <vt:lpstr> Repetitive but Important to remember : </vt:lpstr>
      <vt:lpstr> Stem</vt:lpstr>
      <vt:lpstr>  Summary</vt:lpstr>
      <vt:lpstr> Why is this question asked?</vt:lpstr>
      <vt:lpstr>  Why is this question asked?</vt:lpstr>
      <vt:lpstr> State two (2) abnormal findings in his ECG</vt:lpstr>
      <vt:lpstr> State two (2) abnormal findings in his ECG</vt:lpstr>
      <vt:lpstr>  </vt:lpstr>
      <vt:lpstr>3 management changing utilities of POCUS in this case</vt:lpstr>
      <vt:lpstr>ISSUES with ACLS #1</vt:lpstr>
      <vt:lpstr>A patient that was initially thought to be a PEA arrest  Narrow complex rhythm on the monitor but no palpable blood pressure as assessed by one doctor and one nurse</vt:lpstr>
      <vt:lpstr>ISSUES with ACLS #2</vt:lpstr>
      <vt:lpstr>PEA</vt:lpstr>
      <vt:lpstr>5Hs / 5Ts</vt:lpstr>
      <vt:lpstr>3 management changing utilities of POCUS in this case</vt:lpstr>
      <vt:lpstr>   Pseudo PEA                     True PEA</vt:lpstr>
      <vt:lpstr>PowerPoint Presentation</vt:lpstr>
      <vt:lpstr>PowerPoint Presentation</vt:lpstr>
      <vt:lpstr>3 important findings on his POCUS</vt:lpstr>
      <vt:lpstr>  2 DDx for the above pathology</vt:lpstr>
      <vt:lpstr>      2 specific strategies for utilising POCUS in the emergency management of above pathology  </vt:lpstr>
      <vt:lpstr> Contrast </vt:lpstr>
      <vt:lpstr>     Issues </vt:lpstr>
      <vt:lpstr>     Some answers </vt:lpstr>
      <vt:lpstr> General recommendations </vt:lpstr>
      <vt:lpstr>   Mark out of  12</vt:lpstr>
      <vt:lpstr>PowerPoint Presentation</vt:lpstr>
      <vt:lpstr>Some </vt:lpstr>
      <vt:lpstr>PowerPoint Presentation</vt:lpstr>
      <vt:lpstr>    TAD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Pourya Pouryahya</cp:lastModifiedBy>
  <cp:revision>206</cp:revision>
  <cp:lastPrinted>2019-10-01T09:30:24Z</cp:lastPrinted>
  <dcterms:modified xsi:type="dcterms:W3CDTF">2022-03-22T12:48:12Z</dcterms:modified>
</cp:coreProperties>
</file>