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3" r:id="rId4"/>
    <p:sldId id="270" r:id="rId5"/>
    <p:sldId id="261" r:id="rId6"/>
    <p:sldId id="262" r:id="rId7"/>
    <p:sldId id="265" r:id="rId8"/>
    <p:sldId id="271" r:id="rId9"/>
    <p:sldId id="258" r:id="rId10"/>
    <p:sldId id="267" r:id="rId11"/>
    <p:sldId id="268" r:id="rId12"/>
    <p:sldId id="269"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C248A0-563A-484B-A086-D1CD51894F6C}" type="datetimeFigureOut">
              <a:rPr lang="en-US" smtClean="0"/>
              <a:t>6/21/17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60E25-9135-8047-8D5F-7C545A709D4B}" type="slidenum">
              <a:rPr lang="en-US" smtClean="0"/>
              <a:t>‹#›</a:t>
            </a:fld>
            <a:endParaRPr lang="en-US"/>
          </a:p>
        </p:txBody>
      </p:sp>
    </p:spTree>
    <p:extLst>
      <p:ext uri="{BB962C8B-B14F-4D97-AF65-F5344CB8AC3E}">
        <p14:creationId xmlns:p14="http://schemas.microsoft.com/office/powerpoint/2010/main" val="214340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Active extravasation of contrast</a:t>
            </a:r>
          </a:p>
          <a:p>
            <a:r>
              <a:rPr lang="en-US" sz="1200" b="0" i="0" kern="1200" dirty="0" smtClean="0">
                <a:solidFill>
                  <a:schemeClr val="tx1"/>
                </a:solidFill>
                <a:effectLst/>
                <a:latin typeface="+mn-lt"/>
                <a:ea typeface="+mn-ea"/>
                <a:cs typeface="+mn-cs"/>
              </a:rPr>
              <a:t>Splenic </a:t>
            </a:r>
            <a:r>
              <a:rPr lang="en-US" sz="1200" b="0" i="0" kern="1200" dirty="0" err="1" smtClean="0">
                <a:solidFill>
                  <a:schemeClr val="tx1"/>
                </a:solidFill>
                <a:effectLst/>
                <a:latin typeface="+mn-lt"/>
                <a:ea typeface="+mn-ea"/>
                <a:cs typeface="+mn-cs"/>
              </a:rPr>
              <a:t>pseudoaneurysm</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These two clinical issues can be distinguished by looking at the location of the contrast and its persistence. A </a:t>
            </a:r>
            <a:r>
              <a:rPr lang="en-US" sz="1200" b="0" i="0" kern="1200" dirty="0" err="1" smtClean="0">
                <a:solidFill>
                  <a:schemeClr val="tx1"/>
                </a:solidFill>
                <a:effectLst/>
                <a:latin typeface="+mn-lt"/>
                <a:ea typeface="+mn-ea"/>
                <a:cs typeface="+mn-cs"/>
              </a:rPr>
              <a:t>pseudoaneurysm</a:t>
            </a:r>
            <a:r>
              <a:rPr lang="en-US" sz="1200" b="0" i="0" kern="1200" dirty="0" smtClean="0">
                <a:solidFill>
                  <a:schemeClr val="tx1"/>
                </a:solidFill>
                <a:effectLst/>
                <a:latin typeface="+mn-lt"/>
                <a:ea typeface="+mn-ea"/>
                <a:cs typeface="+mn-cs"/>
              </a:rPr>
              <a:t> is located within the parenchyma, and the contrast will wash away, so it will not be visible on delayed images. Contrast that extends beyond the parenchyma or persists in delayed views represents active bleeding. </a:t>
            </a:r>
          </a:p>
          <a:p>
            <a:endParaRPr lang="en-US" sz="1200" b="0" i="0" kern="1200" dirty="0" smtClean="0">
              <a:solidFill>
                <a:schemeClr val="tx1"/>
              </a:solidFill>
              <a:effectLst/>
              <a:latin typeface="+mn-lt"/>
              <a:ea typeface="+mn-ea"/>
              <a:cs typeface="+mn-cs"/>
            </a:endParaRPr>
          </a:p>
          <a:p>
            <a:r>
              <a:rPr lang="en-US" sz="1200" b="0" i="0" kern="1200" dirty="0" err="1" smtClean="0">
                <a:solidFill>
                  <a:schemeClr val="tx1"/>
                </a:solidFill>
                <a:effectLst/>
                <a:latin typeface="+mn-lt"/>
                <a:ea typeface="+mn-ea"/>
                <a:cs typeface="+mn-cs"/>
              </a:rPr>
              <a:t>haematoma</a:t>
            </a:r>
            <a:r>
              <a:rPr lang="en-US" sz="1200" b="0" i="0" kern="1200" dirty="0" smtClean="0">
                <a:solidFill>
                  <a:schemeClr val="tx1"/>
                </a:solidFill>
                <a:effectLst/>
                <a:latin typeface="+mn-lt"/>
                <a:ea typeface="+mn-ea"/>
                <a:cs typeface="+mn-cs"/>
              </a:rPr>
              <a:t> size (% surface area)</a:t>
            </a:r>
          </a:p>
          <a:p>
            <a:r>
              <a:rPr lang="en-US" sz="1200" b="0" i="0" kern="1200" dirty="0" smtClean="0">
                <a:solidFill>
                  <a:schemeClr val="tx1"/>
                </a:solidFill>
                <a:effectLst/>
                <a:latin typeface="+mn-lt"/>
                <a:ea typeface="+mn-ea"/>
                <a:cs typeface="+mn-cs"/>
              </a:rPr>
              <a:t>laceration size (parenchymal depth)</a:t>
            </a:r>
          </a:p>
          <a:p>
            <a:r>
              <a:rPr lang="en-US" sz="1200" b="0" i="0" kern="1200" dirty="0" smtClean="0">
                <a:solidFill>
                  <a:schemeClr val="tx1"/>
                </a:solidFill>
                <a:effectLst/>
                <a:latin typeface="+mn-lt"/>
                <a:ea typeface="+mn-ea"/>
                <a:cs typeface="+mn-cs"/>
              </a:rPr>
              <a:t>vessel involvement</a:t>
            </a:r>
          </a:p>
          <a:p>
            <a:r>
              <a:rPr lang="en-US" sz="1200" b="0" i="0" kern="1200" dirty="0" smtClean="0">
                <a:solidFill>
                  <a:schemeClr val="tx1"/>
                </a:solidFill>
                <a:effectLst/>
                <a:latin typeface="+mn-lt"/>
                <a:ea typeface="+mn-ea"/>
                <a:cs typeface="+mn-cs"/>
              </a:rPr>
              <a:t>integrity of spleen</a:t>
            </a:r>
          </a:p>
          <a:p>
            <a:r>
              <a:rPr lang="en-US" sz="1200" b="0" i="0" kern="1200" dirty="0" smtClean="0">
                <a:solidFill>
                  <a:schemeClr val="tx1"/>
                </a:solidFill>
                <a:effectLst/>
                <a:latin typeface="+mn-lt"/>
                <a:ea typeface="+mn-ea"/>
                <a:cs typeface="+mn-cs"/>
              </a:rPr>
              <a:t>vascular status</a:t>
            </a: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6160E25-9135-8047-8D5F-7C545A709D4B}" type="slidenum">
              <a:rPr lang="en-US" smtClean="0"/>
              <a:t>4</a:t>
            </a:fld>
            <a:endParaRPr lang="en-US"/>
          </a:p>
        </p:txBody>
      </p:sp>
    </p:spTree>
    <p:extLst>
      <p:ext uri="{BB962C8B-B14F-4D97-AF65-F5344CB8AC3E}">
        <p14:creationId xmlns:p14="http://schemas.microsoft.com/office/powerpoint/2010/main" val="200325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160E25-9135-8047-8D5F-7C545A709D4B}" type="slidenum">
              <a:rPr lang="en-US" smtClean="0"/>
              <a:t>10</a:t>
            </a:fld>
            <a:endParaRPr lang="en-US"/>
          </a:p>
        </p:txBody>
      </p:sp>
    </p:spTree>
    <p:extLst>
      <p:ext uri="{BB962C8B-B14F-4D97-AF65-F5344CB8AC3E}">
        <p14:creationId xmlns:p14="http://schemas.microsoft.com/office/powerpoint/2010/main" val="111852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E3780C-E3AB-804F-B6BE-327007106DFA}"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141122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3780C-E3AB-804F-B6BE-327007106DFA}"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283987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3780C-E3AB-804F-B6BE-327007106DFA}"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4058919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3780C-E3AB-804F-B6BE-327007106DFA}"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225480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3780C-E3AB-804F-B6BE-327007106DFA}" type="datetimeFigureOut">
              <a:rPr lang="en-US" smtClean="0"/>
              <a:t>6/21/17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1751716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E3780C-E3AB-804F-B6BE-327007106DFA}" type="datetimeFigureOut">
              <a:rPr lang="en-US" smtClean="0"/>
              <a:t>6/21/17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208585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E3780C-E3AB-804F-B6BE-327007106DFA}" type="datetimeFigureOut">
              <a:rPr lang="en-US" smtClean="0"/>
              <a:t>6/21/17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336615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E3780C-E3AB-804F-B6BE-327007106DFA}" type="datetimeFigureOut">
              <a:rPr lang="en-US" smtClean="0"/>
              <a:t>6/21/17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58496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3780C-E3AB-804F-B6BE-327007106DFA}" type="datetimeFigureOut">
              <a:rPr lang="en-US" smtClean="0"/>
              <a:t>6/21/17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3289143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3780C-E3AB-804F-B6BE-327007106DFA}" type="datetimeFigureOut">
              <a:rPr lang="en-US" smtClean="0"/>
              <a:t>6/21/17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103499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3780C-E3AB-804F-B6BE-327007106DFA}" type="datetimeFigureOut">
              <a:rPr lang="en-US" smtClean="0"/>
              <a:t>6/21/17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B6429-54FA-F745-A40A-82357C47D756}" type="slidenum">
              <a:rPr lang="en-US" smtClean="0"/>
              <a:t>‹#›</a:t>
            </a:fld>
            <a:endParaRPr lang="en-US"/>
          </a:p>
        </p:txBody>
      </p:sp>
    </p:spTree>
    <p:extLst>
      <p:ext uri="{BB962C8B-B14F-4D97-AF65-F5344CB8AC3E}">
        <p14:creationId xmlns:p14="http://schemas.microsoft.com/office/powerpoint/2010/main" val="3554020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3780C-E3AB-804F-B6BE-327007106DFA}" type="datetimeFigureOut">
              <a:rPr lang="en-US" smtClean="0"/>
              <a:t>6/21/17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B6429-54FA-F745-A40A-82357C47D756}" type="slidenum">
              <a:rPr lang="en-US" smtClean="0"/>
              <a:t>‹#›</a:t>
            </a:fld>
            <a:endParaRPr lang="en-US"/>
          </a:p>
        </p:txBody>
      </p:sp>
    </p:spTree>
    <p:extLst>
      <p:ext uri="{BB962C8B-B14F-4D97-AF65-F5344CB8AC3E}">
        <p14:creationId xmlns:p14="http://schemas.microsoft.com/office/powerpoint/2010/main" val="3280122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Monash Health SAQ Exam</a:t>
            </a:r>
            <a:endParaRPr lang="en-US" dirty="0"/>
          </a:p>
        </p:txBody>
      </p:sp>
      <p:sp>
        <p:nvSpPr>
          <p:cNvPr id="3" name="Subtitle 2"/>
          <p:cNvSpPr>
            <a:spLocks noGrp="1"/>
          </p:cNvSpPr>
          <p:nvPr>
            <p:ph type="subTitle" idx="1"/>
          </p:nvPr>
        </p:nvSpPr>
        <p:spPr/>
        <p:txBody>
          <a:bodyPr/>
          <a:lstStyle/>
          <a:p>
            <a:r>
              <a:rPr lang="en-US" dirty="0" smtClean="0"/>
              <a:t>2017.2</a:t>
            </a:r>
          </a:p>
          <a:p>
            <a:r>
              <a:rPr lang="en-US" dirty="0" smtClean="0"/>
              <a:t>SAQ 15 &amp; 21</a:t>
            </a:r>
            <a:endParaRPr lang="en-US" dirty="0"/>
          </a:p>
        </p:txBody>
      </p:sp>
    </p:spTree>
    <p:extLst>
      <p:ext uri="{BB962C8B-B14F-4D97-AF65-F5344CB8AC3E}">
        <p14:creationId xmlns:p14="http://schemas.microsoft.com/office/powerpoint/2010/main" val="385102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SAQ 21</a:t>
            </a:r>
            <a:br>
              <a:rPr lang="en-US" sz="2000" dirty="0" smtClean="0"/>
            </a:br>
            <a:r>
              <a:rPr lang="en-US" sz="2000" dirty="0"/>
              <a:t>A 30 </a:t>
            </a:r>
            <a:r>
              <a:rPr lang="en-US" sz="2000" dirty="0" err="1"/>
              <a:t>yo</a:t>
            </a:r>
            <a:r>
              <a:rPr lang="en-US" sz="2000" dirty="0"/>
              <a:t> man presents after accidentally stepping off the back of a truck 1.5m above ground level. He is </a:t>
            </a:r>
            <a:r>
              <a:rPr lang="en-US" sz="2000" dirty="0" smtClean="0"/>
              <a:t>complaining of </a:t>
            </a:r>
            <a:r>
              <a:rPr lang="en-US" sz="2000" dirty="0"/>
              <a:t>severe knee pain. His BP 160/80 mmHg &amp;</a:t>
            </a:r>
            <a:r>
              <a:rPr lang="en-US" sz="2000" dirty="0" smtClean="0"/>
              <a:t>HR </a:t>
            </a:r>
            <a:r>
              <a:rPr lang="en-US" sz="2000" dirty="0"/>
              <a:t>110  </a:t>
            </a:r>
          </a:p>
        </p:txBody>
      </p:sp>
      <p:sp>
        <p:nvSpPr>
          <p:cNvPr id="5" name="Content Placeholder 4"/>
          <p:cNvSpPr>
            <a:spLocks noGrp="1"/>
          </p:cNvSpPr>
          <p:nvPr>
            <p:ph sz="half" idx="2"/>
          </p:nvPr>
        </p:nvSpPr>
        <p:spPr/>
        <p:txBody>
          <a:bodyPr>
            <a:normAutofit fontScale="92500" lnSpcReduction="10000"/>
          </a:bodyPr>
          <a:lstStyle/>
          <a:p>
            <a:pPr>
              <a:buFont typeface="+mj-lt"/>
              <a:buAutoNum type="alphaLcPeriod"/>
            </a:pPr>
            <a:r>
              <a:rPr lang="en-US" sz="1800" dirty="0"/>
              <a:t>List three (3) abnormalities on this X-rays (3 marks</a:t>
            </a:r>
            <a:r>
              <a:rPr lang="en-US" sz="1800" dirty="0" smtClean="0"/>
              <a:t>)</a:t>
            </a:r>
          </a:p>
          <a:p>
            <a:pPr marL="0" indent="0">
              <a:buNone/>
            </a:pPr>
            <a:r>
              <a:rPr lang="en-US" sz="1800" dirty="0" smtClean="0"/>
              <a:t># medial </a:t>
            </a:r>
            <a:r>
              <a:rPr lang="en-US" sz="1800" dirty="0" err="1" smtClean="0"/>
              <a:t>tibial</a:t>
            </a:r>
            <a:r>
              <a:rPr lang="en-US" sz="1800" dirty="0" smtClean="0"/>
              <a:t> condyle with impaction &amp; 5-10 degrees medial angulation</a:t>
            </a:r>
          </a:p>
          <a:p>
            <a:pPr marL="0" indent="0">
              <a:buNone/>
            </a:pPr>
            <a:r>
              <a:rPr lang="en-US" sz="1800" dirty="0" smtClean="0"/>
              <a:t># </a:t>
            </a:r>
            <a:r>
              <a:rPr lang="en-US" sz="1800" dirty="0" err="1" smtClean="0"/>
              <a:t>lat</a:t>
            </a:r>
            <a:r>
              <a:rPr lang="en-US" sz="1800" dirty="0" smtClean="0"/>
              <a:t> </a:t>
            </a:r>
            <a:r>
              <a:rPr lang="en-US" sz="1800" dirty="0" err="1" smtClean="0"/>
              <a:t>tibial</a:t>
            </a:r>
            <a:r>
              <a:rPr lang="en-US" sz="1800" dirty="0" smtClean="0"/>
              <a:t> condyle ~2mm </a:t>
            </a:r>
            <a:r>
              <a:rPr lang="en-US" sz="1800" dirty="0" err="1" smtClean="0"/>
              <a:t>lat</a:t>
            </a:r>
            <a:r>
              <a:rPr lang="en-US" sz="1800" dirty="0" smtClean="0"/>
              <a:t> displacement</a:t>
            </a:r>
          </a:p>
          <a:p>
            <a:pPr marL="0" indent="0">
              <a:buNone/>
            </a:pPr>
            <a:r>
              <a:rPr lang="en-US" sz="1800" dirty="0" smtClean="0"/>
              <a:t>Intra-articular extension with separation of condyles 2-3mm</a:t>
            </a:r>
          </a:p>
          <a:p>
            <a:pPr marL="0" indent="0">
              <a:buNone/>
            </a:pPr>
            <a:r>
              <a:rPr lang="en-US" sz="1800" dirty="0" err="1" smtClean="0"/>
              <a:t>Lipohaemarthrosis</a:t>
            </a:r>
            <a:endParaRPr lang="en-US" sz="1800" dirty="0" smtClean="0"/>
          </a:p>
          <a:p>
            <a:pPr marL="0" indent="0">
              <a:buNone/>
            </a:pPr>
            <a:r>
              <a:rPr lang="en-US" sz="1800" dirty="0" smtClean="0"/>
              <a:t>Transverse # thru proximal </a:t>
            </a:r>
            <a:r>
              <a:rPr lang="en-US" sz="1800" dirty="0" err="1" smtClean="0"/>
              <a:t>tibial</a:t>
            </a:r>
            <a:r>
              <a:rPr lang="en-US" sz="1800" dirty="0" smtClean="0"/>
              <a:t> metaphysis</a:t>
            </a:r>
          </a:p>
          <a:p>
            <a:pPr marL="0" indent="0">
              <a:buNone/>
            </a:pPr>
            <a:r>
              <a:rPr lang="en-US" sz="1800" dirty="0" smtClean="0"/>
              <a:t>Posterior displacement </a:t>
            </a:r>
            <a:r>
              <a:rPr lang="en-US" sz="1800" dirty="0" err="1" smtClean="0"/>
              <a:t>tibial</a:t>
            </a:r>
            <a:r>
              <a:rPr lang="en-US" sz="1800" dirty="0" smtClean="0"/>
              <a:t> plateau ~2mm</a:t>
            </a:r>
          </a:p>
          <a:p>
            <a:pPr>
              <a:buFont typeface="+mj-lt"/>
              <a:buAutoNum type="alphaLcPeriod"/>
            </a:pPr>
            <a:endParaRPr lang="en-US" sz="1800" dirty="0" smtClean="0"/>
          </a:p>
          <a:p>
            <a:pPr>
              <a:buFont typeface="+mj-lt"/>
              <a:buAutoNum type="alphaLcPeriod"/>
            </a:pPr>
            <a:endParaRPr lang="en-US" sz="1800" dirty="0"/>
          </a:p>
          <a:p>
            <a:pPr marL="0" indent="0">
              <a:buNone/>
            </a:pPr>
            <a:r>
              <a:rPr lang="en-US" sz="1800" dirty="0" smtClean="0"/>
              <a:t>b. What </a:t>
            </a:r>
            <a:r>
              <a:rPr lang="en-US" sz="1800" dirty="0"/>
              <a:t>is your diagnosis? (1 mark</a:t>
            </a:r>
            <a:r>
              <a:rPr lang="en-US" sz="1800" dirty="0" smtClean="0"/>
              <a:t>)</a:t>
            </a:r>
          </a:p>
          <a:p>
            <a:pPr marL="0" indent="0">
              <a:buNone/>
            </a:pPr>
            <a:r>
              <a:rPr lang="en-US" sz="1800" dirty="0" err="1" smtClean="0"/>
              <a:t>Bicondylar</a:t>
            </a:r>
            <a:r>
              <a:rPr lang="en-US" sz="1800" dirty="0" smtClean="0"/>
              <a:t> intra-articular </a:t>
            </a:r>
            <a:r>
              <a:rPr lang="en-US" sz="1800" dirty="0" err="1" smtClean="0"/>
              <a:t>tibial</a:t>
            </a:r>
            <a:r>
              <a:rPr lang="en-US" sz="1800" dirty="0" smtClean="0"/>
              <a:t> plateau #</a:t>
            </a:r>
          </a:p>
          <a:p>
            <a:pPr marL="0" indent="0">
              <a:buNone/>
            </a:pPr>
            <a:r>
              <a:rPr lang="en-US" sz="1800" dirty="0" smtClean="0"/>
              <a:t>( </a:t>
            </a:r>
            <a:r>
              <a:rPr lang="en-US" sz="1800" dirty="0" err="1" smtClean="0"/>
              <a:t>Schatzker</a:t>
            </a:r>
            <a:r>
              <a:rPr lang="en-US" sz="1800" dirty="0" smtClean="0"/>
              <a:t> type V-VI)</a:t>
            </a:r>
            <a:endParaRPr lang="en-US" sz="1800" dirty="0"/>
          </a:p>
          <a:p>
            <a:pPr>
              <a:buFont typeface="+mj-lt"/>
              <a:buAutoNum type="alphaLcPeriod"/>
            </a:pPr>
            <a:endParaRPr lang="en-US" sz="1800" dirty="0"/>
          </a:p>
        </p:txBody>
      </p:sp>
      <p:pic>
        <p:nvPicPr>
          <p:cNvPr id="6" name="Content Placeholder 5" descr="/Users/Dad/Desktop/32291tn.jpg"/>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76546" y="1600200"/>
            <a:ext cx="4371654" cy="3846368"/>
          </a:xfrm>
          <a:prstGeom prst="rect">
            <a:avLst/>
          </a:prstGeom>
          <a:noFill/>
          <a:ln>
            <a:noFill/>
          </a:ln>
        </p:spPr>
      </p:pic>
    </p:spTree>
    <p:extLst>
      <p:ext uri="{BB962C8B-B14F-4D97-AF65-F5344CB8AC3E}">
        <p14:creationId xmlns:p14="http://schemas.microsoft.com/office/powerpoint/2010/main" val="226363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SAQ 21</a:t>
            </a:r>
            <a:br>
              <a:rPr lang="en-US" sz="2000" dirty="0" smtClean="0"/>
            </a:br>
            <a:r>
              <a:rPr lang="en-US" sz="2000" dirty="0"/>
              <a:t>A 30 </a:t>
            </a:r>
            <a:r>
              <a:rPr lang="en-US" sz="2000" dirty="0" err="1"/>
              <a:t>yo</a:t>
            </a:r>
            <a:r>
              <a:rPr lang="en-US" sz="2000" dirty="0"/>
              <a:t> man presents after accidentally stepping off the back of a truck 1.5m above ground level. He is </a:t>
            </a:r>
            <a:r>
              <a:rPr lang="en-US" sz="2000" dirty="0" smtClean="0"/>
              <a:t>complaining of </a:t>
            </a:r>
            <a:r>
              <a:rPr lang="en-US" sz="2000" dirty="0"/>
              <a:t>severe knee pain. His BP 160/80 mmHg &amp;</a:t>
            </a:r>
            <a:r>
              <a:rPr lang="en-US" sz="2000" dirty="0" smtClean="0"/>
              <a:t>HR </a:t>
            </a:r>
            <a:r>
              <a:rPr lang="en-US" sz="2000" dirty="0"/>
              <a:t>110  </a:t>
            </a:r>
          </a:p>
        </p:txBody>
      </p:sp>
      <p:sp>
        <p:nvSpPr>
          <p:cNvPr id="5" name="Content Placeholder 4"/>
          <p:cNvSpPr>
            <a:spLocks noGrp="1"/>
          </p:cNvSpPr>
          <p:nvPr>
            <p:ph sz="half" idx="2"/>
          </p:nvPr>
        </p:nvSpPr>
        <p:spPr/>
        <p:txBody>
          <a:bodyPr>
            <a:normAutofit/>
          </a:bodyPr>
          <a:lstStyle/>
          <a:p>
            <a:pPr marL="0" indent="0">
              <a:buNone/>
            </a:pPr>
            <a:r>
              <a:rPr lang="en-US" sz="1800" dirty="0" smtClean="0"/>
              <a:t>c. List </a:t>
            </a:r>
            <a:r>
              <a:rPr lang="en-US" sz="1800" dirty="0"/>
              <a:t>four (4) immediate (early) complications of this injury. (4 </a:t>
            </a:r>
            <a:r>
              <a:rPr lang="en-US" sz="1800" dirty="0" smtClean="0"/>
              <a:t>marks)</a:t>
            </a:r>
          </a:p>
          <a:p>
            <a:pPr>
              <a:buFont typeface="Arial" charset="0"/>
              <a:buChar char="•"/>
            </a:pPr>
            <a:r>
              <a:rPr lang="en-US" sz="1800" dirty="0" smtClean="0"/>
              <a:t>Popliteal artery injury (transection occlusion)</a:t>
            </a:r>
          </a:p>
          <a:p>
            <a:pPr>
              <a:buFont typeface="Arial" charset="0"/>
              <a:buChar char="•"/>
            </a:pPr>
            <a:r>
              <a:rPr lang="en-US" sz="1800" dirty="0" smtClean="0"/>
              <a:t>Common peroneal/</a:t>
            </a:r>
            <a:r>
              <a:rPr lang="en-US" sz="1800" dirty="0" err="1" smtClean="0"/>
              <a:t>tibial</a:t>
            </a:r>
            <a:r>
              <a:rPr lang="en-US" sz="1800" dirty="0" smtClean="0"/>
              <a:t> nerve damage/traction/palsy</a:t>
            </a:r>
            <a:endParaRPr lang="en-US" sz="1800" dirty="0"/>
          </a:p>
          <a:p>
            <a:pPr>
              <a:buFont typeface="Arial" charset="0"/>
              <a:buChar char="•"/>
            </a:pPr>
            <a:r>
              <a:rPr lang="en-US" sz="1800" dirty="0" smtClean="0"/>
              <a:t>Compartment syndrome</a:t>
            </a:r>
          </a:p>
          <a:p>
            <a:pPr>
              <a:buFont typeface="Arial" charset="0"/>
              <a:buChar char="•"/>
            </a:pPr>
            <a:r>
              <a:rPr lang="en-US" sz="1800" dirty="0" smtClean="0"/>
              <a:t>Complete Ligamentous disruption knee/dislocated knee</a:t>
            </a:r>
          </a:p>
          <a:p>
            <a:pPr>
              <a:buFont typeface="Arial" charset="0"/>
              <a:buChar char="•"/>
            </a:pPr>
            <a:r>
              <a:rPr lang="en-US" sz="1800" dirty="0" smtClean="0"/>
              <a:t>Venous occlusion lower leg</a:t>
            </a:r>
          </a:p>
          <a:p>
            <a:pPr>
              <a:buFont typeface="Arial" charset="0"/>
              <a:buChar char="•"/>
            </a:pPr>
            <a:r>
              <a:rPr lang="en-US" sz="1800" dirty="0" smtClean="0"/>
              <a:t>Massive </a:t>
            </a:r>
            <a:r>
              <a:rPr lang="en-US" sz="1800" dirty="0" err="1" smtClean="0"/>
              <a:t>haemarthrosis</a:t>
            </a:r>
            <a:r>
              <a:rPr lang="en-US" sz="1800" dirty="0" smtClean="0"/>
              <a:t> with skin </a:t>
            </a:r>
            <a:r>
              <a:rPr lang="en-US" sz="1800" dirty="0" err="1" smtClean="0"/>
              <a:t>ischaemia</a:t>
            </a:r>
            <a:endParaRPr lang="en-US" sz="1800" dirty="0" smtClean="0"/>
          </a:p>
        </p:txBody>
      </p:sp>
      <p:pic>
        <p:nvPicPr>
          <p:cNvPr id="6" name="Content Placeholder 5" descr="/Users/Dad/Desktop/32291tn.jp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76546" y="1600200"/>
            <a:ext cx="4371654" cy="3846368"/>
          </a:xfrm>
          <a:prstGeom prst="rect">
            <a:avLst/>
          </a:prstGeom>
          <a:noFill/>
          <a:ln>
            <a:noFill/>
          </a:ln>
        </p:spPr>
      </p:pic>
    </p:spTree>
    <p:extLst>
      <p:ext uri="{BB962C8B-B14F-4D97-AF65-F5344CB8AC3E}">
        <p14:creationId xmlns:p14="http://schemas.microsoft.com/office/powerpoint/2010/main" val="1296007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SAQ 21</a:t>
            </a:r>
            <a:br>
              <a:rPr lang="en-US" sz="2000" dirty="0" smtClean="0"/>
            </a:br>
            <a:r>
              <a:rPr lang="en-US" sz="2000" dirty="0"/>
              <a:t>A 30 </a:t>
            </a:r>
            <a:r>
              <a:rPr lang="en-US" sz="2000" dirty="0" err="1"/>
              <a:t>yo</a:t>
            </a:r>
            <a:r>
              <a:rPr lang="en-US" sz="2000" dirty="0"/>
              <a:t> man presents after accidentally stepping off the back of a truck 1.5m above ground level. He is </a:t>
            </a:r>
            <a:r>
              <a:rPr lang="en-US" sz="2000" dirty="0" smtClean="0"/>
              <a:t>complaining of </a:t>
            </a:r>
            <a:r>
              <a:rPr lang="en-US" sz="2000" dirty="0"/>
              <a:t>severe knee pain. His BP 160/80 mmHg &amp;</a:t>
            </a:r>
            <a:r>
              <a:rPr lang="en-US" sz="2000" dirty="0" smtClean="0"/>
              <a:t>HR </a:t>
            </a:r>
            <a:r>
              <a:rPr lang="en-US" sz="2000" dirty="0"/>
              <a:t>110  </a:t>
            </a:r>
          </a:p>
        </p:txBody>
      </p:sp>
      <p:sp>
        <p:nvSpPr>
          <p:cNvPr id="5" name="Content Placeholder 4"/>
          <p:cNvSpPr>
            <a:spLocks noGrp="1"/>
          </p:cNvSpPr>
          <p:nvPr>
            <p:ph idx="1"/>
          </p:nvPr>
        </p:nvSpPr>
        <p:spPr>
          <a:xfrm>
            <a:off x="457200" y="1417638"/>
            <a:ext cx="8229600" cy="4708525"/>
          </a:xfrm>
        </p:spPr>
        <p:txBody>
          <a:bodyPr>
            <a:normAutofit/>
          </a:bodyPr>
          <a:lstStyle/>
          <a:p>
            <a:pPr marL="0" indent="0">
              <a:buNone/>
            </a:pPr>
            <a:r>
              <a:rPr lang="en-US" sz="1800" dirty="0" smtClean="0"/>
              <a:t>d. List </a:t>
            </a:r>
            <a:r>
              <a:rPr lang="en-US" sz="1800" dirty="0"/>
              <a:t>four (4) Imaging options. State one (1) justification for each choice. (4 marks</a:t>
            </a:r>
            <a:r>
              <a:rPr lang="en-US" sz="1800" dirty="0" smtClean="0"/>
              <a:t>)</a:t>
            </a:r>
          </a:p>
          <a:p>
            <a:pPr marL="0" indent="0">
              <a:buNone/>
            </a:pPr>
            <a:endParaRPr lang="en-US" sz="1800" dirty="0"/>
          </a:p>
          <a:p>
            <a:pPr marL="0" indent="0">
              <a:buNone/>
            </a:pPr>
            <a:endParaRPr lang="en-US" sz="1800" dirty="0"/>
          </a:p>
        </p:txBody>
      </p:sp>
      <p:graphicFrame>
        <p:nvGraphicFramePr>
          <p:cNvPr id="8" name="Table 7"/>
          <p:cNvGraphicFramePr>
            <a:graphicFrameLocks noGrp="1"/>
          </p:cNvGraphicFramePr>
          <p:nvPr>
            <p:extLst>
              <p:ext uri="{D42A27DB-BD31-4B8C-83A1-F6EECF244321}">
                <p14:modId xmlns:p14="http://schemas.microsoft.com/office/powerpoint/2010/main" val="1384417112"/>
              </p:ext>
            </p:extLst>
          </p:nvPr>
        </p:nvGraphicFramePr>
        <p:xfrm>
          <a:off x="313362" y="1941816"/>
          <a:ext cx="8121720" cy="4777483"/>
        </p:xfrm>
        <a:graphic>
          <a:graphicData uri="http://schemas.openxmlformats.org/drawingml/2006/table">
            <a:tbl>
              <a:tblPr firstRow="1" bandRow="1">
                <a:tableStyleId>{5C22544A-7EE6-4342-B048-85BDC9FD1C3A}</a:tableStyleId>
              </a:tblPr>
              <a:tblGrid>
                <a:gridCol w="2357919"/>
                <a:gridCol w="5763801"/>
              </a:tblGrid>
              <a:tr h="359595">
                <a:tc>
                  <a:txBody>
                    <a:bodyPr/>
                    <a:lstStyle/>
                    <a:p>
                      <a:r>
                        <a:rPr lang="en-US" dirty="0" smtClean="0"/>
                        <a:t>Imaging</a:t>
                      </a:r>
                      <a:endParaRPr lang="en-US" dirty="0"/>
                    </a:p>
                  </a:txBody>
                  <a:tcPr/>
                </a:tc>
                <a:tc>
                  <a:txBody>
                    <a:bodyPr/>
                    <a:lstStyle/>
                    <a:p>
                      <a:r>
                        <a:rPr lang="en-US" dirty="0" smtClean="0"/>
                        <a:t>Justification</a:t>
                      </a:r>
                      <a:endParaRPr lang="en-US" dirty="0"/>
                    </a:p>
                  </a:txBody>
                  <a:tcPr/>
                </a:tc>
              </a:tr>
              <a:tr h="494853">
                <a:tc>
                  <a:txBody>
                    <a:bodyPr/>
                    <a:lstStyle/>
                    <a:p>
                      <a:r>
                        <a:rPr lang="en-US" dirty="0" smtClean="0"/>
                        <a:t>CT</a:t>
                      </a:r>
                      <a:r>
                        <a:rPr lang="en-US" baseline="0" dirty="0" smtClean="0"/>
                        <a:t> </a:t>
                      </a:r>
                      <a:r>
                        <a:rPr lang="en-US" dirty="0" smtClean="0"/>
                        <a:t>knee</a:t>
                      </a:r>
                      <a:endParaRPr lang="en-US" dirty="0"/>
                    </a:p>
                  </a:txBody>
                  <a:tcPr/>
                </a:tc>
                <a:tc>
                  <a:txBody>
                    <a:bodyPr/>
                    <a:lstStyle/>
                    <a:p>
                      <a:r>
                        <a:rPr lang="en-US" dirty="0" smtClean="0"/>
                        <a:t>Characterize fracture pattern/evaluate articular surface/pre-op planning</a:t>
                      </a:r>
                      <a:endParaRPr lang="en-US" dirty="0"/>
                    </a:p>
                  </a:txBody>
                  <a:tcPr/>
                </a:tc>
              </a:tr>
              <a:tr h="506843">
                <a:tc>
                  <a:txBody>
                    <a:bodyPr/>
                    <a:lstStyle/>
                    <a:p>
                      <a:r>
                        <a:rPr lang="en-US" dirty="0" smtClean="0"/>
                        <a:t>MRI knee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High rate concomitant knee dislocation/complete</a:t>
                      </a:r>
                      <a:r>
                        <a:rPr lang="en-US" baseline="0" dirty="0" smtClean="0"/>
                        <a:t> disruption ligaments/</a:t>
                      </a:r>
                      <a:r>
                        <a:rPr lang="en-US" baseline="0" dirty="0" err="1" smtClean="0"/>
                        <a:t>menisical</a:t>
                      </a:r>
                      <a:r>
                        <a:rPr lang="en-US" baseline="0" dirty="0" smtClean="0"/>
                        <a:t> damage with </a:t>
                      </a:r>
                      <a:r>
                        <a:rPr lang="en-US" dirty="0" smtClean="0"/>
                        <a:t>medial plateau &amp; </a:t>
                      </a:r>
                      <a:r>
                        <a:rPr lang="en-US" dirty="0" err="1" smtClean="0"/>
                        <a:t>bicondylar</a:t>
                      </a:r>
                      <a:r>
                        <a:rPr lang="en-US" dirty="0" smtClean="0"/>
                        <a:t> #s</a:t>
                      </a:r>
                    </a:p>
                  </a:txBody>
                  <a:tcPr/>
                </a:tc>
              </a:tr>
              <a:tr h="376734">
                <a:tc>
                  <a:txBody>
                    <a:bodyPr/>
                    <a:lstStyle/>
                    <a:p>
                      <a:r>
                        <a:rPr lang="en-US" dirty="0" smtClean="0"/>
                        <a:t>CT angiogram</a:t>
                      </a:r>
                      <a:endParaRPr lang="en-US" dirty="0"/>
                    </a:p>
                  </a:txBody>
                  <a:tcPr/>
                </a:tc>
                <a:tc>
                  <a:txBody>
                    <a:bodyPr/>
                    <a:lstStyle/>
                    <a:p>
                      <a:r>
                        <a:rPr lang="en-US" dirty="0" smtClean="0"/>
                        <a:t>High rate </a:t>
                      </a:r>
                      <a:r>
                        <a:rPr lang="en-US" dirty="0" err="1" smtClean="0"/>
                        <a:t>vasc</a:t>
                      </a:r>
                      <a:r>
                        <a:rPr lang="en-US" dirty="0" smtClean="0"/>
                        <a:t> injury with medial plateau &amp; </a:t>
                      </a:r>
                      <a:r>
                        <a:rPr lang="en-US" dirty="0" err="1" smtClean="0"/>
                        <a:t>bicondylar</a:t>
                      </a:r>
                      <a:r>
                        <a:rPr lang="en-US" dirty="0" smtClean="0"/>
                        <a:t> #s</a:t>
                      </a:r>
                      <a:endParaRPr lang="en-US" dirty="0"/>
                    </a:p>
                  </a:txBody>
                  <a:tcPr/>
                </a:tc>
              </a:tr>
              <a:tr h="0">
                <a:tc>
                  <a:txBody>
                    <a:bodyPr/>
                    <a:lstStyle/>
                    <a:p>
                      <a:r>
                        <a:rPr lang="en-US" dirty="0" smtClean="0"/>
                        <a:t>Doppler US lower leg</a:t>
                      </a:r>
                      <a:endParaRPr lang="en-US" dirty="0"/>
                    </a:p>
                  </a:txBody>
                  <a:tcPr/>
                </a:tc>
                <a:tc>
                  <a:txBody>
                    <a:bodyPr/>
                    <a:lstStyle/>
                    <a:p>
                      <a:r>
                        <a:rPr lang="en-US" dirty="0" smtClean="0"/>
                        <a:t>Evaluate Distal flow/venous congestion</a:t>
                      </a:r>
                      <a:endParaRPr lang="en-US" dirty="0"/>
                    </a:p>
                  </a:txBody>
                  <a:tcPr/>
                </a:tc>
              </a:tr>
              <a:tr h="1580493">
                <a:tc>
                  <a:txBody>
                    <a:bodyPr/>
                    <a:lstStyle/>
                    <a:p>
                      <a:r>
                        <a:rPr lang="en-US" dirty="0" smtClean="0"/>
                        <a:t>Additional </a:t>
                      </a:r>
                      <a:r>
                        <a:rPr lang="en-US" dirty="0" err="1" smtClean="0"/>
                        <a:t>Xrays</a:t>
                      </a:r>
                      <a:endParaRPr lang="en-US" dirty="0" smtClean="0"/>
                    </a:p>
                    <a:p>
                      <a:r>
                        <a:rPr lang="en-US" dirty="0" smtClean="0"/>
                        <a:t>   knee (plateau</a:t>
                      </a:r>
                      <a:r>
                        <a:rPr lang="en-US" baseline="0" dirty="0" smtClean="0"/>
                        <a:t> view)</a:t>
                      </a:r>
                    </a:p>
                    <a:p>
                      <a:r>
                        <a:rPr lang="en-US" baseline="0" dirty="0" smtClean="0"/>
                        <a:t>   ankle/hip/spine </a:t>
                      </a:r>
                    </a:p>
                    <a:p>
                      <a:endParaRPr lang="en-US" baseline="0" dirty="0" smtClean="0"/>
                    </a:p>
                    <a:p>
                      <a:endParaRPr lang="en-US" dirty="0" smtClean="0"/>
                    </a:p>
                    <a:p>
                      <a:endParaRPr lang="en-US" dirty="0"/>
                    </a:p>
                  </a:txBody>
                  <a:tcPr/>
                </a:tc>
                <a:tc>
                  <a:txBody>
                    <a:bodyPr/>
                    <a:lstStyle/>
                    <a:p>
                      <a:r>
                        <a:rPr lang="en-US" baseline="0" dirty="0" smtClean="0"/>
                        <a:t> </a:t>
                      </a:r>
                    </a:p>
                    <a:p>
                      <a:r>
                        <a:rPr lang="en-US" baseline="0" dirty="0" smtClean="0"/>
                        <a:t>Depression/compression articular surface</a:t>
                      </a:r>
                    </a:p>
                    <a:p>
                      <a:r>
                        <a:rPr lang="en-US" baseline="0" dirty="0" smtClean="0"/>
                        <a:t>Associated high axial load fractures </a:t>
                      </a:r>
                      <a:r>
                        <a:rPr lang="en-US" baseline="0" dirty="0" err="1" smtClean="0"/>
                        <a:t>eg</a:t>
                      </a:r>
                      <a:r>
                        <a:rPr lang="en-US" baseline="0" dirty="0" smtClean="0"/>
                        <a:t> </a:t>
                      </a:r>
                      <a:r>
                        <a:rPr lang="en-US" baseline="0" dirty="0" err="1" smtClean="0"/>
                        <a:t>pilon</a:t>
                      </a:r>
                      <a:r>
                        <a:rPr lang="en-US" baseline="0" dirty="0" smtClean="0"/>
                        <a:t> of ankle/ calcaneus/fem neck/spine </a:t>
                      </a:r>
                      <a:endParaRPr lang="en-US" dirty="0"/>
                    </a:p>
                  </a:txBody>
                  <a:tcPr/>
                </a:tc>
              </a:tr>
              <a:tr h="377389">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8294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themes preventing success in SAQ </a:t>
            </a:r>
            <a:endParaRPr lang="en-US" dirty="0"/>
          </a:p>
        </p:txBody>
      </p:sp>
      <p:sp>
        <p:nvSpPr>
          <p:cNvPr id="3" name="Content Placeholder 2"/>
          <p:cNvSpPr>
            <a:spLocks noGrp="1"/>
          </p:cNvSpPr>
          <p:nvPr>
            <p:ph idx="1"/>
          </p:nvPr>
        </p:nvSpPr>
        <p:spPr>
          <a:xfrm>
            <a:off x="457200" y="2321960"/>
            <a:ext cx="8229600" cy="3804203"/>
          </a:xfrm>
        </p:spPr>
        <p:txBody>
          <a:bodyPr>
            <a:normAutofit/>
          </a:bodyPr>
          <a:lstStyle/>
          <a:p>
            <a:r>
              <a:rPr lang="en-US" dirty="0" smtClean="0"/>
              <a:t>Vague/non consultant level answers</a:t>
            </a:r>
          </a:p>
          <a:p>
            <a:r>
              <a:rPr lang="en-US" dirty="0" smtClean="0"/>
              <a:t>Failing to answer specifics of question before going global ( brainstem protocol response)</a:t>
            </a:r>
          </a:p>
          <a:p>
            <a:r>
              <a:rPr lang="en-US" dirty="0" smtClean="0"/>
              <a:t>Missing key/mandatory responses</a:t>
            </a:r>
          </a:p>
          <a:p>
            <a:r>
              <a:rPr lang="en-US" dirty="0" smtClean="0"/>
              <a:t>Stuffing up timing/leaving questions out</a:t>
            </a:r>
          </a:p>
          <a:p>
            <a:r>
              <a:rPr lang="en-US" dirty="0" smtClean="0"/>
              <a:t>Ignoring/devaluing </a:t>
            </a:r>
            <a:r>
              <a:rPr lang="en-US" dirty="0" smtClean="0"/>
              <a:t>feedback</a:t>
            </a:r>
          </a:p>
          <a:p>
            <a:endParaRPr lang="en-US" dirty="0"/>
          </a:p>
        </p:txBody>
      </p:sp>
      <p:sp>
        <p:nvSpPr>
          <p:cNvPr id="4" name="AutoShape 2" descr="um2.psd"/>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um2.psd"/>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5595" y="846138"/>
            <a:ext cx="1084301" cy="1301161"/>
          </a:xfrm>
          <a:prstGeom prst="rect">
            <a:avLst/>
          </a:prstGeom>
        </p:spPr>
      </p:pic>
    </p:spTree>
    <p:extLst>
      <p:ext uri="{BB962C8B-B14F-4D97-AF65-F5344CB8AC3E}">
        <p14:creationId xmlns:p14="http://schemas.microsoft.com/office/powerpoint/2010/main" val="27511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SAQ 15</a:t>
            </a:r>
            <a:br>
              <a:rPr lang="en-US" sz="2000" dirty="0" smtClean="0"/>
            </a:br>
            <a:r>
              <a:rPr lang="en-US" sz="2000" dirty="0" smtClean="0"/>
              <a:t>A </a:t>
            </a:r>
            <a:r>
              <a:rPr lang="en-US" sz="2000" dirty="0"/>
              <a:t>40 </a:t>
            </a:r>
            <a:r>
              <a:rPr lang="en-US" sz="2000" dirty="0" err="1"/>
              <a:t>yo</a:t>
            </a:r>
            <a:r>
              <a:rPr lang="en-US" sz="2000" dirty="0"/>
              <a:t> builder presents after falling from a ladder. His only compliant is of moderate upper abdominal pain. </a:t>
            </a:r>
            <a:br>
              <a:rPr lang="en-US" sz="2000" dirty="0"/>
            </a:br>
            <a:r>
              <a:rPr lang="en-US" sz="2000" dirty="0"/>
              <a:t>OA GCS 15 BP 100/60 HR 90 Sat 97% RA</a:t>
            </a:r>
            <a:r>
              <a:rPr lang="en-GB" sz="2000" dirty="0"/>
              <a:t/>
            </a:r>
            <a:br>
              <a:rPr lang="en-GB" sz="2000" dirty="0"/>
            </a:br>
            <a:endParaRPr lang="en-US" sz="2000" dirty="0"/>
          </a:p>
        </p:txBody>
      </p:sp>
      <p:pic>
        <p:nvPicPr>
          <p:cNvPr id="4" name="Content Placeholder 3" descr="GR  4 A SPLENIC INJURY 14.jpg"/>
          <p:cNvPicPr>
            <a:picLocks noGrp="1"/>
          </p:cNvPicPr>
          <p:nvPr>
            <p:ph idx="1"/>
          </p:nvPr>
        </p:nvPicPr>
        <p:blipFill rotWithShape="1">
          <a:blip r:embed="rId2">
            <a:extLst>
              <a:ext uri="{28A0092B-C50C-407E-A947-70E740481C1C}">
                <a14:useLocalDpi xmlns:a14="http://schemas.microsoft.com/office/drawing/2010/main" val="0"/>
              </a:ext>
            </a:extLst>
          </a:blip>
          <a:srcRect l="-958" r="-447"/>
          <a:stretch/>
        </p:blipFill>
        <p:spPr bwMode="auto">
          <a:xfrm>
            <a:off x="1582219" y="1746607"/>
            <a:ext cx="6339155" cy="469529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49186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A 40 </a:t>
            </a:r>
            <a:r>
              <a:rPr lang="en-US" sz="2000" dirty="0" err="1"/>
              <a:t>yo</a:t>
            </a:r>
            <a:r>
              <a:rPr lang="en-US" sz="2000" dirty="0"/>
              <a:t> builder presents after falling from a ladder. His only compliant is of moderate upper abdominal pain. </a:t>
            </a:r>
            <a:br>
              <a:rPr lang="en-US" sz="2000" dirty="0"/>
            </a:br>
            <a:r>
              <a:rPr lang="en-US" sz="2000" dirty="0"/>
              <a:t>OA GCS 15 BP 100/60 HR 90 Sat 97% RA</a:t>
            </a:r>
          </a:p>
        </p:txBody>
      </p:sp>
      <p:sp>
        <p:nvSpPr>
          <p:cNvPr id="6" name="Content Placeholder 5"/>
          <p:cNvSpPr>
            <a:spLocks noGrp="1"/>
          </p:cNvSpPr>
          <p:nvPr>
            <p:ph sz="half" idx="2"/>
          </p:nvPr>
        </p:nvSpPr>
        <p:spPr/>
        <p:txBody>
          <a:bodyPr>
            <a:normAutofit fontScale="77500" lnSpcReduction="20000"/>
          </a:bodyPr>
          <a:lstStyle/>
          <a:p>
            <a:pPr marL="457200" indent="-457200">
              <a:buFont typeface="+mj-lt"/>
              <a:buAutoNum type="alphaLcPeriod"/>
            </a:pPr>
            <a:r>
              <a:rPr lang="en-US" sz="2000" dirty="0"/>
              <a:t>List three (3) abnormalities on his CT. (3 marks</a:t>
            </a:r>
            <a:r>
              <a:rPr lang="en-US" sz="2000" dirty="0" smtClean="0"/>
              <a:t>)</a:t>
            </a:r>
          </a:p>
          <a:p>
            <a:pPr marL="457200" indent="-457200">
              <a:buFont typeface="+mj-lt"/>
              <a:buAutoNum type="alphaLcPeriod"/>
            </a:pPr>
            <a:endParaRPr lang="en-US" sz="2000" dirty="0" smtClean="0"/>
          </a:p>
          <a:p>
            <a:pPr marL="457200" indent="-457200">
              <a:buFont typeface="+mj-lt"/>
              <a:buAutoNum type="alphaLcPeriod"/>
            </a:pPr>
            <a:endParaRPr lang="en-US" sz="2000" dirty="0"/>
          </a:p>
          <a:p>
            <a:pPr marL="457200" indent="-457200">
              <a:buFont typeface="+mj-lt"/>
              <a:buAutoNum type="alphaLcPeriod"/>
            </a:pPr>
            <a:r>
              <a:rPr lang="en-US" sz="2000" dirty="0"/>
              <a:t>What is your diagnosis? (1 mark</a:t>
            </a:r>
            <a:r>
              <a:rPr lang="en-US" sz="2000" dirty="0" smtClean="0"/>
              <a:t>)</a:t>
            </a:r>
          </a:p>
          <a:p>
            <a:pPr marL="457200" indent="-457200">
              <a:buFont typeface="+mj-lt"/>
              <a:buAutoNum type="alphaLcPeriod"/>
            </a:pPr>
            <a:endParaRPr lang="en-US" sz="2000" dirty="0" smtClean="0"/>
          </a:p>
          <a:p>
            <a:pPr marL="457200" indent="-457200">
              <a:buFont typeface="+mj-lt"/>
              <a:buAutoNum type="alphaLcPeriod"/>
            </a:pPr>
            <a:endParaRPr lang="en-US" sz="2000" dirty="0" smtClean="0"/>
          </a:p>
          <a:p>
            <a:pPr marL="457200" indent="-457200">
              <a:buFont typeface="+mj-lt"/>
              <a:buAutoNum type="alphaLcPeriod"/>
            </a:pPr>
            <a:r>
              <a:rPr lang="en-US" sz="2000" dirty="0" smtClean="0"/>
              <a:t>List </a:t>
            </a:r>
            <a:r>
              <a:rPr lang="en-US" sz="2000" dirty="0"/>
              <a:t>&amp; Justify four (4) key further Investigations to be performed in the ED. ( 4 marks</a:t>
            </a:r>
            <a:r>
              <a:rPr lang="en-US" sz="2000" dirty="0" smtClean="0"/>
              <a:t>)</a:t>
            </a:r>
          </a:p>
          <a:p>
            <a:pPr marL="457200" indent="-457200">
              <a:buFont typeface="+mj-lt"/>
              <a:buAutoNum type="alphaLcPeriod"/>
            </a:pPr>
            <a:endParaRPr lang="en-US" sz="2000" dirty="0"/>
          </a:p>
          <a:p>
            <a:pPr marL="457200" indent="-457200">
              <a:buFont typeface="+mj-lt"/>
              <a:buAutoNum type="alphaLcPeriod"/>
            </a:pPr>
            <a:endParaRPr lang="en-US" sz="2000" dirty="0" smtClean="0"/>
          </a:p>
          <a:p>
            <a:pPr marL="457200" indent="-457200">
              <a:buFont typeface="+mj-lt"/>
              <a:buAutoNum type="alphaLcPeriod"/>
            </a:pPr>
            <a:r>
              <a:rPr lang="en-US" sz="2000" dirty="0" smtClean="0"/>
              <a:t>State </a:t>
            </a:r>
            <a:r>
              <a:rPr lang="en-US" sz="2000" dirty="0"/>
              <a:t>four (4) criteria in this patient that would lead you to consider  Angiography with </a:t>
            </a:r>
            <a:r>
              <a:rPr lang="en-US" sz="2000" dirty="0" err="1"/>
              <a:t>embolisation</a:t>
            </a:r>
            <a:r>
              <a:rPr lang="en-US" sz="2000" dirty="0"/>
              <a:t>. (4 marks)</a:t>
            </a:r>
            <a:br>
              <a:rPr lang="en-US" sz="2000" dirty="0"/>
            </a:br>
            <a:r>
              <a:rPr lang="en-US" sz="2000" dirty="0"/>
              <a:t/>
            </a:r>
            <a:br>
              <a:rPr lang="en-US" sz="2000" dirty="0"/>
            </a:br>
            <a:r>
              <a:rPr lang="en-US" sz="2000" dirty="0"/>
              <a:t/>
            </a:r>
            <a:br>
              <a:rPr lang="en-US" sz="2000" dirty="0"/>
            </a:br>
            <a:r>
              <a:rPr lang="en-US" sz="2000" dirty="0"/>
              <a:t/>
            </a:r>
            <a:br>
              <a:rPr lang="en-US" sz="2000" dirty="0"/>
            </a:br>
            <a:endParaRPr lang="en-US" sz="2000" dirty="0"/>
          </a:p>
        </p:txBody>
      </p:sp>
      <p:pic>
        <p:nvPicPr>
          <p:cNvPr id="7" name="Content Placeholder 3" descr="GR  4 A SPLENIC INJURY 14.jpg"/>
          <p:cNvPicPr>
            <a:picLocks noGrp="1"/>
          </p:cNvPicPr>
          <p:nvPr>
            <p:ph sz="half" idx="1"/>
          </p:nvPr>
        </p:nvPicPr>
        <p:blipFill rotWithShape="1">
          <a:blip r:embed="rId2">
            <a:extLst>
              <a:ext uri="{28A0092B-C50C-407E-A947-70E740481C1C}">
                <a14:useLocalDpi xmlns:a14="http://schemas.microsoft.com/office/drawing/2010/main" val="0"/>
              </a:ext>
            </a:extLst>
          </a:blip>
          <a:srcRect l="-958" r="-447"/>
          <a:stretch/>
        </p:blipFill>
        <p:spPr bwMode="auto">
          <a:xfrm>
            <a:off x="457200" y="1600200"/>
            <a:ext cx="4038600" cy="309899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8969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A 40 </a:t>
            </a:r>
            <a:r>
              <a:rPr lang="en-US" sz="2000" dirty="0" err="1"/>
              <a:t>yo</a:t>
            </a:r>
            <a:r>
              <a:rPr lang="en-US" sz="2000" dirty="0"/>
              <a:t> builder presents after falling from a ladder. His only compliant is of moderate upper abdominal pain. </a:t>
            </a:r>
            <a:br>
              <a:rPr lang="en-US" sz="2000" dirty="0"/>
            </a:br>
            <a:r>
              <a:rPr lang="en-US" sz="2000" dirty="0"/>
              <a:t>OA GCS 15 BP 100/60 HR 90 Sat 97% RA</a:t>
            </a:r>
          </a:p>
        </p:txBody>
      </p:sp>
      <p:sp>
        <p:nvSpPr>
          <p:cNvPr id="6" name="Content Placeholder 5"/>
          <p:cNvSpPr>
            <a:spLocks noGrp="1"/>
          </p:cNvSpPr>
          <p:nvPr>
            <p:ph sz="half" idx="2"/>
          </p:nvPr>
        </p:nvSpPr>
        <p:spPr/>
        <p:txBody>
          <a:bodyPr>
            <a:normAutofit/>
          </a:bodyPr>
          <a:lstStyle/>
          <a:p>
            <a:pPr marL="457200" indent="-457200">
              <a:buFont typeface="+mj-lt"/>
              <a:buAutoNum type="alphaLcPeriod"/>
            </a:pPr>
            <a:r>
              <a:rPr lang="en-US" sz="2000" dirty="0"/>
              <a:t>List three (3) abnormalities on his CT. (3 marks</a:t>
            </a:r>
            <a:r>
              <a:rPr lang="en-US" sz="2000" dirty="0" smtClean="0"/>
              <a:t>)</a:t>
            </a:r>
          </a:p>
          <a:p>
            <a:pPr marL="0" indent="0">
              <a:buNone/>
            </a:pPr>
            <a:r>
              <a:rPr lang="en-US" sz="2000" dirty="0" smtClean="0"/>
              <a:t>Significant splenic parenchymal lacerations</a:t>
            </a:r>
          </a:p>
          <a:p>
            <a:pPr marL="0" indent="0">
              <a:buNone/>
            </a:pPr>
            <a:r>
              <a:rPr lang="en-US" sz="2000" dirty="0" err="1" smtClean="0"/>
              <a:t>Devascularized</a:t>
            </a:r>
            <a:r>
              <a:rPr lang="en-US" sz="2000" dirty="0" smtClean="0"/>
              <a:t> area posterior segment &gt; 25%</a:t>
            </a:r>
          </a:p>
          <a:p>
            <a:pPr marL="0" indent="0">
              <a:buNone/>
            </a:pPr>
            <a:r>
              <a:rPr lang="en-US" sz="2000" dirty="0" smtClean="0"/>
              <a:t>Free intraperitoneal fluid c/w blood</a:t>
            </a:r>
          </a:p>
          <a:p>
            <a:pPr marL="0" indent="0">
              <a:buNone/>
            </a:pPr>
            <a:r>
              <a:rPr lang="en-US" sz="2000" dirty="0" smtClean="0"/>
              <a:t>Contrast blush sign near hilum</a:t>
            </a:r>
          </a:p>
          <a:p>
            <a:pPr marL="0" indent="0">
              <a:buNone/>
            </a:pPr>
            <a:r>
              <a:rPr lang="en-US" sz="2000" dirty="0" smtClean="0"/>
              <a:t>Gas within abdominal wall c/w lower rib #s/pneumothorax</a:t>
            </a:r>
          </a:p>
          <a:p>
            <a:pPr marL="457200" indent="-457200">
              <a:buFont typeface="+mj-lt"/>
              <a:buAutoNum type="alphaLcPeriod"/>
            </a:pPr>
            <a:endParaRPr lang="en-US" sz="2000" dirty="0"/>
          </a:p>
          <a:p>
            <a:pPr marL="0" indent="0">
              <a:buNone/>
            </a:pPr>
            <a:r>
              <a:rPr lang="en-US" sz="2000" dirty="0" smtClean="0"/>
              <a:t>b. What </a:t>
            </a:r>
            <a:r>
              <a:rPr lang="en-US" sz="2000" dirty="0"/>
              <a:t>is your diagnosis? (1 mark</a:t>
            </a:r>
            <a:r>
              <a:rPr lang="en-US" sz="2000" dirty="0" smtClean="0"/>
              <a:t>)</a:t>
            </a:r>
            <a:r>
              <a:rPr lang="en-US" sz="2000" dirty="0"/>
              <a:t/>
            </a:r>
            <a:br>
              <a:rPr lang="en-US" sz="2000" dirty="0"/>
            </a:br>
            <a:r>
              <a:rPr lang="en-US" sz="2000" dirty="0" smtClean="0"/>
              <a:t>High grade (IV) splenic injury</a:t>
            </a:r>
            <a:endParaRPr lang="en-US" sz="2000" dirty="0"/>
          </a:p>
        </p:txBody>
      </p:sp>
      <p:pic>
        <p:nvPicPr>
          <p:cNvPr id="7" name="Content Placeholder 3" descr="GR  4 A SPLENIC INJURY 14.jpg"/>
          <p:cNvPicPr>
            <a:picLocks noGrp="1"/>
          </p:cNvPicPr>
          <p:nvPr>
            <p:ph sz="half" idx="1"/>
          </p:nvPr>
        </p:nvPicPr>
        <p:blipFill rotWithShape="1">
          <a:blip r:embed="rId3">
            <a:extLst>
              <a:ext uri="{28A0092B-C50C-407E-A947-70E740481C1C}">
                <a14:useLocalDpi xmlns:a14="http://schemas.microsoft.com/office/drawing/2010/main" val="0"/>
              </a:ext>
            </a:extLst>
          </a:blip>
          <a:srcRect l="-958" r="-447"/>
          <a:stretch/>
        </p:blipFill>
        <p:spPr bwMode="auto">
          <a:xfrm>
            <a:off x="457200" y="1600200"/>
            <a:ext cx="4038600" cy="309899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4697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5437"/>
          </a:xfrm>
        </p:spPr>
        <p:txBody>
          <a:bodyPr>
            <a:noAutofit/>
          </a:bodyPr>
          <a:lstStyle/>
          <a:p>
            <a:r>
              <a:rPr lang="fi-FI" sz="2800" b="1" i="1" smtClean="0"/>
              <a:t> </a:t>
            </a:r>
            <a:r>
              <a:rPr lang="fi-FI" sz="2800" dirty="0"/>
              <a:t/>
            </a:r>
            <a:br>
              <a:rPr lang="fi-FI" sz="2800" dirty="0"/>
            </a:br>
            <a:endParaRPr lang="en-US" sz="2800" dirty="0"/>
          </a:p>
        </p:txBody>
      </p:sp>
      <p:sp>
        <p:nvSpPr>
          <p:cNvPr id="3" name="Content Placeholder 2"/>
          <p:cNvSpPr>
            <a:spLocks noGrp="1"/>
          </p:cNvSpPr>
          <p:nvPr>
            <p:ph idx="1"/>
          </p:nvPr>
        </p:nvSpPr>
        <p:spPr>
          <a:xfrm>
            <a:off x="457200" y="274638"/>
            <a:ext cx="8229600" cy="5851525"/>
          </a:xfrm>
        </p:spPr>
        <p:txBody>
          <a:bodyPr>
            <a:normAutofit/>
          </a:bodyPr>
          <a:lstStyle/>
          <a:p>
            <a:pPr marL="0" indent="0">
              <a:buNone/>
            </a:pPr>
            <a:r>
              <a:rPr lang="fi-FI" dirty="0" err="1" smtClean="0"/>
              <a:t>Points</a:t>
            </a:r>
            <a:r>
              <a:rPr lang="fi-FI" dirty="0" smtClean="0"/>
              <a:t> to </a:t>
            </a:r>
            <a:r>
              <a:rPr lang="fi-FI" dirty="0" err="1" smtClean="0"/>
              <a:t>consider</a:t>
            </a:r>
            <a:r>
              <a:rPr lang="fi-FI" dirty="0" smtClean="0"/>
              <a:t> </a:t>
            </a:r>
            <a:r>
              <a:rPr lang="fi-FI" dirty="0" err="1" smtClean="0"/>
              <a:t>when</a:t>
            </a:r>
            <a:r>
              <a:rPr lang="fi-FI" dirty="0" smtClean="0"/>
              <a:t> </a:t>
            </a:r>
            <a:r>
              <a:rPr lang="fi-FI" dirty="0" err="1" smtClean="0"/>
              <a:t>asked</a:t>
            </a:r>
            <a:r>
              <a:rPr lang="fi-FI" dirty="0" smtClean="0"/>
              <a:t> to </a:t>
            </a:r>
            <a:r>
              <a:rPr lang="fi-FI" dirty="0" err="1" smtClean="0"/>
              <a:t>justify</a:t>
            </a:r>
            <a:r>
              <a:rPr lang="fi-FI" dirty="0" smtClean="0"/>
              <a:t> </a:t>
            </a:r>
            <a:r>
              <a:rPr lang="fi-FI" dirty="0" err="1" smtClean="0"/>
              <a:t>or</a:t>
            </a:r>
            <a:r>
              <a:rPr lang="fi-FI" dirty="0" smtClean="0"/>
              <a:t> </a:t>
            </a:r>
            <a:r>
              <a:rPr lang="fi-FI" dirty="0" err="1" smtClean="0"/>
              <a:t>provide</a:t>
            </a:r>
            <a:r>
              <a:rPr lang="fi-FI" dirty="0" smtClean="0"/>
              <a:t> a </a:t>
            </a:r>
            <a:r>
              <a:rPr lang="fi-FI" dirty="0" err="1" smtClean="0"/>
              <a:t>satisfactory</a:t>
            </a:r>
            <a:r>
              <a:rPr lang="fi-FI" dirty="0" smtClean="0"/>
              <a:t> </a:t>
            </a:r>
            <a:r>
              <a:rPr lang="fi-FI" dirty="0" err="1"/>
              <a:t>rationale</a:t>
            </a:r>
            <a:r>
              <a:rPr lang="fi-FI" dirty="0"/>
              <a:t> </a:t>
            </a:r>
            <a:endParaRPr lang="fi-FI" dirty="0" smtClean="0"/>
          </a:p>
          <a:p>
            <a:pPr marL="0" indent="0">
              <a:buNone/>
            </a:pPr>
            <a:endParaRPr lang="fi-FI" dirty="0" smtClean="0"/>
          </a:p>
          <a:p>
            <a:pPr lvl="1"/>
            <a:r>
              <a:rPr lang="fi-FI" dirty="0" err="1" smtClean="0"/>
              <a:t>when</a:t>
            </a:r>
            <a:r>
              <a:rPr lang="fi-FI" dirty="0" smtClean="0"/>
              <a:t> </a:t>
            </a:r>
            <a:r>
              <a:rPr lang="fi-FI" dirty="0"/>
              <a:t>and </a:t>
            </a:r>
            <a:r>
              <a:rPr lang="fi-FI" dirty="0" err="1"/>
              <a:t>why</a:t>
            </a:r>
            <a:r>
              <a:rPr lang="fi-FI" dirty="0"/>
              <a:t> </a:t>
            </a:r>
            <a:r>
              <a:rPr lang="fi-FI" dirty="0" err="1" smtClean="0"/>
              <a:t>you</a:t>
            </a:r>
            <a:r>
              <a:rPr lang="fi-FI" dirty="0" smtClean="0"/>
              <a:t> </a:t>
            </a:r>
            <a:r>
              <a:rPr lang="fi-FI" dirty="0" err="1"/>
              <a:t>would</a:t>
            </a:r>
            <a:r>
              <a:rPr lang="fi-FI" dirty="0"/>
              <a:t> </a:t>
            </a:r>
            <a:r>
              <a:rPr lang="fi-FI" dirty="0" err="1"/>
              <a:t>perform</a:t>
            </a:r>
            <a:r>
              <a:rPr lang="fi-FI" dirty="0"/>
              <a:t> the </a:t>
            </a:r>
            <a:r>
              <a:rPr lang="fi-FI" dirty="0" err="1"/>
              <a:t>test(s</a:t>
            </a:r>
            <a:r>
              <a:rPr lang="fi-FI" dirty="0" smtClean="0"/>
              <a:t>)</a:t>
            </a:r>
          </a:p>
          <a:p>
            <a:pPr lvl="1"/>
            <a:endParaRPr lang="fi-FI" dirty="0" smtClean="0"/>
          </a:p>
          <a:p>
            <a:pPr lvl="1"/>
            <a:r>
              <a:rPr lang="fi-FI" dirty="0" err="1" smtClean="0"/>
              <a:t>What</a:t>
            </a:r>
            <a:r>
              <a:rPr lang="fi-FI" dirty="0" smtClean="0"/>
              <a:t> </a:t>
            </a:r>
            <a:r>
              <a:rPr lang="fi-FI" dirty="0" err="1" smtClean="0"/>
              <a:t>you</a:t>
            </a:r>
            <a:r>
              <a:rPr lang="fi-FI" dirty="0" smtClean="0"/>
              <a:t>  </a:t>
            </a:r>
            <a:r>
              <a:rPr lang="fi-FI" dirty="0" err="1"/>
              <a:t>would</a:t>
            </a:r>
            <a:r>
              <a:rPr lang="fi-FI" dirty="0"/>
              <a:t> </a:t>
            </a:r>
            <a:r>
              <a:rPr lang="fi-FI" dirty="0" err="1"/>
              <a:t>be</a:t>
            </a:r>
            <a:r>
              <a:rPr lang="fi-FI" dirty="0"/>
              <a:t> </a:t>
            </a:r>
            <a:r>
              <a:rPr lang="fi-FI" dirty="0" err="1"/>
              <a:t>looking</a:t>
            </a:r>
            <a:r>
              <a:rPr lang="fi-FI" dirty="0"/>
              <a:t> </a:t>
            </a:r>
            <a:r>
              <a:rPr lang="fi-FI" dirty="0" smtClean="0"/>
              <a:t>for </a:t>
            </a:r>
          </a:p>
          <a:p>
            <a:pPr lvl="1"/>
            <a:endParaRPr lang="fi-FI" dirty="0"/>
          </a:p>
          <a:p>
            <a:pPr lvl="1"/>
            <a:r>
              <a:rPr lang="fi-FI" dirty="0" err="1" smtClean="0"/>
              <a:t>Test</a:t>
            </a:r>
            <a:r>
              <a:rPr lang="fi-FI" dirty="0" smtClean="0"/>
              <a:t> </a:t>
            </a:r>
            <a:r>
              <a:rPr lang="fi-FI" dirty="0" err="1" smtClean="0"/>
              <a:t>utility</a:t>
            </a:r>
            <a:r>
              <a:rPr lang="fi-FI" dirty="0" smtClean="0"/>
              <a:t>/ </a:t>
            </a:r>
            <a:r>
              <a:rPr lang="fi-FI" dirty="0" err="1" smtClean="0"/>
              <a:t>or</a:t>
            </a:r>
            <a:r>
              <a:rPr lang="fi-FI" dirty="0" smtClean="0"/>
              <a:t> </a:t>
            </a:r>
            <a:r>
              <a:rPr lang="fi-FI" dirty="0" err="1" smtClean="0"/>
              <a:t>likely</a:t>
            </a:r>
            <a:r>
              <a:rPr lang="fi-FI" dirty="0" smtClean="0"/>
              <a:t> </a:t>
            </a:r>
            <a:r>
              <a:rPr lang="fi-FI" dirty="0" err="1" smtClean="0"/>
              <a:t>yield</a:t>
            </a:r>
            <a:endParaRPr lang="fi-FI" dirty="0" smtClean="0"/>
          </a:p>
          <a:p>
            <a:pPr lvl="1"/>
            <a:endParaRPr lang="fi-FI" dirty="0" smtClean="0"/>
          </a:p>
          <a:p>
            <a:pPr lvl="1"/>
            <a:r>
              <a:rPr lang="fi-FI" dirty="0" err="1" smtClean="0"/>
              <a:t>Clinically</a:t>
            </a:r>
            <a:r>
              <a:rPr lang="fi-FI" dirty="0" smtClean="0"/>
              <a:t> </a:t>
            </a:r>
            <a:r>
              <a:rPr lang="fi-FI" dirty="0" err="1" smtClean="0"/>
              <a:t>relevant</a:t>
            </a:r>
            <a:r>
              <a:rPr lang="fi-FI" dirty="0" smtClean="0"/>
              <a:t> </a:t>
            </a:r>
            <a:r>
              <a:rPr lang="fi-FI" dirty="0" err="1" smtClean="0"/>
              <a:t>information</a:t>
            </a:r>
            <a:r>
              <a:rPr lang="fi-FI" dirty="0" smtClean="0"/>
              <a:t> </a:t>
            </a:r>
            <a:endParaRPr lang="fi-FI" dirty="0"/>
          </a:p>
          <a:p>
            <a:pPr lvl="1"/>
            <a:endParaRPr lang="fi-FI" dirty="0" smtClean="0"/>
          </a:p>
          <a:p>
            <a:endParaRPr lang="en-US" dirty="0"/>
          </a:p>
        </p:txBody>
      </p:sp>
    </p:spTree>
    <p:extLst>
      <p:ext uri="{BB962C8B-B14F-4D97-AF65-F5344CB8AC3E}">
        <p14:creationId xmlns:p14="http://schemas.microsoft.com/office/powerpoint/2010/main" val="931027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4025"/>
          </a:xfrm>
        </p:spPr>
        <p:txBody>
          <a:bodyPr>
            <a:normAutofit fontScale="90000"/>
          </a:bodyPr>
          <a:lstStyle/>
          <a:p>
            <a:r>
              <a:rPr lang="en-US" sz="2800" dirty="0" smtClean="0"/>
              <a:t/>
            </a:r>
            <a:br>
              <a:rPr lang="en-US" sz="2800" dirty="0" smtClean="0"/>
            </a:br>
            <a:r>
              <a:rPr lang="en-US" sz="2800" dirty="0" smtClean="0"/>
              <a:t>Features </a:t>
            </a:r>
            <a:r>
              <a:rPr lang="en-US" sz="2800" dirty="0"/>
              <a:t>of an unsuccessful </a:t>
            </a:r>
            <a:r>
              <a:rPr lang="en-US" sz="2800" dirty="0" smtClean="0"/>
              <a:t>answering</a:t>
            </a:r>
            <a:r>
              <a:rPr lang="en-US" sz="2800" dirty="0"/>
              <a:t/>
            </a:r>
            <a:br>
              <a:rPr lang="en-US" sz="2800" dirty="0"/>
            </a:br>
            <a:endParaRPr lang="en-US" sz="2800" dirty="0"/>
          </a:p>
        </p:txBody>
      </p:sp>
      <p:sp>
        <p:nvSpPr>
          <p:cNvPr id="3" name="Content Placeholder 2"/>
          <p:cNvSpPr>
            <a:spLocks noGrp="1"/>
          </p:cNvSpPr>
          <p:nvPr>
            <p:ph idx="1"/>
          </p:nvPr>
        </p:nvSpPr>
        <p:spPr>
          <a:xfrm>
            <a:off x="457199" y="971550"/>
            <a:ext cx="8473423" cy="5566323"/>
          </a:xfrm>
        </p:spPr>
        <p:txBody>
          <a:bodyPr>
            <a:normAutofit fontScale="92500" lnSpcReduction="10000"/>
          </a:bodyPr>
          <a:lstStyle/>
          <a:p>
            <a:pPr lvl="1"/>
            <a:r>
              <a:rPr lang="en-US" dirty="0" smtClean="0"/>
              <a:t> </a:t>
            </a:r>
            <a:r>
              <a:rPr lang="en-US" dirty="0" err="1"/>
              <a:t>I</a:t>
            </a:r>
            <a:r>
              <a:rPr lang="en-US" dirty="0" err="1" smtClean="0"/>
              <a:t>nvestigtion</a:t>
            </a:r>
            <a:r>
              <a:rPr lang="en-US" dirty="0" smtClean="0"/>
              <a:t> without adequate explanation</a:t>
            </a:r>
          </a:p>
          <a:p>
            <a:pPr lvl="2"/>
            <a:r>
              <a:rPr lang="en-US" dirty="0" err="1" smtClean="0"/>
              <a:t>Eg</a:t>
            </a:r>
            <a:r>
              <a:rPr lang="en-US" dirty="0" smtClean="0"/>
              <a:t> FBE signs of infection</a:t>
            </a:r>
          </a:p>
          <a:p>
            <a:pPr lvl="2"/>
            <a:endParaRPr lang="en-US" dirty="0" smtClean="0"/>
          </a:p>
          <a:p>
            <a:pPr lvl="1"/>
            <a:r>
              <a:rPr lang="en-US" dirty="0" smtClean="0"/>
              <a:t>Listing investigations in a self evident fashion</a:t>
            </a:r>
          </a:p>
          <a:p>
            <a:pPr lvl="2"/>
            <a:r>
              <a:rPr lang="en-US" dirty="0" err="1" smtClean="0"/>
              <a:t>Eg</a:t>
            </a:r>
            <a:r>
              <a:rPr lang="en-US" dirty="0" smtClean="0"/>
              <a:t> U+ E to check for electrolyte abnormalities</a:t>
            </a:r>
          </a:p>
          <a:p>
            <a:pPr lvl="2"/>
            <a:r>
              <a:rPr lang="en-US" dirty="0" smtClean="0"/>
              <a:t>CRP/ESR – inflammatory markers</a:t>
            </a:r>
          </a:p>
          <a:p>
            <a:pPr lvl="2"/>
            <a:endParaRPr lang="en-US" dirty="0" smtClean="0"/>
          </a:p>
          <a:p>
            <a:pPr lvl="1"/>
            <a:r>
              <a:rPr lang="en-US" dirty="0" smtClean="0"/>
              <a:t>Investigations showing no clinical perspective</a:t>
            </a:r>
          </a:p>
          <a:p>
            <a:pPr lvl="2"/>
            <a:r>
              <a:rPr lang="en-US" dirty="0" err="1" smtClean="0"/>
              <a:t>Eg</a:t>
            </a:r>
            <a:r>
              <a:rPr lang="en-US" dirty="0" smtClean="0"/>
              <a:t> CXR for pneumonia in this </a:t>
            </a:r>
            <a:r>
              <a:rPr lang="en-US" dirty="0" err="1" smtClean="0"/>
              <a:t>pt</a:t>
            </a:r>
            <a:endParaRPr lang="en-US" dirty="0" smtClean="0"/>
          </a:p>
          <a:p>
            <a:pPr lvl="2"/>
            <a:endParaRPr lang="en-US" dirty="0" smtClean="0"/>
          </a:p>
          <a:p>
            <a:pPr lvl="1"/>
            <a:r>
              <a:rPr lang="en-US" dirty="0" smtClean="0"/>
              <a:t>Omitting  key investigations</a:t>
            </a:r>
          </a:p>
          <a:p>
            <a:pPr lvl="1"/>
            <a:endParaRPr lang="en-US" dirty="0" smtClean="0"/>
          </a:p>
          <a:p>
            <a:pPr lvl="1"/>
            <a:r>
              <a:rPr lang="en-US" dirty="0" smtClean="0"/>
              <a:t>Writing “Baseline” as justification for investigations</a:t>
            </a:r>
          </a:p>
          <a:p>
            <a:pPr lvl="1"/>
            <a:endParaRPr lang="en-US" dirty="0"/>
          </a:p>
        </p:txBody>
      </p:sp>
    </p:spTree>
    <p:extLst>
      <p:ext uri="{BB962C8B-B14F-4D97-AF65-F5344CB8AC3E}">
        <p14:creationId xmlns:p14="http://schemas.microsoft.com/office/powerpoint/2010/main" val="1215189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000" dirty="0" smtClean="0"/>
              <a:t>C, List </a:t>
            </a:r>
            <a:r>
              <a:rPr lang="en-US" sz="2000" dirty="0"/>
              <a:t>&amp; Justify four (4) key further Investigations to be performed in the ED. ( 4 marks)</a:t>
            </a:r>
            <a:br>
              <a:rPr lang="en-US" sz="2000" dirty="0"/>
            </a:br>
            <a:endParaRPr lang="en-US" sz="20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75923341"/>
              </p:ext>
            </p:extLst>
          </p:nvPr>
        </p:nvGraphicFramePr>
        <p:xfrm>
          <a:off x="457200" y="1158411"/>
          <a:ext cx="8337480" cy="5493848"/>
        </p:xfrm>
        <a:graphic>
          <a:graphicData uri="http://schemas.openxmlformats.org/drawingml/2006/table">
            <a:tbl>
              <a:tblPr firstRow="1" bandRow="1">
                <a:tableStyleId>{5C22544A-7EE6-4342-B048-85BDC9FD1C3A}</a:tableStyleId>
              </a:tblPr>
              <a:tblGrid>
                <a:gridCol w="2573678"/>
                <a:gridCol w="5763802"/>
              </a:tblGrid>
              <a:tr h="596222">
                <a:tc>
                  <a:txBody>
                    <a:bodyPr/>
                    <a:lstStyle/>
                    <a:p>
                      <a:r>
                        <a:rPr lang="en-US" dirty="0" err="1" smtClean="0"/>
                        <a:t>Investigtion</a:t>
                      </a:r>
                      <a:endParaRPr lang="en-US" dirty="0"/>
                    </a:p>
                  </a:txBody>
                  <a:tcPr/>
                </a:tc>
                <a:tc>
                  <a:txBody>
                    <a:bodyPr/>
                    <a:lstStyle/>
                    <a:p>
                      <a:r>
                        <a:rPr lang="en-US" dirty="0" smtClean="0"/>
                        <a:t>Justification</a:t>
                      </a:r>
                      <a:endParaRPr lang="en-US" dirty="0"/>
                    </a:p>
                  </a:txBody>
                  <a:tcPr/>
                </a:tc>
              </a:tr>
              <a:tr h="596222">
                <a:tc>
                  <a:txBody>
                    <a:bodyPr/>
                    <a:lstStyle/>
                    <a:p>
                      <a:r>
                        <a:rPr lang="en-US" dirty="0" err="1" smtClean="0"/>
                        <a:t>eFast</a:t>
                      </a:r>
                      <a:r>
                        <a:rPr lang="en-US" dirty="0" smtClean="0"/>
                        <a:t>/CXR/CT chest</a:t>
                      </a:r>
                      <a:endParaRPr lang="en-US" dirty="0"/>
                    </a:p>
                  </a:txBody>
                  <a:tcPr/>
                </a:tc>
                <a:tc>
                  <a:txBody>
                    <a:bodyPr/>
                    <a:lstStyle/>
                    <a:p>
                      <a:r>
                        <a:rPr lang="en-US" dirty="0" smtClean="0"/>
                        <a:t>Associated left lower rib #s/flail/pneumothorax/</a:t>
                      </a:r>
                      <a:r>
                        <a:rPr lang="en-US" dirty="0" err="1" smtClean="0"/>
                        <a:t>haemothorax</a:t>
                      </a:r>
                      <a:endParaRPr lang="en-US" dirty="0"/>
                    </a:p>
                  </a:txBody>
                  <a:tcPr/>
                </a:tc>
              </a:tr>
              <a:tr h="596222">
                <a:tc>
                  <a:txBody>
                    <a:bodyPr/>
                    <a:lstStyle/>
                    <a:p>
                      <a:r>
                        <a:rPr lang="en-US" dirty="0" err="1" smtClean="0"/>
                        <a:t>Hb</a:t>
                      </a:r>
                      <a:r>
                        <a:rPr lang="en-US" dirty="0" smtClean="0"/>
                        <a:t>/</a:t>
                      </a:r>
                      <a:r>
                        <a:rPr lang="en-US" dirty="0" err="1" smtClean="0"/>
                        <a:t>Hct</a:t>
                      </a:r>
                      <a:endParaRPr lang="en-US" dirty="0"/>
                    </a:p>
                  </a:txBody>
                  <a:tcPr/>
                </a:tc>
                <a:tc>
                  <a:txBody>
                    <a:bodyPr/>
                    <a:lstStyle/>
                    <a:p>
                      <a:r>
                        <a:rPr lang="en-US" dirty="0" smtClean="0"/>
                        <a:t>Serial measurements if falling despite transfusion = IR or OR </a:t>
                      </a:r>
                      <a:endParaRPr lang="en-US" dirty="0"/>
                    </a:p>
                  </a:txBody>
                  <a:tcPr/>
                </a:tc>
              </a:tr>
              <a:tr h="596222">
                <a:tc>
                  <a:txBody>
                    <a:bodyPr/>
                    <a:lstStyle/>
                    <a:p>
                      <a:r>
                        <a:rPr lang="en-US" dirty="0" smtClean="0"/>
                        <a:t>X/Match</a:t>
                      </a:r>
                      <a:endParaRPr lang="en-US" dirty="0"/>
                    </a:p>
                  </a:txBody>
                  <a:tcPr/>
                </a:tc>
                <a:tc>
                  <a:txBody>
                    <a:bodyPr/>
                    <a:lstStyle/>
                    <a:p>
                      <a:r>
                        <a:rPr lang="en-US" dirty="0" smtClean="0"/>
                        <a:t>Anticipate need transfusion +/- activation of MTP</a:t>
                      </a:r>
                      <a:endParaRPr lang="en-US" dirty="0"/>
                    </a:p>
                  </a:txBody>
                  <a:tcPr/>
                </a:tc>
              </a:tr>
              <a:tr h="596222">
                <a:tc>
                  <a:txBody>
                    <a:bodyPr/>
                    <a:lstStyle/>
                    <a:p>
                      <a:r>
                        <a:rPr lang="en-US" dirty="0" smtClean="0"/>
                        <a:t>POCUS/FAST</a:t>
                      </a:r>
                      <a:endParaRPr lang="en-US" dirty="0"/>
                    </a:p>
                  </a:txBody>
                  <a:tcPr/>
                </a:tc>
                <a:tc>
                  <a:txBody>
                    <a:bodyPr/>
                    <a:lstStyle/>
                    <a:p>
                      <a:r>
                        <a:rPr lang="en-US" dirty="0" smtClean="0"/>
                        <a:t>Serial monitor intraperitoneal fluid volume </a:t>
                      </a:r>
                    </a:p>
                    <a:p>
                      <a:r>
                        <a:rPr lang="en-US" dirty="0" smtClean="0"/>
                        <a:t>Associated</a:t>
                      </a:r>
                      <a:r>
                        <a:rPr lang="en-US" baseline="0" dirty="0" smtClean="0"/>
                        <a:t> left renal trauma</a:t>
                      </a:r>
                      <a:endParaRPr lang="en-US" dirty="0"/>
                    </a:p>
                  </a:txBody>
                  <a:tcPr/>
                </a:tc>
              </a:tr>
              <a:tr h="596222">
                <a:tc>
                  <a:txBody>
                    <a:bodyPr/>
                    <a:lstStyle/>
                    <a:p>
                      <a:r>
                        <a:rPr lang="en-US" dirty="0" smtClean="0"/>
                        <a:t>FWT</a:t>
                      </a:r>
                      <a:r>
                        <a:rPr lang="en-US" baseline="0" dirty="0" smtClean="0"/>
                        <a:t> urine/renal imaging</a:t>
                      </a:r>
                      <a:endParaRPr lang="en-US" dirty="0"/>
                    </a:p>
                  </a:txBody>
                  <a:tcPr/>
                </a:tc>
                <a:tc>
                  <a:txBody>
                    <a:bodyPr/>
                    <a:lstStyle/>
                    <a:p>
                      <a:r>
                        <a:rPr lang="en-US" dirty="0" smtClean="0"/>
                        <a:t>Macroscopic</a:t>
                      </a:r>
                      <a:r>
                        <a:rPr lang="en-US" baseline="0" dirty="0" smtClean="0"/>
                        <a:t> or microscopic </a:t>
                      </a:r>
                      <a:r>
                        <a:rPr lang="en-US" baseline="0" dirty="0" err="1" smtClean="0"/>
                        <a:t>haematuria</a:t>
                      </a:r>
                      <a:r>
                        <a:rPr lang="en-US" baseline="0" dirty="0" smtClean="0"/>
                        <a:t> depending on degree of associated renal trauma</a:t>
                      </a:r>
                      <a:endParaRPr lang="en-US" dirty="0"/>
                    </a:p>
                  </a:txBody>
                  <a:tcPr/>
                </a:tc>
              </a:tr>
              <a:tr h="637641">
                <a:tc>
                  <a:txBody>
                    <a:bodyPr/>
                    <a:lstStyle/>
                    <a:p>
                      <a:r>
                        <a:rPr lang="en-US" dirty="0" smtClean="0">
                          <a:solidFill>
                            <a:srgbClr val="FF0000"/>
                          </a:solidFill>
                        </a:rPr>
                        <a:t>PAN CT/CT brain/CT spine/CT</a:t>
                      </a:r>
                      <a:r>
                        <a:rPr lang="en-US" baseline="0" dirty="0" smtClean="0">
                          <a:solidFill>
                            <a:srgbClr val="FF0000"/>
                          </a:solidFill>
                        </a:rPr>
                        <a:t> or XR pelvis/Hips</a:t>
                      </a:r>
                      <a:endParaRPr lang="en-US" dirty="0">
                        <a:solidFill>
                          <a:srgbClr val="FF0000"/>
                        </a:solidFill>
                      </a:endParaRPr>
                    </a:p>
                  </a:txBody>
                  <a:tcPr/>
                </a:tc>
                <a:tc>
                  <a:txBody>
                    <a:bodyPr/>
                    <a:lstStyle/>
                    <a:p>
                      <a:r>
                        <a:rPr lang="en-US" dirty="0" smtClean="0">
                          <a:solidFill>
                            <a:srgbClr val="0070C0"/>
                          </a:solidFill>
                        </a:rPr>
                        <a:t>Listing these non specific</a:t>
                      </a:r>
                      <a:r>
                        <a:rPr lang="en-US" baseline="0" dirty="0" smtClean="0">
                          <a:solidFill>
                            <a:srgbClr val="0070C0"/>
                          </a:solidFill>
                        </a:rPr>
                        <a:t> Trauma protocol test before specific test/investigations related to high grade splenic injury &amp; local associated injuries misses the chance to demonstrate a consultant level understanding</a:t>
                      </a:r>
                      <a:endParaRPr lang="en-US" dirty="0">
                        <a:solidFill>
                          <a:srgbClr val="0070C0"/>
                        </a:solidFill>
                      </a:endParaRPr>
                    </a:p>
                  </a:txBody>
                  <a:tcPr/>
                </a:tc>
              </a:tr>
              <a:tr h="596222">
                <a:tc>
                  <a:txBody>
                    <a:bodyPr/>
                    <a:lstStyle/>
                    <a:p>
                      <a:endParaRPr lang="en-US" dirty="0" smtClean="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32244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A 40 </a:t>
            </a:r>
            <a:r>
              <a:rPr lang="en-US" sz="2000" dirty="0" err="1"/>
              <a:t>yo</a:t>
            </a:r>
            <a:r>
              <a:rPr lang="en-US" sz="2000" dirty="0"/>
              <a:t> builder presents after falling from a ladder. His only compliant is of moderate upper abdominal pain. </a:t>
            </a:r>
            <a:br>
              <a:rPr lang="en-US" sz="2000" dirty="0"/>
            </a:br>
            <a:r>
              <a:rPr lang="en-US" sz="2000" dirty="0"/>
              <a:t>OA GCS 15 BP 100/60 HR 90 Sat 97% RA</a:t>
            </a:r>
          </a:p>
        </p:txBody>
      </p:sp>
      <p:sp>
        <p:nvSpPr>
          <p:cNvPr id="6" name="Content Placeholder 5"/>
          <p:cNvSpPr>
            <a:spLocks noGrp="1"/>
          </p:cNvSpPr>
          <p:nvPr>
            <p:ph sz="half" idx="2"/>
          </p:nvPr>
        </p:nvSpPr>
        <p:spPr>
          <a:xfrm>
            <a:off x="3102797" y="1510301"/>
            <a:ext cx="5856268" cy="4880225"/>
          </a:xfrm>
        </p:spPr>
        <p:txBody>
          <a:bodyPr>
            <a:normAutofit fontScale="25000" lnSpcReduction="20000"/>
          </a:bodyPr>
          <a:lstStyle/>
          <a:p>
            <a:pPr marL="0" indent="0">
              <a:buNone/>
            </a:pPr>
            <a:r>
              <a:rPr lang="en-US" sz="6400" dirty="0" smtClean="0"/>
              <a:t>State </a:t>
            </a:r>
            <a:r>
              <a:rPr lang="en-US" sz="6400" dirty="0"/>
              <a:t>four (4) criteria </a:t>
            </a:r>
            <a:r>
              <a:rPr lang="en-US" sz="6400" dirty="0">
                <a:solidFill>
                  <a:srgbClr val="0070C0"/>
                </a:solidFill>
              </a:rPr>
              <a:t>in this patient </a:t>
            </a:r>
            <a:r>
              <a:rPr lang="en-US" sz="6400" dirty="0"/>
              <a:t>that would lead you to consider  Angiography with </a:t>
            </a:r>
            <a:r>
              <a:rPr lang="en-US" sz="6400" dirty="0" err="1"/>
              <a:t>embolisation</a:t>
            </a:r>
            <a:r>
              <a:rPr lang="en-US" sz="6400" dirty="0"/>
              <a:t>. (4 marks</a:t>
            </a:r>
            <a:r>
              <a:rPr lang="en-US" sz="6400" dirty="0" smtClean="0"/>
              <a:t>)</a:t>
            </a:r>
          </a:p>
          <a:p>
            <a:pPr marL="0" indent="0">
              <a:buNone/>
            </a:pPr>
            <a:endParaRPr lang="en-US" sz="4300" dirty="0"/>
          </a:p>
          <a:p>
            <a:pPr marL="0" indent="0">
              <a:buNone/>
            </a:pPr>
            <a:r>
              <a:rPr lang="en-US" sz="5600" dirty="0"/>
              <a:t>Most hemodynamically stable injuries can be managed non-operatively (especially Grades I to III)</a:t>
            </a:r>
          </a:p>
          <a:p>
            <a:pPr marL="0" indent="0">
              <a:buNone/>
            </a:pPr>
            <a:r>
              <a:rPr lang="en-US" sz="5600" dirty="0"/>
              <a:t>Injuries involving the hilum or avulsion often require surgery (Grade IV or V)</a:t>
            </a:r>
            <a:br>
              <a:rPr lang="en-US" sz="5600" dirty="0"/>
            </a:br>
            <a:r>
              <a:rPr lang="en-US" sz="5600" dirty="0" smtClean="0"/>
              <a:t>—ongoing </a:t>
            </a:r>
            <a:r>
              <a:rPr lang="en-US" sz="5600" dirty="0"/>
              <a:t>hemodynamic instability is the only real contra-indication to conservative </a:t>
            </a:r>
            <a:r>
              <a:rPr lang="en-US" sz="5600" dirty="0" smtClean="0"/>
              <a:t>management</a:t>
            </a:r>
          </a:p>
          <a:p>
            <a:pPr marL="0" indent="0">
              <a:buNone/>
            </a:pPr>
            <a:endParaRPr lang="en-US" sz="4300" dirty="0" smtClean="0"/>
          </a:p>
          <a:p>
            <a:pPr marL="0" indent="0">
              <a:buNone/>
            </a:pPr>
            <a:endParaRPr lang="en-US" sz="4300" dirty="0"/>
          </a:p>
          <a:p>
            <a:pPr marL="0" indent="0">
              <a:buNone/>
            </a:pPr>
            <a:r>
              <a:rPr lang="en-US" sz="6400" dirty="0"/>
              <a:t>Angiography with embolization should be considered if:</a:t>
            </a:r>
            <a:br>
              <a:rPr lang="en-US" sz="6400" dirty="0"/>
            </a:br>
            <a:r>
              <a:rPr lang="en-US" sz="6400" dirty="0"/>
              <a:t>— a contrast blush is seen on </a:t>
            </a:r>
            <a:r>
              <a:rPr lang="en-US" sz="6400" dirty="0" smtClean="0"/>
              <a:t>CT/active extravasation contrast</a:t>
            </a:r>
            <a:r>
              <a:rPr lang="en-US" sz="6400" dirty="0"/>
              <a:t/>
            </a:r>
            <a:br>
              <a:rPr lang="en-US" sz="6400" dirty="0"/>
            </a:br>
            <a:r>
              <a:rPr lang="en-US" sz="6400" dirty="0"/>
              <a:t>— AAST grade &gt; III</a:t>
            </a:r>
            <a:br>
              <a:rPr lang="en-US" sz="6400" dirty="0"/>
            </a:br>
            <a:r>
              <a:rPr lang="en-US" sz="6400" dirty="0"/>
              <a:t>— </a:t>
            </a:r>
            <a:r>
              <a:rPr lang="en-US" sz="6400" dirty="0" smtClean="0"/>
              <a:t>moderate-significant </a:t>
            </a:r>
            <a:r>
              <a:rPr lang="en-US" sz="6400" dirty="0" err="1"/>
              <a:t>hemoperitoneum</a:t>
            </a:r>
            <a:r>
              <a:rPr lang="en-US" sz="6400" dirty="0"/>
              <a:t> is present</a:t>
            </a:r>
            <a:br>
              <a:rPr lang="en-US" sz="6400" dirty="0"/>
            </a:br>
            <a:r>
              <a:rPr lang="en-US" sz="6400" dirty="0"/>
              <a:t>— evidence of ongoing </a:t>
            </a:r>
            <a:r>
              <a:rPr lang="en-US" sz="6400" dirty="0" smtClean="0"/>
              <a:t>bleeding (</a:t>
            </a:r>
            <a:r>
              <a:rPr lang="en-US" sz="6400" dirty="0" err="1" smtClean="0"/>
              <a:t>eg</a:t>
            </a:r>
            <a:r>
              <a:rPr lang="en-US" sz="6400" dirty="0" smtClean="0"/>
              <a:t> persisting tachycardia or falling 	</a:t>
            </a:r>
            <a:r>
              <a:rPr lang="en-US" sz="6400" dirty="0" err="1" smtClean="0"/>
              <a:t>hb</a:t>
            </a:r>
            <a:r>
              <a:rPr lang="en-US" sz="6400" dirty="0" smtClean="0"/>
              <a:t>/</a:t>
            </a:r>
            <a:r>
              <a:rPr lang="en-US" sz="6400" dirty="0" err="1" smtClean="0"/>
              <a:t>Hct</a:t>
            </a:r>
            <a:r>
              <a:rPr lang="en-US" sz="6400" dirty="0" smtClean="0"/>
              <a:t> despite transfusion increasing fluid on serial fast)</a:t>
            </a:r>
          </a:p>
          <a:p>
            <a:pPr marL="0" indent="0">
              <a:buNone/>
            </a:pPr>
            <a:r>
              <a:rPr lang="en-US" sz="6400" dirty="0" smtClean="0"/>
              <a:t>—there are no other significant injuries (CNS/chest/</a:t>
            </a:r>
            <a:r>
              <a:rPr lang="en-US" sz="6400" dirty="0" err="1" smtClean="0"/>
              <a:t>abdo</a:t>
            </a:r>
            <a:r>
              <a:rPr lang="en-US" sz="6400" dirty="0" smtClean="0"/>
              <a:t>) needing 	immediate surgery</a:t>
            </a:r>
            <a:endParaRPr lang="en-US" sz="6400" dirty="0"/>
          </a:p>
          <a:p>
            <a:pPr marL="0" indent="0">
              <a:buNone/>
            </a:pPr>
            <a:r>
              <a:rPr lang="en-US" sz="6400" dirty="0"/>
              <a:t>— </a:t>
            </a:r>
            <a:r>
              <a:rPr lang="en-US" sz="6400" dirty="0" smtClean="0"/>
              <a:t>NB Patients </a:t>
            </a:r>
            <a:r>
              <a:rPr lang="en-US" sz="6400" dirty="0"/>
              <a:t>with functional </a:t>
            </a:r>
            <a:r>
              <a:rPr lang="en-US" sz="6400" dirty="0" err="1"/>
              <a:t>asplenism</a:t>
            </a:r>
            <a:r>
              <a:rPr lang="en-US" sz="6400" dirty="0"/>
              <a:t> will need </a:t>
            </a:r>
            <a:r>
              <a:rPr lang="en-US" sz="6400" dirty="0" err="1"/>
              <a:t>immunisations</a:t>
            </a:r>
            <a:r>
              <a:rPr lang="en-US" sz="6400" dirty="0"/>
              <a:t> </a:t>
            </a:r>
            <a:r>
              <a:rPr lang="en-US" sz="6400" dirty="0" smtClean="0"/>
              <a:t>	and follow </a:t>
            </a:r>
            <a:r>
              <a:rPr lang="en-US" sz="6400" dirty="0"/>
              <a:t>up similar to post-splenectomy </a:t>
            </a:r>
            <a:r>
              <a:rPr lang="en-US" sz="6400" dirty="0" smtClean="0"/>
              <a:t>patients so relatively 	young </a:t>
            </a:r>
            <a:r>
              <a:rPr lang="en-US" sz="6400" dirty="0" err="1" smtClean="0"/>
              <a:t>pt</a:t>
            </a:r>
            <a:r>
              <a:rPr lang="en-US" sz="6400" dirty="0" smtClean="0"/>
              <a:t> aim is splenic preservation if possible</a:t>
            </a:r>
          </a:p>
          <a:p>
            <a:pPr marL="0" indent="0">
              <a:buNone/>
            </a:pPr>
            <a:endParaRPr lang="en-US" sz="4300" dirty="0"/>
          </a:p>
          <a:p>
            <a:pPr marL="0" indent="0">
              <a:buNone/>
            </a:pPr>
            <a:r>
              <a:rPr lang="en-US" sz="4300" dirty="0" smtClean="0">
                <a:solidFill>
                  <a:srgbClr val="FF0000"/>
                </a:solidFill>
              </a:rPr>
              <a:t>Some candidates included availability of IR/trained staff THIS is NOT a </a:t>
            </a:r>
            <a:r>
              <a:rPr lang="en-US" sz="4300" dirty="0" err="1" smtClean="0">
                <a:solidFill>
                  <a:srgbClr val="FF0000"/>
                </a:solidFill>
              </a:rPr>
              <a:t>pt</a:t>
            </a:r>
            <a:r>
              <a:rPr lang="en-US" sz="4300" dirty="0" smtClean="0">
                <a:solidFill>
                  <a:srgbClr val="FF0000"/>
                </a:solidFill>
              </a:rPr>
              <a:t> factor</a:t>
            </a:r>
            <a:endParaRPr lang="en-US" sz="4300" dirty="0">
              <a:solidFill>
                <a:srgbClr val="FF0000"/>
              </a:solidFill>
            </a:endParaRPr>
          </a:p>
          <a:p>
            <a:pPr marL="0" indent="0">
              <a:buNone/>
            </a:pPr>
            <a:r>
              <a:rPr lang="en-US" sz="4300" dirty="0"/>
              <a:t/>
            </a:r>
            <a:br>
              <a:rPr lang="en-US" sz="4300" dirty="0"/>
            </a:br>
            <a:r>
              <a:rPr lang="en-US" sz="4300" dirty="0"/>
              <a:t/>
            </a:r>
            <a:br>
              <a:rPr lang="en-US" sz="4300" dirty="0"/>
            </a:br>
            <a:r>
              <a:rPr lang="en-US" sz="2000" dirty="0"/>
              <a:t/>
            </a:r>
            <a:br>
              <a:rPr lang="en-US" sz="2000" dirty="0"/>
            </a:br>
            <a:r>
              <a:rPr lang="en-US" sz="2000" dirty="0"/>
              <a:t/>
            </a:r>
            <a:br>
              <a:rPr lang="en-US" sz="2000" dirty="0"/>
            </a:br>
            <a:endParaRPr lang="en-US" sz="2000" dirty="0"/>
          </a:p>
        </p:txBody>
      </p:sp>
      <p:pic>
        <p:nvPicPr>
          <p:cNvPr id="7" name="Content Placeholder 3" descr="GR  4 A SPLENIC INJURY 14.jpg"/>
          <p:cNvPicPr>
            <a:picLocks noGrp="1"/>
          </p:cNvPicPr>
          <p:nvPr>
            <p:ph sz="half" idx="1"/>
          </p:nvPr>
        </p:nvPicPr>
        <p:blipFill rotWithShape="1">
          <a:blip r:embed="rId2">
            <a:extLst>
              <a:ext uri="{28A0092B-C50C-407E-A947-70E740481C1C}">
                <a14:useLocalDpi xmlns:a14="http://schemas.microsoft.com/office/drawing/2010/main" val="0"/>
              </a:ext>
            </a:extLst>
          </a:blip>
          <a:srcRect l="-958" r="-447"/>
          <a:stretch/>
        </p:blipFill>
        <p:spPr bwMode="auto">
          <a:xfrm>
            <a:off x="457200" y="1600200"/>
            <a:ext cx="2645596" cy="188273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1770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smtClean="0"/>
              <a:t>SAQ 21</a:t>
            </a:r>
            <a:br>
              <a:rPr lang="en-US" sz="2000" dirty="0" smtClean="0"/>
            </a:br>
            <a:r>
              <a:rPr lang="en-US" sz="2000" dirty="0"/>
              <a:t>A 30 </a:t>
            </a:r>
            <a:r>
              <a:rPr lang="en-US" sz="2000" dirty="0" err="1"/>
              <a:t>yo</a:t>
            </a:r>
            <a:r>
              <a:rPr lang="en-US" sz="2000" dirty="0"/>
              <a:t> man presents after accidentally stepping off the back of a truck 1.5m above ground level. He is </a:t>
            </a:r>
            <a:r>
              <a:rPr lang="en-US" sz="2000" dirty="0" smtClean="0"/>
              <a:t>complaining of </a:t>
            </a:r>
            <a:r>
              <a:rPr lang="en-US" sz="2000" dirty="0"/>
              <a:t>severe knee pain. His BP 160/80 mmHg &amp;</a:t>
            </a:r>
            <a:r>
              <a:rPr lang="en-US" sz="2000" dirty="0" smtClean="0"/>
              <a:t>HR </a:t>
            </a:r>
            <a:r>
              <a:rPr lang="en-US" sz="2000" dirty="0"/>
              <a:t>110  </a:t>
            </a:r>
          </a:p>
        </p:txBody>
      </p:sp>
      <p:sp>
        <p:nvSpPr>
          <p:cNvPr id="5" name="Content Placeholder 4"/>
          <p:cNvSpPr>
            <a:spLocks noGrp="1"/>
          </p:cNvSpPr>
          <p:nvPr>
            <p:ph sz="half" idx="2"/>
          </p:nvPr>
        </p:nvSpPr>
        <p:spPr/>
        <p:txBody>
          <a:bodyPr>
            <a:normAutofit/>
          </a:bodyPr>
          <a:lstStyle/>
          <a:p>
            <a:pPr>
              <a:buFont typeface="+mj-lt"/>
              <a:buAutoNum type="alphaLcPeriod"/>
            </a:pPr>
            <a:r>
              <a:rPr lang="en-US" sz="1800" dirty="0"/>
              <a:t>List three (3) abnormalities on this X-rays (3 marks</a:t>
            </a:r>
            <a:r>
              <a:rPr lang="en-US" sz="1800" dirty="0" smtClean="0"/>
              <a:t>)</a:t>
            </a:r>
          </a:p>
          <a:p>
            <a:pPr>
              <a:buFont typeface="+mj-lt"/>
              <a:buAutoNum type="alphaLcPeriod"/>
            </a:pPr>
            <a:endParaRPr lang="en-US" sz="1800" dirty="0" smtClean="0"/>
          </a:p>
          <a:p>
            <a:pPr>
              <a:buFont typeface="+mj-lt"/>
              <a:buAutoNum type="alphaLcPeriod"/>
            </a:pPr>
            <a:endParaRPr lang="en-US" sz="1800" dirty="0"/>
          </a:p>
          <a:p>
            <a:pPr>
              <a:buFont typeface="+mj-lt"/>
              <a:buAutoNum type="alphaLcPeriod"/>
            </a:pPr>
            <a:r>
              <a:rPr lang="en-US" sz="1800" dirty="0"/>
              <a:t>What is your diagnosis? (1 mark</a:t>
            </a:r>
            <a:r>
              <a:rPr lang="en-US" sz="1800" dirty="0" smtClean="0"/>
              <a:t>)</a:t>
            </a:r>
          </a:p>
          <a:p>
            <a:pPr>
              <a:buFont typeface="+mj-lt"/>
              <a:buAutoNum type="alphaLcPeriod"/>
            </a:pPr>
            <a:endParaRPr lang="en-US" sz="1800" dirty="0"/>
          </a:p>
          <a:p>
            <a:pPr>
              <a:buFont typeface="+mj-lt"/>
              <a:buAutoNum type="alphaLcPeriod"/>
            </a:pPr>
            <a:endParaRPr lang="en-US" sz="1800" dirty="0"/>
          </a:p>
          <a:p>
            <a:pPr>
              <a:buFont typeface="+mj-lt"/>
              <a:buAutoNum type="alphaLcPeriod"/>
            </a:pPr>
            <a:r>
              <a:rPr lang="en-US" sz="1800" dirty="0" smtClean="0"/>
              <a:t>List </a:t>
            </a:r>
            <a:r>
              <a:rPr lang="en-US" sz="1800" dirty="0"/>
              <a:t>four (4) immediate (early) complications of this injury. (4 </a:t>
            </a:r>
            <a:r>
              <a:rPr lang="en-US" sz="1800" dirty="0" smtClean="0"/>
              <a:t>marks)</a:t>
            </a:r>
          </a:p>
          <a:p>
            <a:pPr>
              <a:buFont typeface="+mj-lt"/>
              <a:buAutoNum type="alphaLcPeriod"/>
            </a:pPr>
            <a:endParaRPr lang="en-US" sz="1800" dirty="0" smtClean="0"/>
          </a:p>
          <a:p>
            <a:pPr>
              <a:buFont typeface="+mj-lt"/>
              <a:buAutoNum type="alphaLcPeriod"/>
            </a:pPr>
            <a:endParaRPr lang="en-US" sz="1800" dirty="0"/>
          </a:p>
          <a:p>
            <a:pPr>
              <a:buFont typeface="+mj-lt"/>
              <a:buAutoNum type="alphaLcPeriod"/>
            </a:pPr>
            <a:r>
              <a:rPr lang="en-US" sz="1800" dirty="0" smtClean="0"/>
              <a:t>List </a:t>
            </a:r>
            <a:r>
              <a:rPr lang="en-US" sz="1800" dirty="0"/>
              <a:t>four (4) Imaging options. State one (1) justification for each choice. (4 marks)</a:t>
            </a:r>
          </a:p>
        </p:txBody>
      </p:sp>
      <p:pic>
        <p:nvPicPr>
          <p:cNvPr id="6" name="Content Placeholder 5" descr="/Users/Dad/Desktop/32291tn.jp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76546" y="1600200"/>
            <a:ext cx="4371654" cy="3846368"/>
          </a:xfrm>
          <a:prstGeom prst="rect">
            <a:avLst/>
          </a:prstGeom>
          <a:noFill/>
          <a:ln>
            <a:noFill/>
          </a:ln>
        </p:spPr>
      </p:pic>
    </p:spTree>
    <p:extLst>
      <p:ext uri="{BB962C8B-B14F-4D97-AF65-F5344CB8AC3E}">
        <p14:creationId xmlns:p14="http://schemas.microsoft.com/office/powerpoint/2010/main" val="1483317402"/>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201</TotalTime>
  <Words>794</Words>
  <Application>Microsoft Macintosh PowerPoint</Application>
  <PresentationFormat>On-screen Show (4:3)</PresentationFormat>
  <Paragraphs>145</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Theme</vt:lpstr>
      <vt:lpstr>Monash Health SAQ Exam</vt:lpstr>
      <vt:lpstr>SAQ 15 A 40 yo builder presents after falling from a ladder. His only compliant is of moderate upper abdominal pain.  OA GCS 15 BP 100/60 HR 90 Sat 97% RA </vt:lpstr>
      <vt:lpstr>A 40 yo builder presents after falling from a ladder. His only compliant is of moderate upper abdominal pain.  OA GCS 15 BP 100/60 HR 90 Sat 97% RA</vt:lpstr>
      <vt:lpstr>A 40 yo builder presents after falling from a ladder. His only compliant is of moderate upper abdominal pain.  OA GCS 15 BP 100/60 HR 90 Sat 97% RA</vt:lpstr>
      <vt:lpstr>  </vt:lpstr>
      <vt:lpstr> Features of an unsuccessful answering </vt:lpstr>
      <vt:lpstr>C, List &amp; Justify four (4) key further Investigations to be performed in the ED. ( 4 marks) </vt:lpstr>
      <vt:lpstr>A 40 yo builder presents after falling from a ladder. His only compliant is of moderate upper abdominal pain.  OA GCS 15 BP 100/60 HR 90 Sat 97% RA</vt:lpstr>
      <vt:lpstr>SAQ 21 A 30 yo man presents after accidentally stepping off the back of a truck 1.5m above ground level. He is complaining of severe knee pain. His BP 160/80 mmHg &amp;HR 110  </vt:lpstr>
      <vt:lpstr>SAQ 21 A 30 yo man presents after accidentally stepping off the back of a truck 1.5m above ground level. He is complaining of severe knee pain. His BP 160/80 mmHg &amp;HR 110  </vt:lpstr>
      <vt:lpstr>SAQ 21 A 30 yo man presents after accidentally stepping off the back of a truck 1.5m above ground level. He is complaining of severe knee pain. His BP 160/80 mmHg &amp;HR 110  </vt:lpstr>
      <vt:lpstr>SAQ 21 A 30 yo man presents after accidentally stepping off the back of a truck 1.5m above ground level. He is complaining of severe knee pain. His BP 160/80 mmHg &amp;HR 110  </vt:lpstr>
      <vt:lpstr>General themes preventing success in SAQ </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Monash Health 2017.2 SAQ Exam</dc:title>
  <dc:creator>Fergus Kerr</dc:creator>
  <cp:lastModifiedBy>Fergus Kerr</cp:lastModifiedBy>
  <cp:revision>21</cp:revision>
  <dcterms:created xsi:type="dcterms:W3CDTF">2017-06-20T08:17:59Z</dcterms:created>
  <dcterms:modified xsi:type="dcterms:W3CDTF">2017-06-20T23:54:39Z</dcterms:modified>
</cp:coreProperties>
</file>