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SAQ 9</a:t>
            </a:r>
          </a:p>
        </p:txBody>
      </p:sp>
      <p:sp>
        <p:nvSpPr>
          <p:cNvPr id="113" name="Shape 113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xfrm>
            <a:off x="457200" y="274638"/>
            <a:ext cx="8229600" cy="454026"/>
          </a:xfrm>
          <a:prstGeom prst="rect">
            <a:avLst/>
          </a:prstGeom>
        </p:spPr>
        <p:txBody>
          <a:bodyPr/>
          <a:lstStyle/>
          <a:p>
            <a:pPr defTabSz="182880">
              <a:defRPr sz="1000"/>
            </a:pPr>
            <a:br/>
            <a:r>
              <a:t>Features of an unsuccessful answering</a:t>
            </a:r>
            <a:br/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198" y="971549"/>
            <a:ext cx="8473425" cy="5566325"/>
          </a:xfrm>
          <a:prstGeom prst="rect">
            <a:avLst/>
          </a:prstGeom>
        </p:spPr>
        <p:txBody>
          <a:bodyPr/>
          <a:lstStyle/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 Investigtion without adequate explanation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  <a:r>
              <a:t>Eg FBE signs of infection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Listing investigations in a self evident fashion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  <a:r>
              <a:t>Eg U+ E to check for electrolyte abnormalities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  <a:r>
              <a:t>CRP/ESR – inflammatory markers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Investigations showing no clinical perspective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  <a:r>
              <a:t>Eg CXR for pneumonia in this pt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200"/>
            </a:p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Omitting  key investigations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Writing “Baseline” as justification for investigations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457200" y="274638"/>
            <a:ext cx="8229600" cy="5425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Investigations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457200" y="728868"/>
            <a:ext cx="8229600" cy="594139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Bedside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BSL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/>
            </a:pPr>
            <a:r>
              <a:t>Hypoglycemia with poor caloric intake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Stool MCS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/>
            </a:pPr>
            <a:r>
              <a:t>white blood cells (WBCs), occult blood, routine pathogens, ova, parasites, and </a:t>
            </a:r>
            <a:r>
              <a:rPr i="1"/>
              <a:t>Clostridium difficile</a:t>
            </a:r>
            <a:r>
              <a:t> toxin. These studies should also be used to rule out infectious etiologies during relapses and before the initiation of immunosuppressive agents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FWT urine (+ MCS)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/>
            </a:pPr>
            <a:r>
              <a:t>Urosepsis from vesicoenteric fistula or inflammatory mass causing ureteric obstruction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Laboratory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>
                <a:solidFill>
                  <a:srgbClr val="0000FF"/>
                </a:solidFill>
              </a:defRPr>
            </a:pPr>
            <a:r>
              <a:t>VBG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Increased lactate with bowel ischaemia 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Metabolic acidosis septic shock/ischaemic bowel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>
                <a:solidFill>
                  <a:srgbClr val="0000FF"/>
                </a:solidFill>
              </a:defRPr>
            </a:pPr>
            <a:r>
              <a:t>U+E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Na/K/Cl/BC changes with persistent vomiting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Prerenal impairment with severe dehydration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>
                <a:solidFill>
                  <a:srgbClr val="0000FF"/>
                </a:solidFill>
              </a:defRPr>
            </a:pPr>
            <a:r>
              <a:t>FBE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WCC &gt;20 or &lt;4 favors bacterial sepsis</a:t>
            </a:r>
          </a:p>
          <a:p>
            <a:pPr lvl="4" marL="20574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Leukocytosis from inflammation/abscess/steroid rx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Hb : anaemia from chonic inflammation/Fe malabsorption/chronic loss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LFTs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/>
            </a:pPr>
            <a:r>
              <a:t>Transient increase with inflammation vs persisting elevation with sclerosing choleangitis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/>
            </a:pPr>
            <a:r>
              <a:t>Hypoalb indicates suboptimal crohns treatment</a:t>
            </a:r>
          </a:p>
          <a:p>
            <a:pPr lvl="3" marL="0" indent="1371600">
              <a:lnSpc>
                <a:spcPct val="80000"/>
              </a:lnSpc>
              <a:spcBef>
                <a:spcPts val="200"/>
              </a:spcBef>
              <a:buSzTx/>
              <a:buNone/>
              <a:defRPr sz="900"/>
            </a:pP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>
                <a:solidFill>
                  <a:srgbClr val="0000FF"/>
                </a:solidFill>
              </a:defRPr>
            </a:pPr>
            <a:r>
              <a:t>CRP/ESR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Markers of acute disease activity, monitor response to Rx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Used to risk stratify likelyhood of complications &amp; CT need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Imaging</a:t>
            </a:r>
            <a:endParaRPr>
              <a:solidFill>
                <a:srgbClr val="0000FF"/>
              </a:solidFill>
            </a:endParaRP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>
                <a:solidFill>
                  <a:srgbClr val="0000FF"/>
                </a:solidFill>
              </a:defRPr>
            </a:pPr>
            <a:r>
              <a:t>CT abdo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bowel wall thickening, bowel obstruction, mesenteric edema, abscesses, or fistulae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Serial radiation exposure is a concern / only used if markers of disease activity indicate 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MRI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/>
            </a:pPr>
            <a:r>
              <a:t>Better at evaluating perianal &amp; pelvic disease/abscess/fistulae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>
                <a:solidFill>
                  <a:srgbClr val="0000FF"/>
                </a:solidFill>
              </a:defRPr>
            </a:pPr>
            <a:r>
              <a:t>AXR (+ CXR)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Free gas (perforation)</a:t>
            </a:r>
          </a:p>
          <a:p>
            <a:pPr lvl="3" marL="1600200" indent="-228600">
              <a:lnSpc>
                <a:spcPct val="80000"/>
              </a:lnSpc>
              <a:spcBef>
                <a:spcPts val="200"/>
              </a:spcBef>
              <a:defRPr sz="900">
                <a:solidFill>
                  <a:srgbClr val="0000FF"/>
                </a:solidFill>
              </a:defRPr>
            </a:pPr>
            <a:r>
              <a:t>Dilated loops/AF levels (SBO)/thumbprinting bowel wall/wall thickening/dilation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769717" y="240546"/>
            <a:ext cx="6088284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Compare Crohns disease &amp; Ulcerative Colitis</a:t>
            </a:r>
          </a:p>
          <a:p>
            <a:pPr/>
          </a:p>
          <a:p>
            <a:pPr/>
            <a:r>
              <a:t> </a:t>
            </a:r>
          </a:p>
          <a:p>
            <a:pPr/>
          </a:p>
        </p:txBody>
      </p:sp>
      <p:graphicFrame>
        <p:nvGraphicFramePr>
          <p:cNvPr id="146" name="Table 146"/>
          <p:cNvGraphicFramePr/>
          <p:nvPr/>
        </p:nvGraphicFramePr>
        <p:xfrm>
          <a:off x="702365" y="942938"/>
          <a:ext cx="7264008" cy="520544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208198"/>
                <a:gridCol w="2407642"/>
                <a:gridCol w="2648167"/>
              </a:tblGrid>
              <a:tr h="433787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0000"/>
                          </a:solidFill>
                        </a:rPr>
                        <a:t>Characteristics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Crohns disease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Ulcerative Colitis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distribution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Mouth-anus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colon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pathology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Transmural/skip lesions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Mucosal/continuous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radiology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String sign /thumbprinting</a:t>
                      </a:r>
                    </a:p>
                    <a:p>
                      <a:pPr algn="l">
                        <a:defRPr sz="1800"/>
                      </a:pPr>
                      <a:r>
                        <a:t>Fistula/strictures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Leadpipe colon/toxic megacolon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Cancer risk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Increased vs gen pop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Higher than crohns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Presentation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bleeding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occasional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Very common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obstruction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common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seldom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fistulae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common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Rare/none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Weight loss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significant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mild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337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Perianal disease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common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seldom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SAQ 9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A 24 yo man with a 6 yr Hx of Crohns disease presents with 12hrs of worsening abdominal pain, fever and vomiting. </a:t>
            </a:r>
          </a:p>
          <a:p>
            <a:pPr marL="0" indent="0">
              <a:buSzTx/>
              <a:buNone/>
            </a:pPr>
            <a:br/>
            <a:r>
              <a:t>BP 90/60 </a:t>
            </a:r>
            <a:br/>
            <a:r>
              <a:t>HR 120 </a:t>
            </a:r>
            <a:br/>
            <a:r>
              <a:t>Temp 38.7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894796" y="702397"/>
            <a:ext cx="7668308" cy="626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AutoNum type="alphaLcPeriod" startAt="1"/>
              <a:defRPr sz="3200"/>
            </a:pPr>
            <a:r>
              <a:t>List 6 possible causes for this presentation</a:t>
            </a:r>
          </a:p>
          <a:p>
            <a:pPr>
              <a:defRPr sz="3200"/>
            </a:pPr>
          </a:p>
          <a:p>
            <a:pPr marL="342900" indent="-342900">
              <a:buSzPct val="100000"/>
              <a:buAutoNum type="alphaLcPeriod" startAt="1"/>
              <a:defRPr sz="3200"/>
            </a:pPr>
          </a:p>
          <a:p>
            <a:pPr marL="342900" indent="-342900">
              <a:buSzPct val="100000"/>
              <a:buAutoNum type="alphaLcPeriod" startAt="1"/>
              <a:defRPr sz="3200"/>
            </a:pPr>
            <a:r>
              <a:t>List 5 abdominal complications of Crohns disease</a:t>
            </a:r>
          </a:p>
          <a:p>
            <a:pPr marL="342900" indent="-342900">
              <a:buSzPct val="100000"/>
              <a:buAutoNum type="alphaLcPeriod" startAt="1"/>
              <a:defRPr sz="3200"/>
            </a:pPr>
          </a:p>
          <a:p>
            <a:pPr marL="342900" indent="-342900">
              <a:buSzPct val="100000"/>
              <a:buAutoNum type="alphaLcPeriod" startAt="2"/>
              <a:defRPr sz="3200"/>
            </a:pPr>
            <a:r>
              <a:t>List &amp; Justify 5 investigations in this pt</a:t>
            </a:r>
          </a:p>
          <a:p>
            <a:pPr marL="342900" indent="-342900">
              <a:buSzPct val="100000"/>
              <a:buAutoNum type="alphaLcPeriod" startAt="2"/>
              <a:defRPr sz="3200"/>
            </a:pPr>
          </a:p>
          <a:p>
            <a:pPr>
              <a:defRPr sz="3200"/>
            </a:pPr>
          </a:p>
          <a:p>
            <a:pPr marL="342900" indent="-342900">
              <a:buSzPct val="100000"/>
              <a:buAutoNum type="alphaLcPeriod" startAt="1"/>
              <a:defRPr sz="3200"/>
            </a:pPr>
            <a:r>
              <a:t>Compare Crohns disease &amp; Ulcerative Colitis </a:t>
            </a:r>
          </a:p>
          <a:p>
            <a:pPr/>
          </a:p>
          <a:p>
            <a:pPr/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3192">
              <a:defRPr sz="3354"/>
            </a:pPr>
            <a:r>
              <a:t>List 6 possible causes for this presentation</a:t>
            </a:r>
            <a:br/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defRPr sz="3072"/>
            </a:pPr>
            <a:r>
              <a:t>Crohns disease related</a:t>
            </a:r>
          </a:p>
          <a:p>
            <a:pPr lvl="1" marL="713231" indent="-274320" defTabSz="438911">
              <a:spcBef>
                <a:spcPts val="600"/>
              </a:spcBef>
              <a:defRPr sz="2688"/>
            </a:pPr>
            <a:r>
              <a:t>Exacerbation with complication</a:t>
            </a:r>
          </a:p>
          <a:p>
            <a:pPr lvl="1" marL="713231" indent="-274320" defTabSz="438911">
              <a:spcBef>
                <a:spcPts val="600"/>
              </a:spcBef>
              <a:defRPr sz="2688"/>
            </a:pPr>
            <a:r>
              <a:t>Complicated by Rx (steroids/immunosuppresion)</a:t>
            </a:r>
          </a:p>
          <a:p>
            <a:pPr marL="329184" indent="-329184" defTabSz="438911">
              <a:defRPr sz="3072"/>
            </a:pPr>
            <a:r>
              <a:t>Non Crohns causes of abdominal sepsis</a:t>
            </a:r>
          </a:p>
          <a:p>
            <a:pPr marL="0" indent="0" defTabSz="438911">
              <a:buSzTx/>
              <a:buNone/>
              <a:defRPr sz="3072"/>
            </a:pPr>
          </a:p>
          <a:p>
            <a:pPr marL="329184" indent="-329184" defTabSz="438911">
              <a:defRPr sz="3072">
                <a:solidFill>
                  <a:srgbClr val="FF0000"/>
                </a:solidFill>
              </a:defRPr>
            </a:pPr>
            <a:r>
              <a:t>Uncomplicated causes of abdo pain are NOT going to score marks</a:t>
            </a:r>
          </a:p>
          <a:p>
            <a:pPr lvl="1" marL="713231" indent="-274320" defTabSz="438911">
              <a:spcBef>
                <a:spcPts val="600"/>
              </a:spcBef>
              <a:defRPr sz="2688">
                <a:solidFill>
                  <a:srgbClr val="FF0000"/>
                </a:solidFill>
              </a:defRPr>
            </a:pPr>
            <a:r>
              <a:t>Appendicitis/biliary colic/UTI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3192">
              <a:defRPr sz="3354"/>
            </a:pPr>
            <a:r>
              <a:t>List 6 possible causes for this presentation</a:t>
            </a:r>
            <a:br/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All the differentials should relate to the STEM if possible</a:t>
            </a: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Only if you have exhausted abdominal causes should you venture away from the abdomen.</a:t>
            </a: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3192">
              <a:defRPr sz="3354"/>
            </a:pPr>
            <a:r>
              <a:t>List 6 possible causes for this presentation</a:t>
            </a:r>
            <a:br/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Crohns disease related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Acute flare of Crohns with 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perforation &amp; peritonitis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Fistulae/abscess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Obstruction/ischaemia/perf/peritonitis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Urosepsis from enterovesical fistula or inflammatory mass causing ureteric obstruction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Peptic ulcer (steroid use) with perforation/peritonitis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Non Crohns  causes of abdominal sepsis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Appendicitis with perforation/peritonitis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Ascending cholangitis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Pancreatitis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Infective (bacterial) colitis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38327">
              <a:defRPr sz="2886"/>
            </a:pPr>
            <a:r>
              <a:t>List 5 abdominal complications of Crohns disease</a:t>
            </a:r>
            <a:br/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Fistulae</a:t>
            </a:r>
          </a:p>
          <a:p>
            <a:pPr>
              <a:lnSpc>
                <a:spcPct val="90000"/>
              </a:lnSpc>
            </a:pPr>
            <a:r>
              <a:t>Strictures</a:t>
            </a:r>
          </a:p>
          <a:p>
            <a:pPr>
              <a:lnSpc>
                <a:spcPct val="90000"/>
              </a:lnSpc>
            </a:pPr>
            <a:r>
              <a:t>Perforation </a:t>
            </a:r>
          </a:p>
          <a:p>
            <a:pPr>
              <a:lnSpc>
                <a:spcPct val="90000"/>
              </a:lnSpc>
            </a:pPr>
            <a:r>
              <a:t>Abscess</a:t>
            </a:r>
          </a:p>
          <a:p>
            <a:pPr>
              <a:lnSpc>
                <a:spcPct val="90000"/>
              </a:lnSpc>
            </a:pPr>
            <a:r>
              <a:t>Bowel obstruction</a:t>
            </a:r>
          </a:p>
          <a:p>
            <a:pPr>
              <a:lnSpc>
                <a:spcPct val="90000"/>
              </a:lnSpc>
            </a:pPr>
            <a:r>
              <a:t>Colorectal Ca</a:t>
            </a:r>
          </a:p>
          <a:p>
            <a:pPr>
              <a:lnSpc>
                <a:spcPct val="90000"/>
              </a:lnSpc>
              <a:defRPr>
                <a:solidFill>
                  <a:srgbClr val="FF0000"/>
                </a:solidFill>
              </a:defRPr>
            </a:pPr>
            <a:r>
              <a:t>The Symptoms of Crohns are NOT complications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6052">
              <a:defRPr sz="3549"/>
            </a:pPr>
            <a:r>
              <a:t>List &amp; Justify 5 investigations in this pt</a:t>
            </a:r>
            <a:br/>
          </a:p>
        </p:txBody>
      </p:sp>
      <p:sp>
        <p:nvSpPr>
          <p:cNvPr id="133" name="Shape 133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/>
            <a:r>
              <a:t>FBE</a:t>
            </a:r>
          </a:p>
          <a:p>
            <a:pPr/>
            <a:r>
              <a:t>U+E/RF</a:t>
            </a:r>
          </a:p>
          <a:p>
            <a:pPr/>
            <a:r>
              <a:t>VBG</a:t>
            </a:r>
          </a:p>
          <a:p>
            <a:pPr/>
            <a:r>
              <a:t>CRP/ESR</a:t>
            </a:r>
          </a:p>
          <a:p>
            <a:pPr/>
            <a:r>
              <a:t>Blood cultures</a:t>
            </a:r>
          </a:p>
          <a:p>
            <a:pPr/>
            <a:r>
              <a:t>Stool MCS</a:t>
            </a:r>
          </a:p>
          <a:p>
            <a:pPr/>
            <a:r>
              <a:t>Urine MCS</a:t>
            </a:r>
          </a:p>
          <a:p>
            <a:pPr/>
            <a:r>
              <a:t>LFT/lipase</a:t>
            </a:r>
          </a:p>
        </p:txBody>
      </p:sp>
      <p:sp>
        <p:nvSpPr>
          <p:cNvPr id="134" name="Shape 134"/>
          <p:cNvSpPr/>
          <p:nvPr/>
        </p:nvSpPr>
        <p:spPr>
          <a:xfrm>
            <a:off x="4648200" y="1600200"/>
            <a:ext cx="4038600" cy="2464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AXR</a:t>
            </a:r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US</a:t>
            </a:r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CT abdo</a:t>
            </a:r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CXR</a:t>
            </a:r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MRI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457200" y="274638"/>
            <a:ext cx="8229600" cy="325438"/>
          </a:xfrm>
          <a:prstGeom prst="rect">
            <a:avLst/>
          </a:prstGeom>
        </p:spPr>
        <p:txBody>
          <a:bodyPr/>
          <a:lstStyle/>
          <a:p>
            <a:pPr defTabSz="182880">
              <a:defRPr b="1" i="1" sz="1120"/>
            </a:pPr>
            <a:r>
              <a:t> </a:t>
            </a:r>
            <a:br/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274638"/>
            <a:ext cx="8229600" cy="585152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Points to consider when asked to justify or provide a satisfactory rationale </a:t>
            </a:r>
          </a:p>
          <a:p>
            <a:pPr marL="0" indent="0">
              <a:buSzTx/>
              <a:buNone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when and why you would perform the test(s)</a:t>
            </a: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What you  would be looking for </a:t>
            </a: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Test utility/ or likely yield</a:t>
            </a: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Clinically relevant information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