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45"/>
    <p:restoredTop sz="94669"/>
  </p:normalViewPr>
  <p:slideViewPr>
    <p:cSldViewPr snapToGrid="0" snapToObjects="1">
      <p:cViewPr varScale="1">
        <p:scale>
          <a:sx n="50" d="100"/>
          <a:sy n="50" d="100"/>
        </p:scale>
        <p:origin x="18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package" Target="../embeddings/Microsoft_Excel_Worksheet1.xlsx"/><Relationship Id="rId1" Type="http://schemas.openxmlformats.org/officeDocument/2006/relationships/image" Target="../media/image4.png"/><Relationship Id="rId2" Type="http://schemas.openxmlformats.org/officeDocument/2006/relationships/image" Target="../media/image5.pn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autoTitleDeleted val="1"/>
    <c:view3D>
      <c:rotX val="5"/>
      <c:hPercent val="72"/>
      <c:rotY val="12"/>
      <c:depthPercent val="31"/>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05"/>
          <c:y val="0.005"/>
          <c:w val="0.99"/>
          <c:h val="0.9875"/>
        </c:manualLayout>
      </c:layout>
      <c:bar3DChart>
        <c:barDir val="col"/>
        <c:grouping val="clustered"/>
        <c:varyColors val="0"/>
        <c:ser>
          <c:idx val="0"/>
          <c:order val="0"/>
          <c:tx>
            <c:strRef>
              <c:f>Sheet1!$A$2</c:f>
              <c:strCache>
                <c:ptCount val="1"/>
                <c:pt idx="0">
                  <c:v>0</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Sheet1!$B$2:$B$2</c:f>
              <c:numCache>
                <c:formatCode>General</c:formatCode>
                <c:ptCount val="1"/>
              </c:numCache>
            </c:numRef>
          </c:val>
        </c:ser>
        <c:ser>
          <c:idx val="1"/>
          <c:order val="1"/>
          <c:tx>
            <c:strRef>
              <c:f>Sheet1!$A$3</c:f>
              <c:strCache>
                <c:ptCount val="1"/>
                <c:pt idx="0">
                  <c:v>1</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Sheet1!$B$3:$B$3</c:f>
              <c:numCache>
                <c:formatCode>General</c:formatCode>
                <c:ptCount val="1"/>
              </c:numCache>
            </c:numRef>
          </c:val>
        </c:ser>
        <c:ser>
          <c:idx val="2"/>
          <c:order val="2"/>
          <c:tx>
            <c:strRef>
              <c:f>Sheet1!$A$4</c:f>
              <c:strCache>
                <c:ptCount val="1"/>
                <c:pt idx="0">
                  <c:v>2</c:v>
                </c:pt>
              </c:strCache>
            </c:strRef>
          </c:tx>
          <c:spPr>
            <a:blipFill rotWithShape="1">
              <a:blip xmlns:r="http://schemas.openxmlformats.org/officeDocument/2006/relationships" r:embed="rId1"/>
              <a:srcRect/>
              <a:stretch>
                <a:fillRect/>
              </a:stretch>
            </a:blipFill>
            <a:ln w="12700" cap="flat">
              <a:noFill/>
              <a:miter lim="400000"/>
            </a:ln>
            <a:effectLst>
              <a:outerShdw blurRad="127000" dir="7800000" algn="tl">
                <a:srgbClr val="000000">
                  <a:alpha val="50000"/>
                </a:srgbClr>
              </a:outerShdw>
            </a:effectLst>
            <a:sp3d prstMaterial="matte"/>
          </c:spPr>
          <c:invertIfNegative val="0"/>
          <c:pictureOptions>
            <c:pictureFormat val="stretch"/>
          </c:pictureOptions>
          <c:cat>
            <c:strRef>
              <c:f>Sheet1!$B$1:$B$1</c:f>
              <c:strCache>
                <c:ptCount val="1"/>
                <c:pt idx="0">
                  <c:v>Mark Out of 18 (10=5.5)</c:v>
                </c:pt>
              </c:strCache>
            </c:strRef>
          </c:cat>
          <c:val>
            <c:numRef>
              <c:f>Sheet1!$B$4:$B$4</c:f>
              <c:numCache>
                <c:formatCode>General</c:formatCode>
                <c:ptCount val="1"/>
              </c:numCache>
            </c:numRef>
          </c:val>
        </c:ser>
        <c:ser>
          <c:idx val="3"/>
          <c:order val="3"/>
          <c:tx>
            <c:strRef>
              <c:f>Sheet1!$A$5</c:f>
              <c:strCache>
                <c:ptCount val="1"/>
                <c:pt idx="0">
                  <c:v>3</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Sheet1!$B$5:$B$5</c:f>
              <c:numCache>
                <c:formatCode>General</c:formatCode>
                <c:ptCount val="1"/>
              </c:numCache>
            </c:numRef>
          </c:val>
        </c:ser>
        <c:ser>
          <c:idx val="4"/>
          <c:order val="4"/>
          <c:tx>
            <c:strRef>
              <c:f>Sheet1!$A$6</c:f>
              <c:strCache>
                <c:ptCount val="1"/>
                <c:pt idx="0">
                  <c:v>4</c:v>
                </c:pt>
              </c:strCache>
            </c:strRef>
          </c:tx>
          <c:spPr>
            <a:blipFill rotWithShape="1">
              <a:blip xmlns:r="http://schemas.openxmlformats.org/officeDocument/2006/relationships" r:embed="rId2"/>
              <a:srcRect/>
              <a:stretch>
                <a:fillRect/>
              </a:stretch>
            </a:blipFill>
            <a:ln w="12700" cap="flat">
              <a:noFill/>
              <a:miter lim="400000"/>
            </a:ln>
            <a:effectLst>
              <a:outerShdw blurRad="127000" dir="7800000" algn="tl">
                <a:srgbClr val="000000">
                  <a:alpha val="50000"/>
                </a:srgbClr>
              </a:outerShdw>
            </a:effectLst>
            <a:sp3d prstMaterial="matte"/>
          </c:spPr>
          <c:invertIfNegative val="0"/>
          <c:pictureOptions>
            <c:pictureFormat val="stretch"/>
          </c:pictureOptions>
          <c:cat>
            <c:strRef>
              <c:f>Sheet1!$B$1:$B$1</c:f>
              <c:strCache>
                <c:ptCount val="1"/>
                <c:pt idx="0">
                  <c:v>Mark Out of 18 (10=5.5)</c:v>
                </c:pt>
              </c:strCache>
            </c:strRef>
          </c:cat>
          <c:val>
            <c:numRef>
              <c:f>Sheet1!$B$6:$B$6</c:f>
              <c:numCache>
                <c:formatCode>General</c:formatCode>
                <c:ptCount val="1"/>
                <c:pt idx="0">
                  <c:v>3.0</c:v>
                </c:pt>
              </c:numCache>
            </c:numRef>
          </c:val>
          <c:shape val="cylinder"/>
        </c:ser>
        <c:ser>
          <c:idx val="5"/>
          <c:order val="5"/>
          <c:tx>
            <c:strRef>
              <c:f>Sheet1!$A$7</c:f>
              <c:strCache>
                <c:ptCount val="1"/>
                <c:pt idx="0">
                  <c:v>5</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Sheet1!$B$7:$B$7</c:f>
              <c:numCache>
                <c:formatCode>General</c:formatCode>
                <c:ptCount val="1"/>
              </c:numCache>
            </c:numRef>
          </c:val>
        </c:ser>
        <c:ser>
          <c:idx val="6"/>
          <c:order val="6"/>
          <c:tx>
            <c:strRef>
              <c:f>Sheet1!$A$8</c:f>
              <c:strCache>
                <c:ptCount val="1"/>
                <c:pt idx="0">
                  <c:v>6</c:v>
                </c:pt>
              </c:strCache>
            </c:strRef>
          </c:tx>
          <c:spPr>
            <a:blipFill rotWithShape="1">
              <a:blip xmlns:r="http://schemas.openxmlformats.org/officeDocument/2006/relationships" r:embed="rId3"/>
              <a:srcRect/>
              <a:stretch>
                <a:fillRect/>
              </a:stretch>
            </a:blipFill>
            <a:ln w="12700" cap="flat">
              <a:noFill/>
              <a:miter lim="400000"/>
            </a:ln>
            <a:effectLst>
              <a:outerShdw blurRad="127000" dir="7800000" algn="tl">
                <a:srgbClr val="000000">
                  <a:alpha val="50000"/>
                </a:srgbClr>
              </a:outerShdw>
            </a:effectLst>
            <a:sp3d prstMaterial="matte"/>
          </c:spPr>
          <c:invertIfNegative val="0"/>
          <c:pictureOptions>
            <c:pictureFormat val="stretch"/>
          </c:pictureOptions>
          <c:cat>
            <c:strRef>
              <c:f>Sheet1!$B$1:$B$1</c:f>
              <c:strCache>
                <c:ptCount val="1"/>
                <c:pt idx="0">
                  <c:v>Mark Out of 18 (10=5.5)</c:v>
                </c:pt>
              </c:strCache>
            </c:strRef>
          </c:cat>
          <c:val>
            <c:numRef>
              <c:f>Sheet1!$B$8:$B$8</c:f>
              <c:numCache>
                <c:formatCode>General</c:formatCode>
                <c:ptCount val="1"/>
              </c:numCache>
            </c:numRef>
          </c:val>
        </c:ser>
        <c:ser>
          <c:idx val="7"/>
          <c:order val="7"/>
          <c:tx>
            <c:strRef>
              <c:f>Sheet1!$A$9</c:f>
              <c:strCache>
                <c:ptCount val="1"/>
                <c:pt idx="0">
                  <c:v>7</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Sheet1!$B$9:$B$9</c:f>
              <c:numCache>
                <c:formatCode>General</c:formatCode>
                <c:ptCount val="1"/>
                <c:pt idx="0">
                  <c:v>2.0</c:v>
                </c:pt>
              </c:numCache>
            </c:numRef>
          </c:val>
          <c:shape val="cylinder"/>
        </c:ser>
        <c:ser>
          <c:idx val="8"/>
          <c:order val="8"/>
          <c:tx>
            <c:strRef>
              <c:f>Sheet1!$A$10</c:f>
              <c:strCache>
                <c:ptCount val="1"/>
                <c:pt idx="0">
                  <c:v>8</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Sheet1!$B$10:$B$10</c:f>
              <c:numCache>
                <c:formatCode>General</c:formatCode>
                <c:ptCount val="1"/>
                <c:pt idx="0">
                  <c:v>3.0</c:v>
                </c:pt>
              </c:numCache>
            </c:numRef>
          </c:val>
          <c:shape val="cylinder"/>
        </c:ser>
        <c:ser>
          <c:idx val="9"/>
          <c:order val="9"/>
          <c:tx>
            <c:strRef>
              <c:f>Sheet1!$A$11</c:f>
              <c:strCache>
                <c:ptCount val="1"/>
                <c:pt idx="0">
                  <c:v>9</c:v>
                </c:pt>
              </c:strCache>
            </c:strRef>
          </c:tx>
          <c:spPr>
            <a:solidFill>
              <a:srgbClr val="980605"/>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Sheet1!$B$11:$B$11</c:f>
              <c:numCache>
                <c:formatCode>General</c:formatCode>
                <c:ptCount val="1"/>
                <c:pt idx="0">
                  <c:v>7.0</c:v>
                </c:pt>
              </c:numCache>
            </c:numRef>
          </c:val>
          <c:shape val="cylinder"/>
        </c:ser>
        <c:ser>
          <c:idx val="10"/>
          <c:order val="10"/>
          <c:tx>
            <c:strRef>
              <c:f>Sheet1!$A$12</c:f>
              <c:strCache>
                <c:ptCount val="1"/>
                <c:pt idx="0">
                  <c:v>10</c:v>
                </c:pt>
              </c:strCache>
            </c:strRef>
          </c:tx>
          <c:spPr>
            <a:solidFill>
              <a:srgbClr val="005493"/>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Sheet1!$B$12:$B$12</c:f>
              <c:numCache>
                <c:formatCode>General</c:formatCode>
                <c:ptCount val="1"/>
                <c:pt idx="0">
                  <c:v>7.0</c:v>
                </c:pt>
              </c:numCache>
            </c:numRef>
          </c:val>
          <c:shape val="cylinder"/>
        </c:ser>
        <c:ser>
          <c:idx val="11"/>
          <c:order val="11"/>
          <c:tx>
            <c:strRef>
              <c:f>Sheet1!$A$13</c:f>
              <c:strCache>
                <c:ptCount val="1"/>
                <c:pt idx="0">
                  <c:v>11</c:v>
                </c:pt>
              </c:strCache>
            </c:strRef>
          </c:tx>
          <c:spPr>
            <a:solidFill>
              <a:srgbClr val="005493"/>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Sheet1!$B$13:$B$13</c:f>
              <c:numCache>
                <c:formatCode>General</c:formatCode>
                <c:ptCount val="1"/>
                <c:pt idx="0">
                  <c:v>6.0</c:v>
                </c:pt>
              </c:numCache>
            </c:numRef>
          </c:val>
          <c:shape val="cylinder"/>
        </c:ser>
        <c:ser>
          <c:idx val="12"/>
          <c:order val="12"/>
          <c:tx>
            <c:strRef>
              <c:f>Sheet1!$A$14</c:f>
              <c:strCache>
                <c:ptCount val="1"/>
                <c:pt idx="0">
                  <c:v>12</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Sheet1!$B$14:$B$14</c:f>
              <c:numCache>
                <c:formatCode>General</c:formatCode>
                <c:ptCount val="1"/>
                <c:pt idx="0">
                  <c:v>6.0</c:v>
                </c:pt>
              </c:numCache>
            </c:numRef>
          </c:val>
          <c:shape val="cylinder"/>
        </c:ser>
        <c:ser>
          <c:idx val="13"/>
          <c:order val="13"/>
          <c:tx>
            <c:strRef>
              <c:f>Sheet1!$A$15</c:f>
              <c:strCache>
                <c:ptCount val="1"/>
                <c:pt idx="0">
                  <c:v>13</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Sheet1!$B$15:$B$15</c:f>
              <c:numCache>
                <c:formatCode>General</c:formatCode>
                <c:ptCount val="1"/>
                <c:pt idx="0">
                  <c:v>4.0</c:v>
                </c:pt>
              </c:numCache>
            </c:numRef>
          </c:val>
          <c:shape val="cylinder"/>
        </c:ser>
        <c:ser>
          <c:idx val="14"/>
          <c:order val="14"/>
          <c:tx>
            <c:strRef>
              <c:f>Sheet1!$A$16</c:f>
              <c:strCache>
                <c:ptCount val="1"/>
                <c:pt idx="0">
                  <c:v>14</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Sheet1!$B$16:$B$16</c:f>
              <c:numCache>
                <c:formatCode>General</c:formatCode>
                <c:ptCount val="1"/>
                <c:pt idx="0">
                  <c:v>5.0</c:v>
                </c:pt>
              </c:numCache>
            </c:numRef>
          </c:val>
          <c:shape val="cylinder"/>
        </c:ser>
        <c:ser>
          <c:idx val="15"/>
          <c:order val="15"/>
          <c:tx>
            <c:strRef>
              <c:f>Sheet1!$A$17</c:f>
              <c:strCache>
                <c:ptCount val="1"/>
                <c:pt idx="0">
                  <c:v>15</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Sheet1!$B$17:$B$17</c:f>
              <c:numCache>
                <c:formatCode>General</c:formatCode>
                <c:ptCount val="1"/>
                <c:pt idx="0">
                  <c:v>1.0</c:v>
                </c:pt>
              </c:numCache>
            </c:numRef>
          </c:val>
          <c:shape val="cylinder"/>
        </c:ser>
        <c:ser>
          <c:idx val="16"/>
          <c:order val="16"/>
          <c:tx>
            <c:strRef>
              <c:f>Sheet1!$A$18</c:f>
              <c:strCache>
                <c:ptCount val="1"/>
                <c:pt idx="0">
                  <c:v>16</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Sheet1!$B$18:$B$18</c:f>
              <c:numCache>
                <c:formatCode>General</c:formatCode>
                <c:ptCount val="1"/>
              </c:numCache>
            </c:numRef>
          </c:val>
        </c:ser>
        <c:ser>
          <c:idx val="17"/>
          <c:order val="17"/>
          <c:tx>
            <c:strRef>
              <c:f>Sheet1!$A$19</c:f>
              <c:strCache>
                <c:ptCount val="1"/>
                <c:pt idx="0">
                  <c:v>17</c:v>
                </c:pt>
              </c:strCache>
            </c:strRef>
          </c:tx>
          <c:spPr>
            <a:blipFill rotWithShape="1">
              <a:blip xmlns:r="http://schemas.openxmlformats.org/officeDocument/2006/relationships" r:embed="rId4"/>
              <a:srcRect/>
              <a:stretch>
                <a:fillRect/>
              </a:stretch>
            </a:blipFill>
            <a:ln w="12700" cap="flat">
              <a:noFill/>
              <a:miter lim="400000"/>
            </a:ln>
            <a:effectLst>
              <a:outerShdw blurRad="127000" dir="7800000" algn="tl">
                <a:srgbClr val="000000">
                  <a:alpha val="50000"/>
                </a:srgbClr>
              </a:outerShdw>
            </a:effectLst>
            <a:sp3d prstMaterial="matte"/>
          </c:spPr>
          <c:invertIfNegative val="0"/>
          <c:pictureOptions>
            <c:pictureFormat val="stretch"/>
          </c:pictureOptions>
          <c:cat>
            <c:strRef>
              <c:f>Sheet1!$B$1:$B$1</c:f>
              <c:strCache>
                <c:ptCount val="1"/>
                <c:pt idx="0">
                  <c:v>Mark Out of 18 (10=5.5)</c:v>
                </c:pt>
              </c:strCache>
            </c:strRef>
          </c:cat>
          <c:val>
            <c:numRef>
              <c:f>Sheet1!$B$19:$B$19</c:f>
              <c:numCache>
                <c:formatCode>General</c:formatCode>
                <c:ptCount val="1"/>
              </c:numCache>
            </c:numRef>
          </c:val>
        </c:ser>
        <c:ser>
          <c:idx val="18"/>
          <c:order val="18"/>
          <c:tx>
            <c:strRef>
              <c:f>Sheet1!$A$20</c:f>
              <c:strCache>
                <c:ptCount val="1"/>
                <c:pt idx="0">
                  <c:v>18</c:v>
                </c:pt>
              </c:strCache>
            </c:strRef>
          </c:tx>
          <c:spPr>
            <a:solidFill>
              <a:srgbClr val="154C90"/>
            </a:solidFill>
            <a:ln w="12700" cap="flat">
              <a:noFill/>
              <a:miter lim="400000"/>
            </a:ln>
            <a:effectLst>
              <a:outerShdw blurRad="127000" dir="7800000" algn="tl">
                <a:srgbClr val="000000">
                  <a:alpha val="50000"/>
                </a:srgbClr>
              </a:outerShdw>
            </a:effectLst>
            <a:sp3d prstMaterial="matte"/>
          </c:spPr>
          <c:invertIfNegative val="0"/>
          <c:cat>
            <c:strRef>
              <c:f>Sheet1!$B$1:$B$1</c:f>
              <c:strCache>
                <c:ptCount val="1"/>
                <c:pt idx="0">
                  <c:v>Mark Out of 18 (10=5.5)</c:v>
                </c:pt>
              </c:strCache>
            </c:strRef>
          </c:cat>
          <c:val>
            <c:numRef>
              <c:f>Sheet1!$B$20:$B$20</c:f>
              <c:numCache>
                <c:formatCode>General</c:formatCode>
                <c:ptCount val="1"/>
              </c:numCache>
            </c:numRef>
          </c:val>
        </c:ser>
        <c:dLbls>
          <c:showLegendKey val="0"/>
          <c:showVal val="0"/>
          <c:showCatName val="0"/>
          <c:showSerName val="0"/>
          <c:showPercent val="0"/>
          <c:showBubbleSize val="0"/>
        </c:dLbls>
        <c:gapWidth val="40"/>
        <c:shape val="box"/>
        <c:axId val="1214496256"/>
        <c:axId val="1191047136"/>
        <c:axId val="1214502864"/>
      </c:bar3DChart>
      <c:catAx>
        <c:axId val="1214496256"/>
        <c:scaling>
          <c:orientation val="minMax"/>
        </c:scaling>
        <c:delete val="0"/>
        <c:axPos val="b"/>
        <c:majorGridlines>
          <c:spPr>
            <a:ln w="12700" cap="flat">
              <a:solidFill>
                <a:srgbClr val="B8B8B8"/>
              </a:solidFill>
              <a:prstDash val="solid"/>
              <a:miter lim="400000"/>
            </a:ln>
          </c:spPr>
        </c:majorGridlines>
        <c:numFmt formatCode="0" sourceLinked="0"/>
        <c:majorTickMark val="none"/>
        <c:minorTickMark val="none"/>
        <c:tickLblPos val="low"/>
        <c:spPr>
          <a:ln w="12700" cap="flat">
            <a:noFill/>
            <a:prstDash val="solid"/>
            <a:miter lim="400000"/>
          </a:ln>
        </c:spPr>
        <c:txPr>
          <a:bodyPr rot="0"/>
          <a:lstStyle/>
          <a:p>
            <a:pPr>
              <a:defRPr sz="1000" b="1" i="0" u="none" strike="noStrike">
                <a:solidFill>
                  <a:srgbClr val="000000"/>
                </a:solidFill>
                <a:latin typeface="Helvetica"/>
              </a:defRPr>
            </a:pPr>
            <a:endParaRPr lang="en-US"/>
          </a:p>
        </c:txPr>
        <c:crossAx val="1191047136"/>
        <c:crosses val="autoZero"/>
        <c:auto val="1"/>
        <c:lblAlgn val="ctr"/>
        <c:lblOffset val="100"/>
        <c:noMultiLvlLbl val="1"/>
      </c:catAx>
      <c:valAx>
        <c:axId val="1191047136"/>
        <c:scaling>
          <c:orientation val="minMax"/>
        </c:scaling>
        <c:delete val="0"/>
        <c:axPos val="l"/>
        <c:majorGridlines>
          <c:spPr>
            <a:ln w="3175" cap="flat">
              <a:solidFill>
                <a:srgbClr val="B8B8B8"/>
              </a:solidFill>
              <a:prstDash val="solid"/>
              <a:miter lim="400000"/>
            </a:ln>
          </c:spPr>
        </c:majorGridlines>
        <c:title>
          <c:tx>
            <c:rich>
              <a:bodyPr rot="-5400000"/>
              <a:lstStyle/>
              <a:p>
                <a:pPr>
                  <a:defRPr sz="1100" b="1" i="0" u="none" strike="noStrike">
                    <a:solidFill>
                      <a:srgbClr val="000000"/>
                    </a:solidFill>
                    <a:latin typeface="Helvetica"/>
                  </a:defRPr>
                </a:pPr>
                <a:r>
                  <a:rPr lang="en-US" sz="1100" b="1" i="0" u="none" strike="noStrike">
                    <a:solidFill>
                      <a:srgbClr val="000000"/>
                    </a:solidFill>
                    <a:latin typeface="Helvetica"/>
                  </a:rPr>
                  <a:t>Number Of Candidates</a:t>
                </a:r>
              </a:p>
            </c:rich>
          </c:tx>
          <c:layout/>
          <c:overlay val="1"/>
        </c:title>
        <c:numFmt formatCode="0" sourceLinked="0"/>
        <c:majorTickMark val="none"/>
        <c:minorTickMark val="none"/>
        <c:tickLblPos val="high"/>
        <c:spPr>
          <a:ln w="12700" cap="flat">
            <a:noFill/>
            <a:prstDash val="solid"/>
            <a:miter lim="400000"/>
          </a:ln>
        </c:spPr>
        <c:txPr>
          <a:bodyPr rot="0"/>
          <a:lstStyle/>
          <a:p>
            <a:pPr>
              <a:defRPr sz="1000" b="0" i="0" u="none" strike="noStrike">
                <a:solidFill>
                  <a:srgbClr val="000000"/>
                </a:solidFill>
                <a:latin typeface="Helvetica"/>
              </a:defRPr>
            </a:pPr>
            <a:endParaRPr lang="en-US"/>
          </a:p>
        </c:txPr>
        <c:crossAx val="1214496256"/>
        <c:crosses val="autoZero"/>
        <c:crossBetween val="between"/>
        <c:majorUnit val="1.16667"/>
        <c:minorUnit val="0.583333"/>
      </c:valAx>
      <c:serAx>
        <c:axId val="1214502864"/>
        <c:scaling>
          <c:orientation val="minMax"/>
        </c:scaling>
        <c:delete val="0"/>
        <c:axPos val="b"/>
        <c:majorTickMark val="out"/>
        <c:minorTickMark val="none"/>
        <c:tickLblPos val="none"/>
        <c:spPr>
          <a:ln w="12700" cap="flat">
            <a:noFill/>
            <a:prstDash val="solid"/>
            <a:miter lim="400000"/>
          </a:ln>
        </c:spPr>
        <c:crossAx val="1191047136"/>
        <c:crosses val="autoZero"/>
        <c:tickLblSkip val="1"/>
      </c:serAx>
      <c:spPr>
        <a:noFill/>
        <a:ln w="12700" cap="flat">
          <a:noFill/>
          <a:miter lim="400000"/>
        </a:ln>
        <a:effectLst/>
      </c:spPr>
    </c:plotArea>
    <c:plotVisOnly val="1"/>
    <c:dispBlanksAs val="gap"/>
    <c:showDLblsOverMax val="1"/>
  </c:chart>
  <c:spPr>
    <a:noFill/>
    <a:ln>
      <a:noFill/>
    </a:ln>
    <a:effectLst/>
  </c:spPr>
  <c:externalData r:id="rId5">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–Johnny Appleseed</a:t>
            </a:r>
          </a:p>
        </p:txBody>
      </p:sp>
      <p:sp>
        <p:nvSpPr>
          <p:cNvPr id="94" name="“Type a quote here.”"/>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Title Text"/>
          <p:cNvSpPr>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Title Text"/>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a:spLocks noGrp="1"/>
          </p:cNvSpPr>
          <p:nvPr>
            <p:ph type="title"/>
          </p:nvPr>
        </p:nvSpPr>
        <p:spPr>
          <a:prstGeom prst="rect">
            <a:avLst/>
          </a:prstGeom>
        </p:spPr>
        <p:txBody>
          <a:bodyPr/>
          <a:lstStyle/>
          <a:p>
            <a:r>
              <a:t>Title Text</a:t>
            </a:r>
          </a:p>
        </p:txBody>
      </p:sp>
      <p:sp>
        <p:nvSpPr>
          <p:cNvPr id="49"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a:spLocks noGrp="1"/>
          </p:cNvSpPr>
          <p:nvPr>
            <p:ph type="title"/>
          </p:nvPr>
        </p:nvSpPr>
        <p:spPr>
          <a:prstGeom prst="rect">
            <a:avLst/>
          </a:prstGeom>
        </p:spPr>
        <p:txBody>
          <a:bodyPr/>
          <a:lstStyle/>
          <a:p>
            <a:r>
              <a:t>Title Text</a:t>
            </a:r>
          </a:p>
        </p:txBody>
      </p:sp>
      <p:sp>
        <p:nvSpPr>
          <p:cNvPr id="5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Title Text"/>
          <p:cNvSpPr>
            <a:spLocks noGrp="1"/>
          </p:cNvSpPr>
          <p:nvPr>
            <p:ph type="title"/>
          </p:nvPr>
        </p:nvSpPr>
        <p:spPr>
          <a:prstGeom prst="rect">
            <a:avLst/>
          </a:prstGeom>
        </p:spPr>
        <p:txBody>
          <a:bodyPr/>
          <a:lstStyle/>
          <a:p>
            <a:r>
              <a:t>Title Text</a:t>
            </a:r>
          </a:p>
        </p:txBody>
      </p:sp>
      <p:sp>
        <p:nvSpPr>
          <p:cNvPr id="67" name="Body Level One…"/>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Question 9"/>
          <p:cNvSpPr>
            <a:spLocks noGrp="1"/>
          </p:cNvSpPr>
          <p:nvPr>
            <p:ph type="ctrTitle"/>
          </p:nvPr>
        </p:nvSpPr>
        <p:spPr>
          <a:prstGeom prst="rect">
            <a:avLst/>
          </a:prstGeom>
        </p:spPr>
        <p:txBody>
          <a:bodyPr/>
          <a:lstStyle/>
          <a:p>
            <a:r>
              <a:t>Question 9</a:t>
            </a:r>
          </a:p>
        </p:txBody>
      </p:sp>
      <p:sp>
        <p:nvSpPr>
          <p:cNvPr id="120" name="Danny Ben-Eli"/>
          <p:cNvSpPr>
            <a:spLocks noGrp="1"/>
          </p:cNvSpPr>
          <p:nvPr>
            <p:ph type="subTitle" sz="quarter" idx="1"/>
          </p:nvPr>
        </p:nvSpPr>
        <p:spPr>
          <a:prstGeom prst="rect">
            <a:avLst/>
          </a:prstGeom>
        </p:spPr>
        <p:txBody>
          <a:bodyPr/>
          <a:lstStyle/>
          <a:p>
            <a:r>
              <a:t>Danny Ben-Eli</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Question?"/>
          <p:cNvSpPr>
            <a:spLocks noGrp="1"/>
          </p:cNvSpPr>
          <p:nvPr>
            <p:ph type="title"/>
          </p:nvPr>
        </p:nvSpPr>
        <p:spPr>
          <a:prstGeom prst="rect">
            <a:avLst/>
          </a:prstGeom>
        </p:spPr>
        <p:txBody>
          <a:bodyPr/>
          <a:lstStyle/>
          <a:p>
            <a:r>
              <a:t>Question?</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Good Luck!"/>
          <p:cNvSpPr>
            <a:spLocks noGrp="1"/>
          </p:cNvSpPr>
          <p:nvPr>
            <p:ph type="ctrTitle"/>
          </p:nvPr>
        </p:nvSpPr>
        <p:spPr>
          <a:prstGeom prst="rect">
            <a:avLst/>
          </a:prstGeom>
        </p:spPr>
        <p:txBody>
          <a:bodyPr/>
          <a:lstStyle/>
          <a:p>
            <a:r>
              <a:t>Good Luck!</a:t>
            </a:r>
          </a:p>
        </p:txBody>
      </p:sp>
      <p:sp>
        <p:nvSpPr>
          <p:cNvPr id="164" name="(If I passed, anyone can)"/>
          <p:cNvSpPr>
            <a:spLocks noGrp="1"/>
          </p:cNvSpPr>
          <p:nvPr>
            <p:ph type="subTitle" sz="quarter" idx="1"/>
          </p:nvPr>
        </p:nvSpPr>
        <p:spPr>
          <a:prstGeom prst="rect">
            <a:avLst/>
          </a:prstGeom>
        </p:spPr>
        <p:txBody>
          <a:bodyPr/>
          <a:lstStyle/>
          <a:p>
            <a:r>
              <a:t>(If I passed, anyone can)</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You are working in a rural emergency department (with General Surgery and Anaesthetic services), 90 Km away from  the nearest trauma centre.…"/>
          <p:cNvSpPr>
            <a:spLocks noGrp="1"/>
          </p:cNvSpPr>
          <p:nvPr>
            <p:ph type="body" idx="1"/>
          </p:nvPr>
        </p:nvSpPr>
        <p:spPr>
          <a:prstGeom prst="rect">
            <a:avLst/>
          </a:prstGeom>
        </p:spPr>
        <p:txBody>
          <a:bodyPr/>
          <a:lstStyle/>
          <a:p>
            <a:pPr marL="262254" indent="-262254" defTabSz="344677">
              <a:spcBef>
                <a:spcPts val="2400"/>
              </a:spcBef>
              <a:defRPr sz="2124">
                <a:latin typeface="Helvetica"/>
                <a:ea typeface="Helvetica"/>
                <a:cs typeface="Helvetica"/>
                <a:sym typeface="Helvetica"/>
              </a:defRPr>
            </a:pPr>
            <a:r>
              <a:t>You are working in a rural emergency department (with General Surgery and Anaesthetic services), 90 Km away from  the nearest trauma centre. </a:t>
            </a:r>
          </a:p>
          <a:p>
            <a:pPr marL="262254" indent="-262254" defTabSz="344677">
              <a:spcBef>
                <a:spcPts val="2400"/>
              </a:spcBef>
              <a:defRPr sz="2124">
                <a:latin typeface="Helvetica"/>
                <a:ea typeface="Helvetica"/>
                <a:cs typeface="Helvetica"/>
                <a:sym typeface="Helvetica"/>
              </a:defRPr>
            </a:pPr>
            <a:r>
              <a:t>On a Saturday evening, a 35 year old previously well male without any allergies, is brought in by ambulance following a motor vehicle accident. He was the restrained driver of a car that skidded in wet weather and struck a tree. His only injury is a strike to the left lateral head. </a:t>
            </a:r>
          </a:p>
          <a:p>
            <a:pPr marL="262254" indent="-262254" defTabSz="344677">
              <a:spcBef>
                <a:spcPts val="2400"/>
              </a:spcBef>
              <a:defRPr sz="2124">
                <a:latin typeface="Helvetica"/>
                <a:ea typeface="Helvetica"/>
                <a:cs typeface="Helvetica"/>
                <a:sym typeface="Helvetica"/>
              </a:defRPr>
            </a:pPr>
            <a:r>
              <a:t>On arrival he is alert , his pupils area equal and reactive to light but he is amnestic to the events and repeatedly asks staff what had happened. </a:t>
            </a:r>
          </a:p>
          <a:p>
            <a:pPr marL="262254" indent="-262254" defTabSz="344677">
              <a:spcBef>
                <a:spcPts val="2400"/>
              </a:spcBef>
              <a:defRPr sz="2124">
                <a:latin typeface="Helvetica"/>
                <a:ea typeface="Helvetica"/>
                <a:cs typeface="Helvetica"/>
                <a:sym typeface="Helvetica"/>
              </a:defRPr>
            </a:pPr>
            <a:r>
              <a:t>His vitals are:</a:t>
            </a:r>
          </a:p>
          <a:p>
            <a:pPr marL="524509" lvl="1" indent="-262254" defTabSz="344677">
              <a:spcBef>
                <a:spcPts val="2400"/>
              </a:spcBef>
              <a:defRPr sz="2124">
                <a:latin typeface="Helvetica"/>
                <a:ea typeface="Helvetica"/>
                <a:cs typeface="Helvetica"/>
                <a:sym typeface="Helvetica"/>
              </a:defRPr>
            </a:pPr>
            <a:r>
              <a:t>BP 130/85 mmHg</a:t>
            </a:r>
          </a:p>
          <a:p>
            <a:pPr marL="524509" lvl="1" indent="-262254" defTabSz="344677">
              <a:spcBef>
                <a:spcPts val="2400"/>
              </a:spcBef>
              <a:defRPr sz="2124">
                <a:latin typeface="Helvetica"/>
                <a:ea typeface="Helvetica"/>
                <a:cs typeface="Helvetica"/>
                <a:sym typeface="Helvetica"/>
              </a:defRPr>
            </a:pPr>
            <a:r>
              <a:t>HR 90 /min</a:t>
            </a:r>
          </a:p>
          <a:p>
            <a:pPr marL="524509" lvl="1" indent="-262254" defTabSz="344677">
              <a:spcBef>
                <a:spcPts val="2400"/>
              </a:spcBef>
              <a:defRPr sz="2124">
                <a:latin typeface="Helvetica"/>
                <a:ea typeface="Helvetica"/>
                <a:cs typeface="Helvetica"/>
                <a:sym typeface="Helvetica"/>
              </a:defRPr>
            </a:pPr>
            <a:r>
              <a:t>Sats 98% RA</a:t>
            </a:r>
          </a:p>
          <a:p>
            <a:pPr marL="524509" lvl="1" indent="-262254" defTabSz="344677">
              <a:spcBef>
                <a:spcPts val="2400"/>
              </a:spcBef>
              <a:defRPr sz="2124">
                <a:latin typeface="Helvetica"/>
                <a:ea typeface="Helvetica"/>
                <a:cs typeface="Helvetica"/>
                <a:sym typeface="Helvetica"/>
              </a:defRPr>
            </a:pPr>
            <a:r>
              <a:t>Temp 36.5°C</a:t>
            </a:r>
          </a:p>
          <a:p>
            <a:pPr marL="524509" lvl="1" indent="-262254" defTabSz="344677">
              <a:spcBef>
                <a:spcPts val="2400"/>
              </a:spcBef>
              <a:defRPr sz="2124">
                <a:latin typeface="Helvetica"/>
                <a:ea typeface="Helvetica"/>
                <a:cs typeface="Helvetica"/>
                <a:sym typeface="Helvetica"/>
              </a:defRPr>
            </a:pPr>
            <a:r>
              <a:t>GCS 14 (E4 V4 M6)</a:t>
            </a:r>
          </a:p>
        </p:txBody>
      </p:sp>
      <p:grpSp>
        <p:nvGrpSpPr>
          <p:cNvPr id="131" name="Group"/>
          <p:cNvGrpSpPr/>
          <p:nvPr/>
        </p:nvGrpSpPr>
        <p:grpSpPr>
          <a:xfrm>
            <a:off x="1101675" y="1315591"/>
            <a:ext cx="10876112" cy="7126437"/>
            <a:chOff x="0" y="0"/>
            <a:chExt cx="10876111" cy="7126436"/>
          </a:xfrm>
        </p:grpSpPr>
        <p:sp>
          <p:nvSpPr>
            <p:cNvPr id="123" name="Rounded Rectangle"/>
            <p:cNvSpPr/>
            <p:nvPr/>
          </p:nvSpPr>
          <p:spPr>
            <a:xfrm>
              <a:off x="2522835" y="0"/>
              <a:ext cx="852240"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4" name="Rounded Rectangle"/>
            <p:cNvSpPr/>
            <p:nvPr/>
          </p:nvSpPr>
          <p:spPr>
            <a:xfrm>
              <a:off x="6688435" y="0"/>
              <a:ext cx="4187677"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5" name="Rounded Rectangle"/>
            <p:cNvSpPr/>
            <p:nvPr/>
          </p:nvSpPr>
          <p:spPr>
            <a:xfrm>
              <a:off x="2967335" y="965200"/>
              <a:ext cx="4187677"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6" name="Rounded Rectangle"/>
            <p:cNvSpPr/>
            <p:nvPr/>
          </p:nvSpPr>
          <p:spPr>
            <a:xfrm>
              <a:off x="7005538" y="1638300"/>
              <a:ext cx="1482974"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7" name="Rounded Rectangle"/>
            <p:cNvSpPr/>
            <p:nvPr/>
          </p:nvSpPr>
          <p:spPr>
            <a:xfrm>
              <a:off x="8822283" y="1638300"/>
              <a:ext cx="2053829"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8" name="Rounded Rectangle"/>
            <p:cNvSpPr/>
            <p:nvPr/>
          </p:nvSpPr>
          <p:spPr>
            <a:xfrm>
              <a:off x="0" y="1943100"/>
              <a:ext cx="1885454"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29" name="Rounded Rectangle"/>
            <p:cNvSpPr/>
            <p:nvPr/>
          </p:nvSpPr>
          <p:spPr>
            <a:xfrm>
              <a:off x="1456283" y="2895600"/>
              <a:ext cx="5130850"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30" name="Rounded Rectangle"/>
            <p:cNvSpPr/>
            <p:nvPr/>
          </p:nvSpPr>
          <p:spPr>
            <a:xfrm>
              <a:off x="515838" y="6654800"/>
              <a:ext cx="2595613"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tate three (3) most important abnormal findings (3 marks)."/>
          <p:cNvSpPr>
            <a:spLocks noGrp="1"/>
          </p:cNvSpPr>
          <p:nvPr>
            <p:ph type="title"/>
          </p:nvPr>
        </p:nvSpPr>
        <p:spPr>
          <a:prstGeom prst="rect">
            <a:avLst/>
          </a:prstGeom>
        </p:spPr>
        <p:txBody>
          <a:bodyPr/>
          <a:lstStyle>
            <a:lvl1pPr marL="1411111" indent="-1411111" algn="just">
              <a:buSzPct val="100000"/>
              <a:buAutoNum type="arabicPeriod"/>
              <a:defRPr sz="3600"/>
            </a:lvl1pPr>
          </a:lstStyle>
          <a:p>
            <a:r>
              <a:t>State three (3) most important abnormal findings (3 marks).</a:t>
            </a:r>
          </a:p>
        </p:txBody>
      </p:sp>
      <p:pic>
        <p:nvPicPr>
          <p:cNvPr id="134" name="extradural-haematoma-1-2.jpg" descr="extradural-haematoma-1-2.jpg"/>
          <p:cNvPicPr>
            <a:picLocks noChangeAspect="1"/>
          </p:cNvPicPr>
          <p:nvPr/>
        </p:nvPicPr>
        <p:blipFill>
          <a:blip r:embed="rId2">
            <a:extLst/>
          </a:blip>
          <a:stretch>
            <a:fillRect/>
          </a:stretch>
        </p:blipFill>
        <p:spPr>
          <a:xfrm>
            <a:off x="174988" y="2914341"/>
            <a:ext cx="6285137" cy="6285137"/>
          </a:xfrm>
          <a:prstGeom prst="rect">
            <a:avLst/>
          </a:prstGeom>
          <a:ln w="12700">
            <a:miter lim="400000"/>
          </a:ln>
        </p:spPr>
      </p:pic>
      <p:pic>
        <p:nvPicPr>
          <p:cNvPr id="135" name="extradural-haematoma-1-4.jpg" descr="extradural-haematoma-1-4.jpg"/>
          <p:cNvPicPr>
            <a:picLocks noChangeAspect="1"/>
          </p:cNvPicPr>
          <p:nvPr/>
        </p:nvPicPr>
        <p:blipFill>
          <a:blip r:embed="rId3">
            <a:extLst/>
          </a:blip>
          <a:stretch>
            <a:fillRect/>
          </a:stretch>
        </p:blipFill>
        <p:spPr>
          <a:xfrm>
            <a:off x="6580457" y="2914341"/>
            <a:ext cx="6285137" cy="6285137"/>
          </a:xfrm>
          <a:prstGeom prst="rect">
            <a:avLst/>
          </a:prstGeom>
          <a:ln w="12700">
            <a:miter lim="400000"/>
          </a:ln>
        </p:spPr>
      </p:pic>
      <p:cxnSp>
        <p:nvCxnSpPr>
          <p:cNvPr id="3" name="Straight Arrow Connector 2"/>
          <p:cNvCxnSpPr/>
          <p:nvPr/>
        </p:nvCxnSpPr>
        <p:spPr>
          <a:xfrm flipH="1">
            <a:off x="5257800" y="4495800"/>
            <a:ext cx="558800" cy="1854200"/>
          </a:xfrm>
          <a:prstGeom prst="straightConnector1">
            <a:avLst/>
          </a:prstGeom>
          <a:noFill/>
          <a:ln w="73025" cap="flat">
            <a:solidFill>
              <a:srgbClr val="FFFF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9" name="Straight Arrow Connector 8"/>
          <p:cNvCxnSpPr/>
          <p:nvPr/>
        </p:nvCxnSpPr>
        <p:spPr>
          <a:xfrm flipH="1">
            <a:off x="3444556" y="3568700"/>
            <a:ext cx="558800" cy="1854200"/>
          </a:xfrm>
          <a:prstGeom prst="straightConnector1">
            <a:avLst/>
          </a:prstGeom>
          <a:noFill/>
          <a:ln w="73025" cap="flat">
            <a:solidFill>
              <a:srgbClr val="FFFF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0" name="Straight Arrow Connector 9"/>
          <p:cNvCxnSpPr/>
          <p:nvPr/>
        </p:nvCxnSpPr>
        <p:spPr>
          <a:xfrm flipH="1">
            <a:off x="11772900" y="3911600"/>
            <a:ext cx="558800" cy="1854200"/>
          </a:xfrm>
          <a:prstGeom prst="straightConnector1">
            <a:avLst/>
          </a:prstGeom>
          <a:noFill/>
          <a:ln w="73025" cap="flat">
            <a:solidFill>
              <a:srgbClr val="FFFF00"/>
            </a:solidFill>
            <a:prstDash val="solid"/>
            <a:miter lim="400000"/>
            <a:tailEnd type="triangle"/>
          </a:ln>
          <a:effectLst/>
          <a:sp3d/>
        </p:spPr>
        <p:style>
          <a:lnRef idx="0">
            <a:scrgbClr r="0" g="0" b="0"/>
          </a:lnRef>
          <a:fillRef idx="0">
            <a:scrgbClr r="0" g="0" b="0"/>
          </a:fillRef>
          <a:effectRef idx="0">
            <a:scrgbClr r="0" g="0" b="0"/>
          </a:effectRef>
          <a:fontRef idx="none"/>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tate three (3) most important abnormal findings (3 marks)."/>
          <p:cNvSpPr>
            <a:spLocks noGrp="1"/>
          </p:cNvSpPr>
          <p:nvPr>
            <p:ph type="title"/>
          </p:nvPr>
        </p:nvSpPr>
        <p:spPr>
          <a:prstGeom prst="rect">
            <a:avLst/>
          </a:prstGeom>
        </p:spPr>
        <p:txBody>
          <a:bodyPr/>
          <a:lstStyle>
            <a:lvl1pPr marL="1411111" indent="-1411111" algn="just">
              <a:buSzPct val="100000"/>
              <a:buAutoNum type="arabicPeriod"/>
              <a:defRPr sz="3600"/>
            </a:lvl1pPr>
          </a:lstStyle>
          <a:p>
            <a:r>
              <a:t>State three (3) most important abnormal findings (3 marks).</a:t>
            </a:r>
          </a:p>
        </p:txBody>
      </p:sp>
      <p:sp>
        <p:nvSpPr>
          <p:cNvPr id="138" name="Moderate left lateral convexity epidural haematoma, measuring 18 mm in maximal depth.…"/>
          <p:cNvSpPr>
            <a:spLocks noGrp="1"/>
          </p:cNvSpPr>
          <p:nvPr>
            <p:ph type="body" idx="1"/>
          </p:nvPr>
        </p:nvSpPr>
        <p:spPr>
          <a:prstGeom prst="rect">
            <a:avLst/>
          </a:prstGeom>
        </p:spPr>
        <p:txBody>
          <a:bodyPr/>
          <a:lstStyle/>
          <a:p>
            <a:r>
              <a:t>Moderate left lateral convexity epidural haematoma, measuring 18 mm in maximal depth.</a:t>
            </a:r>
          </a:p>
          <a:p>
            <a:r>
              <a:t>Associated undisplaced left temporoparietal fracture.</a:t>
            </a:r>
          </a:p>
          <a:p>
            <a:r>
              <a:t>Mild mass effect - local sulcal effacement and approximately 4 mm of midline shift to the right.</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Following the CT the patient drops his GCS to 10 (E2, V3, M5). His pupils remain equal. You decide to intubate him.…"/>
          <p:cNvSpPr>
            <a:spLocks noGrp="1"/>
          </p:cNvSpPr>
          <p:nvPr>
            <p:ph type="title"/>
          </p:nvPr>
        </p:nvSpPr>
        <p:spPr>
          <a:prstGeom prst="rect">
            <a:avLst/>
          </a:prstGeom>
        </p:spPr>
        <p:txBody>
          <a:bodyPr/>
          <a:lstStyle/>
          <a:p>
            <a:pPr algn="just">
              <a:defRPr sz="3000"/>
            </a:pPr>
            <a:r>
              <a:rPr dirty="0"/>
              <a:t>Following the CT the patient drops his GCS to 10 (E2, V3, M5). His pupils remain equal. You decide to intubate him.</a:t>
            </a:r>
          </a:p>
          <a:p>
            <a:pPr algn="just">
              <a:defRPr sz="800"/>
            </a:pPr>
            <a:r>
              <a:rPr dirty="0"/>
              <a:t> </a:t>
            </a:r>
          </a:p>
          <a:p>
            <a:pPr marL="1411111" indent="-1411111" algn="just">
              <a:buSzPct val="100000"/>
              <a:defRPr sz="3000"/>
            </a:pPr>
            <a:r>
              <a:rPr dirty="0"/>
              <a:t>State five (5) most important considerations when intubating this patient (5 marks).</a:t>
            </a:r>
          </a:p>
        </p:txBody>
      </p:sp>
      <p:sp>
        <p:nvSpPr>
          <p:cNvPr id="141" name="Anticipated difficult intubation - in-line immobilisation - Get help!…"/>
          <p:cNvSpPr>
            <a:spLocks noGrp="1"/>
          </p:cNvSpPr>
          <p:nvPr>
            <p:ph type="body" idx="1"/>
          </p:nvPr>
        </p:nvSpPr>
        <p:spPr>
          <a:xfrm>
            <a:off x="952500" y="2616200"/>
            <a:ext cx="11099800" cy="6273800"/>
          </a:xfrm>
          <a:prstGeom prst="rect">
            <a:avLst/>
          </a:prstGeom>
        </p:spPr>
        <p:txBody>
          <a:bodyPr/>
          <a:lstStyle/>
          <a:p>
            <a:pPr marL="271145" indent="-271145" defTabSz="356362">
              <a:spcBef>
                <a:spcPts val="2500"/>
              </a:spcBef>
              <a:defRPr sz="2196"/>
            </a:pPr>
            <a:r>
              <a:t>Anticipated difficult intubation - in-line immobilisation - Get help!</a:t>
            </a:r>
          </a:p>
          <a:p>
            <a:pPr marL="271145" indent="-271145" defTabSz="356362">
              <a:spcBef>
                <a:spcPts val="2500"/>
              </a:spcBef>
              <a:defRPr sz="2196"/>
            </a:pPr>
            <a:r>
              <a:t>Neuroprotective intubation - </a:t>
            </a:r>
          </a:p>
          <a:p>
            <a:pPr marL="542290" lvl="1" indent="-271145" defTabSz="356362">
              <a:spcBef>
                <a:spcPts val="2500"/>
              </a:spcBef>
              <a:defRPr sz="2196"/>
            </a:pPr>
            <a:r>
              <a:t>Blunt sympathetic response from laryngeal manipulation - Fentanyl / propofol etc. </a:t>
            </a:r>
          </a:p>
          <a:p>
            <a:pPr marL="542290" lvl="1" indent="-271145" defTabSz="356362">
              <a:spcBef>
                <a:spcPts val="2500"/>
              </a:spcBef>
              <a:defRPr sz="2196"/>
            </a:pPr>
            <a:r>
              <a:t>Maintain CPP - fluids, metaraminol / vasopressors ready.</a:t>
            </a:r>
          </a:p>
          <a:p>
            <a:pPr marL="271145" indent="-271145" defTabSz="356362">
              <a:spcBef>
                <a:spcPts val="2500"/>
              </a:spcBef>
              <a:defRPr sz="2196"/>
            </a:pPr>
            <a:r>
              <a:t>Post intubation neuroprotective care - head at 30 degrees, loose ETT ties, maintain low-normocarbia, normothermia, normoglycemia, (anticonvulsants under advisement)</a:t>
            </a:r>
          </a:p>
          <a:p>
            <a:pPr marL="271145" indent="-271145" defTabSz="356362">
              <a:spcBef>
                <a:spcPts val="2500"/>
              </a:spcBef>
              <a:defRPr sz="2196"/>
            </a:pPr>
            <a:r>
              <a:t>Post RSI care - sedation, fluids, IDC, NGT/OGT. ?Paralysis (qualify why or why not).</a:t>
            </a:r>
          </a:p>
          <a:p>
            <a:pPr marL="271145" indent="-271145" defTabSz="356362">
              <a:spcBef>
                <a:spcPts val="2500"/>
              </a:spcBef>
              <a:defRPr sz="2196"/>
            </a:pPr>
            <a:r>
              <a:t>Call general surgeon in - if deteriorates after intubation for burr holes.</a:t>
            </a:r>
          </a:p>
          <a:p>
            <a:pPr marL="271145" indent="-271145" defTabSz="356362">
              <a:spcBef>
                <a:spcPts val="2500"/>
              </a:spcBef>
              <a:defRPr sz="2196"/>
            </a:pPr>
            <a:r>
              <a:t>Contact trauma centre / activate retrieval service.</a:t>
            </a:r>
          </a:p>
          <a:p>
            <a:pPr marL="271145" indent="-271145" defTabSz="356362">
              <a:spcBef>
                <a:spcPts val="2500"/>
              </a:spcBef>
              <a:defRPr sz="2196"/>
            </a:pPr>
            <a:r>
              <a:t>Correct coagulopathy or other AN - if exist. </a:t>
            </a:r>
          </a:p>
        </p:txBody>
      </p:sp>
      <p:grpSp>
        <p:nvGrpSpPr>
          <p:cNvPr id="2" name="Group 1"/>
          <p:cNvGrpSpPr/>
          <p:nvPr/>
        </p:nvGrpSpPr>
        <p:grpSpPr>
          <a:xfrm>
            <a:off x="2334491" y="1579417"/>
            <a:ext cx="9717809" cy="955964"/>
            <a:chOff x="2334491" y="1579417"/>
            <a:chExt cx="9717809" cy="955964"/>
          </a:xfrm>
        </p:grpSpPr>
        <p:sp>
          <p:nvSpPr>
            <p:cNvPr id="142" name="Rounded Rectangle"/>
            <p:cNvSpPr/>
            <p:nvPr/>
          </p:nvSpPr>
          <p:spPr>
            <a:xfrm>
              <a:off x="11305309" y="1579417"/>
              <a:ext cx="746991" cy="519546"/>
            </a:xfrm>
            <a:prstGeom prst="roundRect">
              <a:avLst>
                <a:gd name="adj" fmla="val 27976"/>
              </a:avLst>
            </a:prstGeom>
            <a:ln w="63500">
              <a:solidFill>
                <a:srgbClr val="FF2600"/>
              </a:solidFill>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5" name="Rounded Rectangle"/>
            <p:cNvSpPr/>
            <p:nvPr/>
          </p:nvSpPr>
          <p:spPr>
            <a:xfrm>
              <a:off x="2334491" y="2015835"/>
              <a:ext cx="1343891" cy="519546"/>
            </a:xfrm>
            <a:prstGeom prst="roundRect">
              <a:avLst>
                <a:gd name="adj" fmla="val 27976"/>
              </a:avLst>
            </a:prstGeom>
            <a:ln w="63500">
              <a:solidFill>
                <a:srgbClr val="FF2600"/>
              </a:solidFill>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gr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Due to bad weather, HEMS cannot fly. You decide to transfer the patient by road ambulance to the trauma centre.…"/>
          <p:cNvSpPr>
            <a:spLocks noGrp="1"/>
          </p:cNvSpPr>
          <p:nvPr>
            <p:ph type="title"/>
          </p:nvPr>
        </p:nvSpPr>
        <p:spPr>
          <a:prstGeom prst="rect">
            <a:avLst/>
          </a:prstGeom>
        </p:spPr>
        <p:txBody>
          <a:bodyPr>
            <a:normAutofit fontScale="90000"/>
          </a:bodyPr>
          <a:lstStyle/>
          <a:p>
            <a:pPr algn="just" defTabSz="514095">
              <a:defRPr sz="3168"/>
            </a:pPr>
            <a:r>
              <a:t>Due to bad weather, HEMS cannot fly. You decide to transfer the patient by road ambulance to the trauma centre. </a:t>
            </a:r>
          </a:p>
          <a:p>
            <a:pPr algn="just" defTabSz="514095">
              <a:defRPr sz="1056"/>
            </a:pPr>
            <a:endParaRPr/>
          </a:p>
          <a:p>
            <a:pPr marL="1241777" indent="-1241777" algn="just" defTabSz="514095">
              <a:buSzPct val="100000"/>
              <a:defRPr sz="3168"/>
            </a:pPr>
            <a:r>
              <a:t>List five (5) important steps in preparing for this transfer - 5 marks.</a:t>
            </a:r>
          </a:p>
        </p:txBody>
      </p:sp>
      <p:sp>
        <p:nvSpPr>
          <p:cNvPr id="145" name="ED cover…"/>
          <p:cNvSpPr>
            <a:spLocks noGrp="1"/>
          </p:cNvSpPr>
          <p:nvPr>
            <p:ph type="body" idx="1"/>
          </p:nvPr>
        </p:nvSpPr>
        <p:spPr>
          <a:prstGeom prst="rect">
            <a:avLst/>
          </a:prstGeom>
        </p:spPr>
        <p:txBody>
          <a:bodyPr>
            <a:normAutofit lnSpcReduction="10000"/>
          </a:bodyPr>
          <a:lstStyle/>
          <a:p>
            <a:pPr marL="400050" indent="-400050" defTabSz="525779">
              <a:spcBef>
                <a:spcPts val="3700"/>
              </a:spcBef>
              <a:defRPr sz="3239"/>
            </a:pPr>
            <a:r>
              <a:t>ED cover</a:t>
            </a:r>
          </a:p>
          <a:p>
            <a:pPr marL="400050" indent="-400050" defTabSz="525779">
              <a:spcBef>
                <a:spcPts val="3700"/>
              </a:spcBef>
              <a:defRPr sz="3239"/>
            </a:pPr>
            <a:r>
              <a:t>Team - Who will transfer - ICU level escort (CCRN / MICA)</a:t>
            </a:r>
          </a:p>
          <a:p>
            <a:pPr marL="400050" indent="-400050" defTabSz="525779">
              <a:spcBef>
                <a:spcPts val="3700"/>
              </a:spcBef>
              <a:defRPr sz="3239"/>
            </a:pPr>
            <a:r>
              <a:t>Equipment - monitor / ventilator / syringe drives / lines</a:t>
            </a:r>
          </a:p>
          <a:p>
            <a:pPr marL="400050" indent="-400050" defTabSz="525779">
              <a:spcBef>
                <a:spcPts val="3700"/>
              </a:spcBef>
              <a:defRPr sz="3239"/>
            </a:pPr>
            <a:r>
              <a:t>Drugs / fluids - sedation, emergency (manitol / 3% saline)</a:t>
            </a:r>
          </a:p>
          <a:p>
            <a:pPr marL="400050" indent="-400050" defTabSz="525779">
              <a:spcBef>
                <a:spcPts val="3700"/>
              </a:spcBef>
              <a:defRPr sz="3239"/>
            </a:pPr>
            <a:r>
              <a:t>What if deteriorates on route? Verbalise plan</a:t>
            </a:r>
          </a:p>
          <a:p>
            <a:pPr marL="400050" indent="-400050" defTabSz="525779">
              <a:spcBef>
                <a:spcPts val="3700"/>
              </a:spcBef>
              <a:defRPr sz="3239"/>
            </a:pPr>
            <a:r>
              <a:t>Notifications / Communication - receiving hospital, documentation / CDs, family, etc. </a:t>
            </a:r>
          </a:p>
        </p:txBody>
      </p:sp>
      <p:sp>
        <p:nvSpPr>
          <p:cNvPr id="147" name="Rounded Rectangle"/>
          <p:cNvSpPr/>
          <p:nvPr/>
        </p:nvSpPr>
        <p:spPr>
          <a:xfrm>
            <a:off x="8104858" y="1810046"/>
            <a:ext cx="2105941" cy="526753"/>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As you prepare to leave, the patient becomes bradycardia (HR 54) and hypertensive (BP - 200/110). Your nurse informs you that the patient’s left pupil has become dilated.…"/>
          <p:cNvSpPr>
            <a:spLocks noGrp="1"/>
          </p:cNvSpPr>
          <p:nvPr>
            <p:ph type="title"/>
          </p:nvPr>
        </p:nvSpPr>
        <p:spPr>
          <a:xfrm>
            <a:off x="952500" y="444500"/>
            <a:ext cx="11099800" cy="2614795"/>
          </a:xfrm>
          <a:prstGeom prst="rect">
            <a:avLst/>
          </a:prstGeom>
        </p:spPr>
        <p:txBody>
          <a:bodyPr/>
          <a:lstStyle/>
          <a:p>
            <a:pPr algn="just" defTabSz="233679">
              <a:defRPr sz="3200"/>
            </a:pPr>
            <a:r>
              <a:t>As you prepare to leave, the patient becomes bradycardia (HR 54) and hypertensive (BP - 200/110). Your nurse informs you that the patient’s left pupil has become dilated.</a:t>
            </a:r>
            <a:endParaRPr sz="480"/>
          </a:p>
          <a:p>
            <a:pPr algn="just" defTabSz="233679">
              <a:defRPr sz="480"/>
            </a:pPr>
            <a:endParaRPr sz="480"/>
          </a:p>
          <a:p>
            <a:pPr marL="564444" indent="-564444" algn="just" defTabSz="233679">
              <a:buSzPct val="100000"/>
              <a:defRPr sz="3200"/>
            </a:pPr>
            <a:r>
              <a:t>State your immediate five (5) actions for his condition (5 marks).</a:t>
            </a:r>
          </a:p>
        </p:txBody>
      </p:sp>
      <p:sp>
        <p:nvSpPr>
          <p:cNvPr id="151" name="Head up 30o (if not done before).…"/>
          <p:cNvSpPr>
            <a:spLocks noGrp="1"/>
          </p:cNvSpPr>
          <p:nvPr>
            <p:ph type="body" idx="1"/>
          </p:nvPr>
        </p:nvSpPr>
        <p:spPr>
          <a:xfrm>
            <a:off x="1100013" y="2925161"/>
            <a:ext cx="11099801" cy="6423771"/>
          </a:xfrm>
          <a:prstGeom prst="rect">
            <a:avLst/>
          </a:prstGeom>
        </p:spPr>
        <p:txBody>
          <a:bodyPr/>
          <a:lstStyle/>
          <a:p>
            <a:pPr marL="355600" indent="-355600" defTabSz="467359">
              <a:spcBef>
                <a:spcPts val="3300"/>
              </a:spcBef>
              <a:defRPr sz="2880"/>
            </a:pPr>
            <a:r>
              <a:t>Head up 30</a:t>
            </a:r>
            <a:r>
              <a:rPr baseline="31999"/>
              <a:t>o</a:t>
            </a:r>
            <a:r>
              <a:t> (if not done before).</a:t>
            </a:r>
          </a:p>
          <a:p>
            <a:pPr marL="355600" indent="-355600" defTabSz="467359">
              <a:spcBef>
                <a:spcPts val="3300"/>
              </a:spcBef>
              <a:defRPr sz="2880"/>
            </a:pPr>
            <a:r>
              <a:t>Hyperventilate to to PCO</a:t>
            </a:r>
            <a:r>
              <a:rPr baseline="-5999"/>
              <a:t>2</a:t>
            </a:r>
            <a:r>
              <a:t> 30-35 mmHg.</a:t>
            </a:r>
          </a:p>
          <a:p>
            <a:pPr marL="355600" indent="-355600" defTabSz="467359">
              <a:spcBef>
                <a:spcPts val="3300"/>
              </a:spcBef>
              <a:defRPr sz="2880"/>
            </a:pPr>
            <a:r>
              <a:t>Sedate / optimise. ?Paralise.</a:t>
            </a:r>
          </a:p>
          <a:p>
            <a:pPr marL="355600" indent="-355600" defTabSz="467359">
              <a:spcBef>
                <a:spcPts val="3300"/>
              </a:spcBef>
              <a:defRPr sz="2880"/>
            </a:pPr>
            <a:r>
              <a:t>Manitol 1gr/kg IV / 3% saline 100ml IV repeated x3 (2-3ml/kg).</a:t>
            </a:r>
          </a:p>
          <a:p>
            <a:pPr marL="355600" indent="-355600" defTabSz="467359">
              <a:spcBef>
                <a:spcPts val="3300"/>
              </a:spcBef>
              <a:defRPr sz="2880"/>
            </a:pPr>
            <a:r>
              <a:t>Call in general surgeon and OT staff if not done before - for immediate burr-hole. Can the do it?</a:t>
            </a:r>
          </a:p>
          <a:p>
            <a:pPr marL="355600" indent="-355600" defTabSz="467359">
              <a:spcBef>
                <a:spcPts val="3300"/>
              </a:spcBef>
              <a:defRPr sz="2880"/>
            </a:pPr>
            <a:r>
              <a:t>Advise trauma centre / receiving neurosurgeon / HEMS - ?can fly</a:t>
            </a:r>
          </a:p>
          <a:p>
            <a:pPr marL="355600" indent="-355600" defTabSz="467359">
              <a:spcBef>
                <a:spcPts val="3300"/>
              </a:spcBef>
              <a:defRPr sz="2880"/>
            </a:pPr>
            <a:r>
              <a:t>Family</a:t>
            </a:r>
          </a:p>
        </p:txBody>
      </p:sp>
      <p:grpSp>
        <p:nvGrpSpPr>
          <p:cNvPr id="154" name="Group"/>
          <p:cNvGrpSpPr/>
          <p:nvPr/>
        </p:nvGrpSpPr>
        <p:grpSpPr>
          <a:xfrm>
            <a:off x="3052554" y="2031266"/>
            <a:ext cx="5202446" cy="534134"/>
            <a:chOff x="0" y="0"/>
            <a:chExt cx="4981608" cy="471637"/>
          </a:xfrm>
        </p:grpSpPr>
        <p:sp>
          <p:nvSpPr>
            <p:cNvPr id="152" name="Rounded Rectangle"/>
            <p:cNvSpPr/>
            <p:nvPr/>
          </p:nvSpPr>
          <p:spPr>
            <a:xfrm>
              <a:off x="0" y="0"/>
              <a:ext cx="2048620"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sp>
          <p:nvSpPr>
            <p:cNvPr id="153" name="Rounded Rectangle"/>
            <p:cNvSpPr/>
            <p:nvPr/>
          </p:nvSpPr>
          <p:spPr>
            <a:xfrm>
              <a:off x="3458697" y="0"/>
              <a:ext cx="1522911" cy="471637"/>
            </a:xfrm>
            <a:prstGeom prst="roundRect">
              <a:avLst>
                <a:gd name="adj" fmla="val 27976"/>
              </a:avLst>
            </a:prstGeom>
            <a:noFill/>
            <a:ln w="63500" cap="flat">
              <a:solidFill>
                <a:srgbClr val="FF2600"/>
              </a:solidFill>
              <a:prstDash val="solid"/>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a:defRPr sz="2400">
                  <a:solidFill>
                    <a:srgbClr val="FFFFFF"/>
                  </a:solidFill>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hemes"/>
          <p:cNvSpPr>
            <a:spLocks noGrp="1"/>
          </p:cNvSpPr>
          <p:nvPr>
            <p:ph type="title"/>
          </p:nvPr>
        </p:nvSpPr>
        <p:spPr>
          <a:xfrm>
            <a:off x="952500" y="444500"/>
            <a:ext cx="11099800" cy="1484369"/>
          </a:xfrm>
          <a:prstGeom prst="rect">
            <a:avLst/>
          </a:prstGeom>
        </p:spPr>
        <p:txBody>
          <a:bodyPr/>
          <a:lstStyle/>
          <a:p>
            <a:r>
              <a:t>Themes</a:t>
            </a:r>
          </a:p>
        </p:txBody>
      </p:sp>
      <p:sp>
        <p:nvSpPr>
          <p:cNvPr id="157" name="ATFQ - Answer The F@#%ing Question!…"/>
          <p:cNvSpPr>
            <a:spLocks noGrp="1"/>
          </p:cNvSpPr>
          <p:nvPr>
            <p:ph type="body" idx="1"/>
          </p:nvPr>
        </p:nvSpPr>
        <p:spPr>
          <a:xfrm>
            <a:off x="952500" y="1996798"/>
            <a:ext cx="11099800" cy="6893202"/>
          </a:xfrm>
          <a:prstGeom prst="rect">
            <a:avLst/>
          </a:prstGeom>
        </p:spPr>
        <p:txBody>
          <a:bodyPr/>
          <a:lstStyle/>
          <a:p>
            <a:pPr marL="306704" indent="-306704" defTabSz="403097">
              <a:spcBef>
                <a:spcPts val="2800"/>
              </a:spcBef>
              <a:defRPr sz="2484"/>
            </a:pPr>
            <a:r>
              <a:t>ATFQ - Answer The F@#%ing Question!</a:t>
            </a:r>
          </a:p>
          <a:p>
            <a:pPr marL="613409" lvl="1" indent="-306704" defTabSz="403097">
              <a:spcBef>
                <a:spcPts val="2800"/>
              </a:spcBef>
              <a:defRPr sz="2484"/>
            </a:pPr>
            <a:r>
              <a:t>Read the stem &amp; question.</a:t>
            </a:r>
          </a:p>
          <a:p>
            <a:pPr marL="613409" lvl="1" indent="-306704" defTabSz="403097">
              <a:spcBef>
                <a:spcPts val="2800"/>
              </a:spcBef>
              <a:defRPr sz="2484"/>
            </a:pPr>
            <a:r>
              <a:t>If you are using an answer template - tailor it to the patient / question being asked.</a:t>
            </a:r>
          </a:p>
          <a:p>
            <a:pPr marL="306704" indent="-306704" defTabSz="403097">
              <a:spcBef>
                <a:spcPts val="2800"/>
              </a:spcBef>
              <a:defRPr sz="2484"/>
            </a:pPr>
            <a:r>
              <a:t>Give CONSULTANT LEVEL answers!</a:t>
            </a:r>
          </a:p>
          <a:p>
            <a:pPr marL="613409" lvl="1" indent="-306704" defTabSz="403097">
              <a:spcBef>
                <a:spcPts val="2800"/>
              </a:spcBef>
              <a:defRPr sz="2484"/>
            </a:pPr>
            <a:r>
              <a:t>This is a “bread &amp; butter” EM question - answers expected at a very high level. </a:t>
            </a:r>
          </a:p>
          <a:p>
            <a:pPr marL="613409" lvl="1" indent="-306704" defTabSz="403097">
              <a:spcBef>
                <a:spcPts val="2800"/>
              </a:spcBef>
              <a:defRPr sz="2484"/>
            </a:pPr>
            <a:r>
              <a:t>Generic answers (that a 5th year medical student can give) will not score points. </a:t>
            </a:r>
          </a:p>
          <a:p>
            <a:pPr marL="613409" lvl="1" indent="-306704" defTabSz="403097">
              <a:spcBef>
                <a:spcPts val="2800"/>
              </a:spcBef>
              <a:defRPr sz="2484"/>
            </a:pPr>
            <a:r>
              <a:t>Qualify why you are doing this. Give doses / endpoints / targets. </a:t>
            </a:r>
          </a:p>
          <a:p>
            <a:pPr marL="613409" lvl="1" indent="-306704" defTabSz="403097">
              <a:spcBef>
                <a:spcPts val="2800"/>
              </a:spcBef>
              <a:defRPr sz="2484"/>
            </a:pPr>
            <a:r>
              <a:t>Use the same considerations you would use at work.</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 name="3D Column Chart"/>
          <p:cNvGraphicFramePr/>
          <p:nvPr>
            <p:extLst>
              <p:ext uri="{D42A27DB-BD31-4B8C-83A1-F6EECF244321}">
                <p14:modId xmlns:p14="http://schemas.microsoft.com/office/powerpoint/2010/main" val="1912020385"/>
              </p:ext>
            </p:extLst>
          </p:nvPr>
        </p:nvGraphicFramePr>
        <p:xfrm>
          <a:off x="1495310" y="810218"/>
          <a:ext cx="10188689" cy="802898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TotalTime>
  <Words>697</Words>
  <Application>Microsoft Macintosh PowerPoint</Application>
  <PresentationFormat>Custom</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Helvetica</vt:lpstr>
      <vt:lpstr>Helvetica Light</vt:lpstr>
      <vt:lpstr>Helvetica Neue</vt:lpstr>
      <vt:lpstr>White</vt:lpstr>
      <vt:lpstr>Question 9</vt:lpstr>
      <vt:lpstr>PowerPoint Presentation</vt:lpstr>
      <vt:lpstr>State three (3) most important abnormal findings (3 marks).</vt:lpstr>
      <vt:lpstr>State three (3) most important abnormal findings (3 marks).</vt:lpstr>
      <vt:lpstr>Following the CT the patient drops his GCS to 10 (E2, V3, M5). His pupils remain equal. You decide to intubate him.   State five (5) most important considerations when intubating this patient (5 marks).</vt:lpstr>
      <vt:lpstr>Due to bad weather, HEMS cannot fly. You decide to transfer the patient by road ambulance to the trauma centre.   List five (5) important steps in preparing for this transfer - 5 marks.</vt:lpstr>
      <vt:lpstr>As you prepare to leave, the patient becomes bradycardia (HR 54) and hypertensive (BP - 200/110). Your nurse informs you that the patient’s left pupil has become dilated.  State your immediate five (5) actions for his condition (5 marks).</vt:lpstr>
      <vt:lpstr>Themes</vt:lpstr>
      <vt:lpstr>PowerPoint Presentation</vt:lpstr>
      <vt:lpstr>Question?</vt:lpstr>
      <vt:lpstr>Good Luck!</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9</dc:title>
  <cp:lastModifiedBy>Danny Ben-Eli</cp:lastModifiedBy>
  <cp:revision>2</cp:revision>
  <dcterms:modified xsi:type="dcterms:W3CDTF">2017-06-10T11:14:08Z</dcterms:modified>
</cp:coreProperties>
</file>