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5"/>
    <p:restoredTop sz="95915"/>
  </p:normalViewPr>
  <p:slideViewPr>
    <p:cSldViewPr snapToGrid="0" snapToObjects="1">
      <p:cViewPr varScale="1">
        <p:scale>
          <a:sx n="100" d="100"/>
          <a:sy n="100" d="100"/>
        </p:scale>
        <p:origin x="19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enjamin/Dropbox/Monash%20Clinical%20Support%20Portfolio/Registrar%20Teaching/Monash%20Trial%20Written%20FEx/2022.2%20Monash%20Mock%20-%20SAQ%207/Marking/SAQ%207%20-%20Marking%20Sheet%20August%202022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Candidate raw marks - out of 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'Raw Marks'!$D$6:$D$44</c:f>
              <c:numCache>
                <c:formatCode>General</c:formatCode>
                <c:ptCount val="39"/>
                <c:pt idx="0">
                  <c:v>5.5</c:v>
                </c:pt>
                <c:pt idx="1">
                  <c:v>5.5</c:v>
                </c:pt>
                <c:pt idx="2">
                  <c:v>1.5</c:v>
                </c:pt>
                <c:pt idx="3">
                  <c:v>3</c:v>
                </c:pt>
                <c:pt idx="4">
                  <c:v>6</c:v>
                </c:pt>
                <c:pt idx="5">
                  <c:v>7.5</c:v>
                </c:pt>
                <c:pt idx="6">
                  <c:v>9</c:v>
                </c:pt>
                <c:pt idx="7">
                  <c:v>3.5</c:v>
                </c:pt>
                <c:pt idx="8">
                  <c:v>2</c:v>
                </c:pt>
                <c:pt idx="9">
                  <c:v>4.5</c:v>
                </c:pt>
                <c:pt idx="10">
                  <c:v>3</c:v>
                </c:pt>
                <c:pt idx="11">
                  <c:v>4.5</c:v>
                </c:pt>
                <c:pt idx="12">
                  <c:v>1</c:v>
                </c:pt>
                <c:pt idx="13">
                  <c:v>1.5</c:v>
                </c:pt>
                <c:pt idx="14">
                  <c:v>4.5</c:v>
                </c:pt>
                <c:pt idx="15">
                  <c:v>7.5</c:v>
                </c:pt>
                <c:pt idx="16">
                  <c:v>0</c:v>
                </c:pt>
                <c:pt idx="17">
                  <c:v>4.5</c:v>
                </c:pt>
                <c:pt idx="18">
                  <c:v>2.5</c:v>
                </c:pt>
                <c:pt idx="19">
                  <c:v>3.5</c:v>
                </c:pt>
                <c:pt idx="20">
                  <c:v>7.5</c:v>
                </c:pt>
                <c:pt idx="21">
                  <c:v>5</c:v>
                </c:pt>
                <c:pt idx="22">
                  <c:v>3</c:v>
                </c:pt>
                <c:pt idx="23">
                  <c:v>6.5</c:v>
                </c:pt>
                <c:pt idx="24">
                  <c:v>1.5</c:v>
                </c:pt>
                <c:pt idx="25">
                  <c:v>7.5</c:v>
                </c:pt>
                <c:pt idx="26">
                  <c:v>2</c:v>
                </c:pt>
                <c:pt idx="27">
                  <c:v>4.5</c:v>
                </c:pt>
                <c:pt idx="28">
                  <c:v>2.5</c:v>
                </c:pt>
                <c:pt idx="29">
                  <c:v>8.5</c:v>
                </c:pt>
                <c:pt idx="30">
                  <c:v>7.5</c:v>
                </c:pt>
                <c:pt idx="31">
                  <c:v>5</c:v>
                </c:pt>
                <c:pt idx="32">
                  <c:v>3</c:v>
                </c:pt>
                <c:pt idx="33">
                  <c:v>5</c:v>
                </c:pt>
                <c:pt idx="34">
                  <c:v>6.5</c:v>
                </c:pt>
                <c:pt idx="35">
                  <c:v>3.5</c:v>
                </c:pt>
                <c:pt idx="36">
                  <c:v>1.5</c:v>
                </c:pt>
                <c:pt idx="37">
                  <c:v>4.5</c:v>
                </c:pt>
                <c:pt idx="38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1-724A-AA07-B9BEFEB3F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5691855"/>
        <c:axId val="745487375"/>
      </c:barChart>
      <c:catAx>
        <c:axId val="69569185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5487375"/>
        <c:crosses val="autoZero"/>
        <c:auto val="1"/>
        <c:lblAlgn val="ctr"/>
        <c:lblOffset val="100"/>
        <c:noMultiLvlLbl val="0"/>
      </c:catAx>
      <c:valAx>
        <c:axId val="74548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69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9/5/22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6A58-AE5A-2D4F-8671-AFE910F55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SAQ 7: </a:t>
            </a:r>
            <a:br>
              <a:rPr lang="en-US" dirty="0"/>
            </a:br>
            <a:r>
              <a:rPr lang="en-US" sz="6000" dirty="0"/>
              <a:t>axillary-Subclavian DVT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07133A-80D1-6948-BE53-45B1C71E2E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Cheung</a:t>
            </a:r>
            <a:br>
              <a:rPr lang="en-US" dirty="0"/>
            </a:br>
            <a:r>
              <a:rPr lang="en-US" dirty="0"/>
              <a:t>Monash and Peninsula Health</a:t>
            </a:r>
          </a:p>
        </p:txBody>
      </p:sp>
    </p:spTree>
    <p:extLst>
      <p:ext uri="{BB962C8B-B14F-4D97-AF65-F5344CB8AC3E}">
        <p14:creationId xmlns:p14="http://schemas.microsoft.com/office/powerpoint/2010/main" val="225599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3653-C345-0241-93B7-FB22C1D7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General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60BC-89A8-7548-9453-578136BE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Read the question</a:t>
            </a:r>
          </a:p>
          <a:p>
            <a:pPr lvl="1"/>
            <a:r>
              <a:rPr lang="en-US" dirty="0"/>
              <a:t>Each word has purpose</a:t>
            </a:r>
          </a:p>
          <a:p>
            <a:pPr lvl="1"/>
            <a:r>
              <a:rPr lang="en-US" dirty="0"/>
              <a:t>Read the WHOLE question</a:t>
            </a:r>
          </a:p>
          <a:p>
            <a:pPr lvl="2"/>
            <a:r>
              <a:rPr lang="en-US" dirty="0"/>
              <a:t>Although ”cueing” should be avoided, occasionally sub-questions give clues to previous parts</a:t>
            </a:r>
          </a:p>
          <a:p>
            <a:pPr lvl="2"/>
            <a:r>
              <a:rPr lang="en-US" dirty="0"/>
              <a:t>This question ends in a PEA arrest</a:t>
            </a:r>
          </a:p>
          <a:p>
            <a:pPr lvl="3"/>
            <a:r>
              <a:rPr lang="en-US" dirty="0"/>
              <a:t>Your earlier answers re: working </a:t>
            </a:r>
            <a:r>
              <a:rPr lang="en-US" dirty="0" err="1"/>
              <a:t>Dx</a:t>
            </a:r>
            <a:r>
              <a:rPr lang="en-US" dirty="0"/>
              <a:t> should have the potential to cause an arrest precipitously</a:t>
            </a:r>
          </a:p>
          <a:p>
            <a:pPr lvl="3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Be SPECIFIC</a:t>
            </a:r>
            <a:r>
              <a:rPr lang="en-US" dirty="0"/>
              <a:t>, with</a:t>
            </a:r>
          </a:p>
          <a:p>
            <a:pPr lvl="1"/>
            <a:r>
              <a:rPr lang="en-US" dirty="0"/>
              <a:t>Terminology</a:t>
            </a:r>
          </a:p>
          <a:p>
            <a:pPr lvl="1"/>
            <a:r>
              <a:rPr lang="en-US" dirty="0"/>
              <a:t>Descriptions</a:t>
            </a:r>
          </a:p>
          <a:p>
            <a:pPr lvl="1"/>
            <a:r>
              <a:rPr lang="en-US" dirty="0"/>
              <a:t>Do NOT assume 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Think BROADLY</a:t>
            </a:r>
          </a:p>
          <a:p>
            <a:pPr lvl="1"/>
            <a:r>
              <a:rPr lang="en-US" dirty="0"/>
              <a:t>This exam is testing BREADTH of knowledge</a:t>
            </a:r>
          </a:p>
        </p:txBody>
      </p:sp>
    </p:spTree>
    <p:extLst>
      <p:ext uri="{BB962C8B-B14F-4D97-AF65-F5344CB8AC3E}">
        <p14:creationId xmlns:p14="http://schemas.microsoft.com/office/powerpoint/2010/main" val="221426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D690-D971-AB43-AC62-9489B27A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4) Candidate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4599F-D90D-4A49-B468-CE76CE21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48" y="3499809"/>
            <a:ext cx="2321052" cy="231679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Total marks = 12</a:t>
            </a:r>
          </a:p>
          <a:p>
            <a:r>
              <a:rPr lang="en-US" dirty="0"/>
              <a:t>Pass mark = 6</a:t>
            </a:r>
          </a:p>
          <a:p>
            <a:r>
              <a:rPr lang="en-US" dirty="0"/>
              <a:t>Passing candidates = 10</a:t>
            </a:r>
          </a:p>
          <a:p>
            <a:r>
              <a:rPr lang="en-US" dirty="0"/>
              <a:t>Pass rate = 26%</a:t>
            </a:r>
          </a:p>
          <a:p>
            <a:r>
              <a:rPr lang="en-US" dirty="0"/>
              <a:t>Within 1 mark of passing = 5 (13%)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3DCF28-3F6C-1B4B-8918-8231BE333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770247"/>
              </p:ext>
            </p:extLst>
          </p:nvPr>
        </p:nvGraphicFramePr>
        <p:xfrm>
          <a:off x="3251426" y="2093976"/>
          <a:ext cx="7876822" cy="434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AB7BAE-AAEC-3143-A447-0CA4EB3EED71}"/>
              </a:ext>
            </a:extLst>
          </p:cNvPr>
          <p:cNvCxnSpPr/>
          <p:nvPr/>
        </p:nvCxnSpPr>
        <p:spPr>
          <a:xfrm>
            <a:off x="3581400" y="3987800"/>
            <a:ext cx="7404100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FF6668-54F4-1343-83DE-D41F58418559}"/>
              </a:ext>
            </a:extLst>
          </p:cNvPr>
          <p:cNvCxnSpPr>
            <a:cxnSpLocks/>
          </p:cNvCxnSpPr>
          <p:nvPr/>
        </p:nvCxnSpPr>
        <p:spPr>
          <a:xfrm>
            <a:off x="2362200" y="3987800"/>
            <a:ext cx="889226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70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465D-83D2-FD48-99DC-1512A520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5) Final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5644-F5DF-8740-A266-0810444F2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This is a game</a:t>
            </a:r>
          </a:p>
          <a:p>
            <a:pPr lvl="1"/>
            <a:r>
              <a:rPr lang="en-US" dirty="0"/>
              <a:t>Exam performance </a:t>
            </a:r>
            <a:r>
              <a:rPr lang="en-AU" dirty="0"/>
              <a:t>≠ performance as doctor</a:t>
            </a:r>
          </a:p>
          <a:p>
            <a:pPr lvl="1"/>
            <a:r>
              <a:rPr lang="en-AU" dirty="0"/>
              <a:t>Learn and play by the rules of the game, or you will not win, </a:t>
            </a:r>
            <a:r>
              <a:rPr lang="en-AU" dirty="0" err="1"/>
              <a:t>eg</a:t>
            </a:r>
            <a:endParaRPr lang="en-AU" dirty="0"/>
          </a:p>
          <a:p>
            <a:pPr lvl="2"/>
            <a:r>
              <a:rPr lang="en-AU" dirty="0"/>
              <a:t>Be specific enough but not overwriting, having breadth in answer</a:t>
            </a:r>
          </a:p>
          <a:p>
            <a:pPr lvl="2"/>
            <a:r>
              <a:rPr lang="en-AU" dirty="0"/>
              <a:t>Give irrefutable answers</a:t>
            </a:r>
            <a:br>
              <a:rPr lang="en-AU" dirty="0"/>
            </a:b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Train hard, fight easy</a:t>
            </a:r>
          </a:p>
          <a:p>
            <a:pPr lvl="1"/>
            <a:r>
              <a:rPr lang="en-US" dirty="0"/>
              <a:t>Performance drops on exam day, multifactorial</a:t>
            </a:r>
          </a:p>
          <a:p>
            <a:pPr lvl="1"/>
            <a:r>
              <a:rPr lang="en-US" dirty="0"/>
              <a:t>Make it harder for yourself with trial questions and exams</a:t>
            </a:r>
          </a:p>
          <a:p>
            <a:pPr lvl="2"/>
            <a:r>
              <a:rPr lang="en-US" dirty="0"/>
              <a:t>Sleep deprived</a:t>
            </a:r>
          </a:p>
          <a:p>
            <a:pPr lvl="2"/>
            <a:r>
              <a:rPr lang="en-US" dirty="0"/>
              <a:t>At the end of the day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Quality &gt; quantity</a:t>
            </a:r>
          </a:p>
          <a:p>
            <a:pPr lvl="1"/>
            <a:r>
              <a:rPr lang="en-US" dirty="0"/>
              <a:t>Cramming </a:t>
            </a:r>
            <a:r>
              <a:rPr lang="en-US" dirty="0">
                <a:sym typeface="Wingdings" pitchFamily="2" charset="2"/>
              </a:rPr>
              <a:t> makes you feel better, but not effective</a:t>
            </a:r>
          </a:p>
          <a:p>
            <a:pPr lvl="1"/>
            <a:r>
              <a:rPr lang="en-US" dirty="0">
                <a:sym typeface="Wingdings" pitchFamily="2" charset="2"/>
              </a:rPr>
              <a:t>Focus and fix (common) mistakes THEN move onto the next thing</a:t>
            </a:r>
          </a:p>
          <a:p>
            <a:pPr lvl="2"/>
            <a:r>
              <a:rPr lang="en-US" dirty="0">
                <a:sym typeface="Wingdings" pitchFamily="2" charset="2"/>
              </a:rPr>
              <a:t>Personal </a:t>
            </a:r>
            <a:r>
              <a:rPr lang="en-US" dirty="0" err="1">
                <a:sym typeface="Wingdings" pitchFamily="2" charset="2"/>
              </a:rPr>
              <a:t>exp</a:t>
            </a:r>
            <a:r>
              <a:rPr lang="en-US" dirty="0">
                <a:sym typeface="Wingdings" pitchFamily="2" charset="2"/>
              </a:rPr>
              <a:t>: going through (review, dissect, work on gaps/weaknesses) trial questions/exams took 3x as long as actually doing the trial exam itself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9601-BDC9-1D42-994A-3D58572B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4E180-E060-D144-A85E-41A3399CF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Apologies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down of SAQ 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 feedback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Candidate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Final comments</a:t>
            </a:r>
          </a:p>
        </p:txBody>
      </p:sp>
    </p:spTree>
    <p:extLst>
      <p:ext uri="{BB962C8B-B14F-4D97-AF65-F5344CB8AC3E}">
        <p14:creationId xmlns:p14="http://schemas.microsoft.com/office/powerpoint/2010/main" val="173256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4A4F4-D2AD-4F4F-801B-CF4A42CC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Apologies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613A1-E2E9-E84C-9A11-826E24771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b/w intended stem/question and published stem/question</a:t>
            </a:r>
          </a:p>
          <a:p>
            <a:r>
              <a:rPr lang="en-US" dirty="0"/>
              <a:t>As a result, pass mark lowered from 8/12 to 6/12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51DAF-9D9E-064F-9DBB-8CC317AE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20" y="3030122"/>
            <a:ext cx="5247361" cy="3573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D0B558-AF41-2149-B50E-E432E8773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9" y="3030122"/>
            <a:ext cx="5928691" cy="33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28269-E739-8B45-B45B-C4BFD31D4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E7CFE-4693-8646-ACDC-D35493BD8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A 40 year old male presents to the Emergency Department with 3 days of increasing </a:t>
            </a:r>
            <a:r>
              <a:rPr lang="en-AU" dirty="0">
                <a:solidFill>
                  <a:srgbClr val="0070C0"/>
                </a:solidFill>
              </a:rPr>
              <a:t>right proximal upper limb pain and swelling</a:t>
            </a:r>
            <a:r>
              <a:rPr lang="en-AU" dirty="0"/>
              <a:t>. He has not experienced fever, pruritis, or any other symptoms.</a:t>
            </a:r>
          </a:p>
          <a:p>
            <a:pPr marL="0" indent="0">
              <a:buNone/>
            </a:pPr>
            <a:r>
              <a:rPr lang="en-AU" dirty="0"/>
              <a:t>He has started a new job as a house painter 6 months ago. He </a:t>
            </a:r>
            <a:r>
              <a:rPr lang="en-AU" dirty="0">
                <a:solidFill>
                  <a:srgbClr val="0070C0"/>
                </a:solidFill>
              </a:rPr>
              <a:t>denies a history of a recent trauma, animal or insect bites, travel, or a previous similar episode</a:t>
            </a:r>
            <a:r>
              <a:rPr lang="en-AU" dirty="0"/>
              <a:t>. He takes no medications, and has no allergies.</a:t>
            </a:r>
          </a:p>
          <a:p>
            <a:pPr marL="0" indent="0">
              <a:buNone/>
            </a:pPr>
            <a:r>
              <a:rPr lang="en-AU" dirty="0"/>
              <a:t>His triage </a:t>
            </a:r>
            <a:r>
              <a:rPr lang="en-AU" dirty="0">
                <a:solidFill>
                  <a:srgbClr val="0070C0"/>
                </a:solidFill>
              </a:rPr>
              <a:t>vital signs and temperature are all within normal limits</a:t>
            </a:r>
            <a:r>
              <a:rPr lang="en-AU" dirty="0"/>
              <a:t>. He weighs 70 kg.</a:t>
            </a:r>
          </a:p>
          <a:p>
            <a:endParaRPr lang="en-US" dirty="0"/>
          </a:p>
          <a:p>
            <a:r>
              <a:rPr lang="en-US" dirty="0"/>
              <a:t>Isolated right proximal upper limb pathology</a:t>
            </a:r>
          </a:p>
          <a:p>
            <a:pPr lvl="1"/>
            <a:r>
              <a:rPr lang="en-US" dirty="0"/>
              <a:t>Acute, worsening pain and swelling</a:t>
            </a:r>
          </a:p>
          <a:p>
            <a:pPr lvl="1"/>
            <a:r>
              <a:rPr lang="en-US" i="1" dirty="0">
                <a:solidFill>
                  <a:srgbClr val="0070C0"/>
                </a:solidFill>
              </a:rPr>
              <a:t>Originally “… </a:t>
            </a:r>
            <a:r>
              <a:rPr lang="en-AU" i="1" dirty="0">
                <a:solidFill>
                  <a:srgbClr val="0070C0"/>
                </a:solidFill>
              </a:rPr>
              <a:t>increasing right shoulder pain and associated right upper limb ache and swelling</a:t>
            </a:r>
            <a:r>
              <a:rPr lang="en-AU" dirty="0">
                <a:solidFill>
                  <a:srgbClr val="0070C0"/>
                </a:solidFill>
              </a:rPr>
              <a:t>”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Not infective, not condition with systemic manifestation</a:t>
            </a:r>
          </a:p>
        </p:txBody>
      </p:sp>
    </p:spTree>
    <p:extLst>
      <p:ext uri="{BB962C8B-B14F-4D97-AF65-F5344CB8AC3E}">
        <p14:creationId xmlns:p14="http://schemas.microsoft.com/office/powerpoint/2010/main" val="251733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AA5-98C1-1E4E-BC03-43C973E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7591-B816-6342-AF67-71332EA9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List three (3) potential </a:t>
            </a:r>
            <a:r>
              <a:rPr lang="en-GB" dirty="0">
                <a:solidFill>
                  <a:srgbClr val="0070C0"/>
                </a:solidFill>
              </a:rPr>
              <a:t>underlying causes</a:t>
            </a:r>
            <a:r>
              <a:rPr lang="en-GB" dirty="0"/>
              <a:t> for this gentleman’s </a:t>
            </a:r>
            <a:r>
              <a:rPr lang="en-GB" dirty="0">
                <a:solidFill>
                  <a:srgbClr val="0070C0"/>
                </a:solidFill>
              </a:rPr>
              <a:t>working diagnosis</a:t>
            </a:r>
            <a:r>
              <a:rPr lang="en-GB" dirty="0"/>
              <a:t>.</a:t>
            </a:r>
            <a:br>
              <a:rPr lang="en-GB" dirty="0"/>
            </a:br>
            <a:r>
              <a:rPr lang="en-AU" dirty="0"/>
              <a:t>(Marked out of 3.0)</a:t>
            </a:r>
          </a:p>
          <a:p>
            <a:pPr marL="0" indent="0">
              <a:buNone/>
            </a:pPr>
            <a:r>
              <a:rPr lang="en-AU" i="1" dirty="0" err="1">
                <a:solidFill>
                  <a:srgbClr val="0070C0"/>
                </a:solidFill>
              </a:rPr>
              <a:t>ie</a:t>
            </a:r>
            <a:r>
              <a:rPr lang="en-AU" i="1" dirty="0">
                <a:solidFill>
                  <a:srgbClr val="0070C0"/>
                </a:solidFill>
              </a:rPr>
              <a:t> ONE working diagnosis </a:t>
            </a:r>
            <a:r>
              <a:rPr lang="en-AU" i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AU" i="1" dirty="0">
                <a:solidFill>
                  <a:srgbClr val="0070C0"/>
                </a:solidFill>
              </a:rPr>
              <a:t>list three underlying causes</a:t>
            </a:r>
          </a:p>
          <a:p>
            <a:r>
              <a:rPr lang="en-GB" sz="1600" dirty="0">
                <a:solidFill>
                  <a:srgbClr val="0070C0"/>
                </a:solidFill>
              </a:rPr>
              <a:t>Effort induced thrombosis / Paget-</a:t>
            </a:r>
            <a:r>
              <a:rPr lang="en-GB" sz="1600" dirty="0" err="1">
                <a:solidFill>
                  <a:srgbClr val="0070C0"/>
                </a:solidFill>
              </a:rPr>
              <a:t>Schroetter</a:t>
            </a:r>
            <a:r>
              <a:rPr lang="en-GB" sz="1600" dirty="0">
                <a:solidFill>
                  <a:srgbClr val="0070C0"/>
                </a:solidFill>
              </a:rPr>
              <a:t> syndrome / obstruction of vein.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(Undiagnosed) active malignancy.</a:t>
            </a:r>
            <a:endParaRPr lang="en-A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Hypercoagulable states., </a:t>
            </a:r>
            <a:r>
              <a:rPr lang="en-GB" sz="1600" dirty="0" err="1">
                <a:solidFill>
                  <a:srgbClr val="0070C0"/>
                </a:solidFill>
              </a:rPr>
              <a:t>eg</a:t>
            </a:r>
            <a:r>
              <a:rPr lang="en-GB" sz="1600" dirty="0">
                <a:solidFill>
                  <a:srgbClr val="0070C0"/>
                </a:solidFill>
              </a:rPr>
              <a:t> FVL mutation.</a:t>
            </a:r>
            <a:endParaRPr lang="en-A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Recent indwelling vascular device / IVDU.</a:t>
            </a: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endParaRPr lang="en-AU" dirty="0"/>
          </a:p>
          <a:p>
            <a:r>
              <a:rPr lang="en-AU" sz="1600" dirty="0">
                <a:solidFill>
                  <a:srgbClr val="7030A0"/>
                </a:solidFill>
              </a:rPr>
              <a:t>3 unrelated differential diagnoses</a:t>
            </a:r>
          </a:p>
          <a:p>
            <a:r>
              <a:rPr lang="en-AU" sz="1600" dirty="0">
                <a:solidFill>
                  <a:srgbClr val="7030A0"/>
                </a:solidFill>
              </a:rPr>
              <a:t>Processes with infective (</a:t>
            </a:r>
            <a:r>
              <a:rPr lang="en-AU" sz="1600" dirty="0" err="1">
                <a:solidFill>
                  <a:srgbClr val="7030A0"/>
                </a:solidFill>
              </a:rPr>
              <a:t>eg</a:t>
            </a:r>
            <a:r>
              <a:rPr lang="en-AU" sz="1600" dirty="0">
                <a:solidFill>
                  <a:srgbClr val="7030A0"/>
                </a:solidFill>
              </a:rPr>
              <a:t> septic joint) or systemic manifestation (</a:t>
            </a:r>
            <a:r>
              <a:rPr lang="en-AU" sz="1600" dirty="0" err="1">
                <a:solidFill>
                  <a:srgbClr val="7030A0"/>
                </a:solidFill>
              </a:rPr>
              <a:t>eg</a:t>
            </a:r>
            <a:r>
              <a:rPr lang="en-AU" sz="1600" dirty="0">
                <a:solidFill>
                  <a:srgbClr val="7030A0"/>
                </a:solidFill>
              </a:rPr>
              <a:t> toxicological)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75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AA5-98C1-1E4E-BC03-43C973E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Part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7591-B816-6342-AF67-71332EA9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What are three (3) signs that you may find on physical examination of this patient?</a:t>
            </a:r>
            <a:br>
              <a:rPr lang="en-GB" dirty="0"/>
            </a:br>
            <a:r>
              <a:rPr lang="en-GB" dirty="0"/>
              <a:t>(Marked out of 3.0)</a:t>
            </a:r>
          </a:p>
          <a:p>
            <a:pPr marL="0" indent="0">
              <a:buNone/>
            </a:pPr>
            <a:r>
              <a:rPr lang="en-GB" i="1" dirty="0">
                <a:solidFill>
                  <a:srgbClr val="0070C0"/>
                </a:solidFill>
              </a:rPr>
              <a:t>Based on the working diagnosis</a:t>
            </a:r>
          </a:p>
          <a:p>
            <a:pPr lvl="0"/>
            <a:r>
              <a:rPr lang="en-GB" sz="1400" dirty="0">
                <a:solidFill>
                  <a:srgbClr val="0070C0"/>
                </a:solidFill>
              </a:rPr>
              <a:t>Right upper limb skin mottling / colour change.</a:t>
            </a:r>
            <a:endParaRPr lang="en-AU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Non-pitting oedema of upper limb.</a:t>
            </a:r>
          </a:p>
          <a:p>
            <a:r>
              <a:rPr lang="en-GB" sz="1400" dirty="0">
                <a:solidFill>
                  <a:srgbClr val="0070C0"/>
                </a:solidFill>
              </a:rPr>
              <a:t>Increased prominence of forearm/ hand veins.</a:t>
            </a:r>
          </a:p>
          <a:p>
            <a:r>
              <a:rPr lang="en-GB" sz="1400" dirty="0">
                <a:solidFill>
                  <a:srgbClr val="0070C0"/>
                </a:solidFill>
              </a:rPr>
              <a:t>Dilated superficial venules over shoulder / chest wall (Urschel’s sign).</a:t>
            </a:r>
            <a:endParaRPr lang="en-AU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Tenderness and/or palpable venous cord in the axilla.</a:t>
            </a:r>
            <a:endParaRPr lang="en-AU" sz="1400" dirty="0">
              <a:solidFill>
                <a:srgbClr val="0070C0"/>
              </a:solidFill>
            </a:endParaRPr>
          </a:p>
          <a:p>
            <a:r>
              <a:rPr lang="en-GB" sz="1400" dirty="0">
                <a:solidFill>
                  <a:srgbClr val="0070C0"/>
                </a:solidFill>
              </a:rPr>
              <a:t>Supraclavicular fullness.</a:t>
            </a:r>
            <a:r>
              <a:rPr lang="en-AU" sz="1400" dirty="0">
                <a:solidFill>
                  <a:srgbClr val="0070C0"/>
                </a:solidFill>
              </a:rPr>
              <a:t> </a:t>
            </a:r>
            <a:endParaRPr lang="en-GB" sz="1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Physical signs based on different diagnoses</a:t>
            </a:r>
          </a:p>
          <a:p>
            <a:r>
              <a:rPr lang="en-US" dirty="0">
                <a:solidFill>
                  <a:srgbClr val="7030A0"/>
                </a:solidFill>
              </a:rPr>
              <a:t>Listing abnormal vital signs</a:t>
            </a:r>
          </a:p>
          <a:p>
            <a:r>
              <a:rPr lang="en-US" dirty="0">
                <a:solidFill>
                  <a:srgbClr val="7030A0"/>
                </a:solidFill>
              </a:rPr>
              <a:t>Not being specific, </a:t>
            </a:r>
            <a:r>
              <a:rPr lang="en-US" dirty="0" err="1">
                <a:solidFill>
                  <a:srgbClr val="7030A0"/>
                </a:solidFill>
              </a:rPr>
              <a:t>eg</a:t>
            </a:r>
            <a:r>
              <a:rPr lang="en-US" dirty="0">
                <a:solidFill>
                  <a:srgbClr val="7030A0"/>
                </a:solidFill>
              </a:rPr>
              <a:t> “erythema” or “tenderness” but not listing the affected body part</a:t>
            </a:r>
          </a:p>
        </p:txBody>
      </p:sp>
    </p:spTree>
    <p:extLst>
      <p:ext uri="{BB962C8B-B14F-4D97-AF65-F5344CB8AC3E}">
        <p14:creationId xmlns:p14="http://schemas.microsoft.com/office/powerpoint/2010/main" val="187090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AA5-98C1-1E4E-BC03-43C973E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Part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7591-B816-6342-AF67-71332EA9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List two (2) preferred investigation options to </a:t>
            </a:r>
            <a:r>
              <a:rPr lang="en-AU" dirty="0">
                <a:solidFill>
                  <a:srgbClr val="0070C0"/>
                </a:solidFill>
              </a:rPr>
              <a:t>confirm the diagnosis</a:t>
            </a:r>
            <a:r>
              <a:rPr lang="en-AU" dirty="0"/>
              <a:t> of this presentation.</a:t>
            </a:r>
            <a:br>
              <a:rPr lang="en-AU" dirty="0"/>
            </a:br>
            <a:r>
              <a:rPr lang="en-AU" dirty="0"/>
              <a:t>(Marked out of 2.0)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Same working diagnosis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 investigation to RULE IN (</a:t>
            </a:r>
            <a:r>
              <a:rPr lang="en-US" i="1" dirty="0" err="1">
                <a:solidFill>
                  <a:srgbClr val="0070C0"/>
                </a:solidFill>
                <a:sym typeface="Wingdings" pitchFamily="2" charset="2"/>
              </a:rPr>
              <a:t>ie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 needs good specificity)</a:t>
            </a:r>
          </a:p>
          <a:p>
            <a:r>
              <a:rPr lang="en-GB" sz="1600" dirty="0">
                <a:solidFill>
                  <a:srgbClr val="0070C0"/>
                </a:solidFill>
              </a:rPr>
              <a:t>US venous doppler of right upper limb.</a:t>
            </a:r>
            <a:endParaRPr lang="en-A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CT venogram, right upper limb and chest.</a:t>
            </a:r>
            <a:endParaRPr lang="en-AU" sz="1600" dirty="0">
              <a:solidFill>
                <a:srgbClr val="0070C0"/>
              </a:solidFill>
            </a:endParaRP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Mandatory: US or CT venogram</a:t>
            </a:r>
            <a:endParaRPr lang="en-A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Direct venogram.</a:t>
            </a:r>
            <a:endParaRPr lang="en-AU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MR venogram.</a:t>
            </a:r>
          </a:p>
          <a:p>
            <a:endParaRPr lang="en-GB" sz="16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7030A0"/>
                </a:solidFill>
              </a:rPr>
              <a:t>CT angiography, rather than venography</a:t>
            </a:r>
          </a:p>
          <a:p>
            <a:r>
              <a:rPr lang="en-AU" sz="1600" dirty="0">
                <a:solidFill>
                  <a:srgbClr val="7030A0"/>
                </a:solidFill>
              </a:rPr>
              <a:t>Not specific, </a:t>
            </a:r>
            <a:r>
              <a:rPr lang="en-AU" sz="1600" dirty="0" err="1">
                <a:solidFill>
                  <a:srgbClr val="7030A0"/>
                </a:solidFill>
              </a:rPr>
              <a:t>eg</a:t>
            </a:r>
            <a:r>
              <a:rPr lang="en-AU" sz="1600" dirty="0">
                <a:solidFill>
                  <a:srgbClr val="7030A0"/>
                </a:solidFill>
              </a:rPr>
              <a:t> ultrasound but not specifying body region or type</a:t>
            </a:r>
          </a:p>
          <a:p>
            <a:r>
              <a:rPr lang="en-AU" sz="1600" dirty="0">
                <a:solidFill>
                  <a:srgbClr val="7030A0"/>
                </a:solidFill>
              </a:rPr>
              <a:t>D-dimer only excludes, CANNOT confirm</a:t>
            </a:r>
          </a:p>
          <a:p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3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AA5-98C1-1E4E-BC03-43C973E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Part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7591-B816-6342-AF67-71332EA9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The diagnosis is confirmed by your chosen investigation. What are two (2) </a:t>
            </a:r>
            <a:r>
              <a:rPr lang="en-AU" dirty="0">
                <a:solidFill>
                  <a:srgbClr val="0070C0"/>
                </a:solidFill>
              </a:rPr>
              <a:t>therapeutic options suitable for this condition</a:t>
            </a:r>
            <a:r>
              <a:rPr lang="en-AU" dirty="0"/>
              <a:t>? Please include dose, route, and frequency for any medication(s) used.</a:t>
            </a:r>
            <a:br>
              <a:rPr lang="en-AU" dirty="0"/>
            </a:br>
            <a:r>
              <a:rPr lang="en-AU" dirty="0"/>
              <a:t>(Marked out of 2.0)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Treatment specific for this diagnosis</a:t>
            </a:r>
          </a:p>
          <a:p>
            <a:r>
              <a:rPr lang="en-GB" sz="1600" dirty="0">
                <a:solidFill>
                  <a:srgbClr val="0070C0"/>
                </a:solidFill>
              </a:rPr>
              <a:t>Therapeutic enoxaparin 70mg, </a:t>
            </a:r>
            <a:r>
              <a:rPr lang="en-GB" sz="1600" dirty="0" err="1">
                <a:solidFill>
                  <a:srgbClr val="0070C0"/>
                </a:solidFill>
              </a:rPr>
              <a:t>subcut</a:t>
            </a:r>
            <a:r>
              <a:rPr lang="en-GB" sz="1600" dirty="0">
                <a:solidFill>
                  <a:srgbClr val="0070C0"/>
                </a:solidFill>
              </a:rPr>
              <a:t>, BD.</a:t>
            </a:r>
          </a:p>
          <a:p>
            <a:pPr lvl="1"/>
            <a:r>
              <a:rPr lang="en-GB" sz="1600" dirty="0">
                <a:solidFill>
                  <a:srgbClr val="0070C0"/>
                </a:solidFill>
              </a:rPr>
              <a:t>Accepted DOAC if correct dose/frequency</a:t>
            </a:r>
          </a:p>
          <a:p>
            <a:r>
              <a:rPr lang="en-GB" sz="1600" dirty="0">
                <a:solidFill>
                  <a:srgbClr val="0070C0"/>
                </a:solidFill>
              </a:rPr>
              <a:t>Catheter directed thrombolysis.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Percutaneous mechanical thrombectomy.</a:t>
            </a: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endParaRPr lang="en-AU" sz="1600" i="1" dirty="0">
              <a:solidFill>
                <a:srgbClr val="0070C0"/>
              </a:solidFill>
            </a:endParaRPr>
          </a:p>
          <a:p>
            <a:r>
              <a:rPr lang="en-AU" sz="1600" dirty="0">
                <a:solidFill>
                  <a:srgbClr val="7030A0"/>
                </a:solidFill>
              </a:rPr>
              <a:t>Symptomatic treatment</a:t>
            </a:r>
          </a:p>
          <a:p>
            <a:r>
              <a:rPr lang="en-US" sz="1600" dirty="0">
                <a:solidFill>
                  <a:srgbClr val="7030A0"/>
                </a:solidFill>
              </a:rPr>
              <a:t>Both answers relating to anticoagulation</a:t>
            </a:r>
          </a:p>
          <a:p>
            <a:r>
              <a:rPr lang="en-US" sz="1600" dirty="0">
                <a:solidFill>
                  <a:srgbClr val="7030A0"/>
                </a:solidFill>
              </a:rPr>
              <a:t>Wrong dose for DOAC</a:t>
            </a:r>
          </a:p>
          <a:p>
            <a:pPr lvl="1"/>
            <a:r>
              <a:rPr lang="en-US" sz="1400" dirty="0">
                <a:solidFill>
                  <a:srgbClr val="7030A0"/>
                </a:solidFill>
              </a:rPr>
              <a:t>Why not use enoxaparin?</a:t>
            </a:r>
          </a:p>
        </p:txBody>
      </p:sp>
    </p:spTree>
    <p:extLst>
      <p:ext uri="{BB962C8B-B14F-4D97-AF65-F5344CB8AC3E}">
        <p14:creationId xmlns:p14="http://schemas.microsoft.com/office/powerpoint/2010/main" val="289733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3AA5-98C1-1E4E-BC03-43C973E3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SAQ 7 – Part 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7591-B816-6342-AF67-71332EA90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Prior to treatment commencement, the bedside alarm is activated as the patient is found to be in a </a:t>
            </a:r>
            <a:r>
              <a:rPr lang="en-AU" dirty="0">
                <a:solidFill>
                  <a:srgbClr val="0070C0"/>
                </a:solidFill>
              </a:rPr>
              <a:t>PEA arrest</a:t>
            </a:r>
            <a:r>
              <a:rPr lang="en-AU" dirty="0"/>
              <a:t>.</a:t>
            </a:r>
            <a:br>
              <a:rPr lang="en-AU" dirty="0"/>
            </a:br>
            <a:r>
              <a:rPr lang="en-AU" dirty="0"/>
              <a:t>State two (2) potential </a:t>
            </a:r>
            <a:r>
              <a:rPr lang="en-AU" dirty="0">
                <a:solidFill>
                  <a:srgbClr val="0070C0"/>
                </a:solidFill>
              </a:rPr>
              <a:t>life-saving treatment options in the ED</a:t>
            </a:r>
            <a:r>
              <a:rPr lang="en-AU" dirty="0"/>
              <a:t> for this clinical picture. Please include dose, route, and frequency for any medication(s) used.</a:t>
            </a:r>
            <a:br>
              <a:rPr lang="en-AU" dirty="0"/>
            </a:br>
            <a:r>
              <a:rPr lang="en-AU" dirty="0"/>
              <a:t>(Marked out of 2.0)</a:t>
            </a:r>
          </a:p>
          <a:p>
            <a:pPr marL="0" indent="0">
              <a:buNone/>
            </a:pPr>
            <a:r>
              <a:rPr lang="en-AU" i="1" dirty="0">
                <a:solidFill>
                  <a:srgbClr val="0070C0"/>
                </a:solidFill>
              </a:rPr>
              <a:t>Originally “…</a:t>
            </a:r>
            <a:r>
              <a:rPr lang="en-GB" i="1" dirty="0">
                <a:solidFill>
                  <a:srgbClr val="0070C0"/>
                </a:solidFill>
              </a:rPr>
              <a:t>the patient suddenly experiences respiratory distress and collapses in his bed. The ACLS algorithm is followed</a:t>
            </a:r>
            <a:r>
              <a:rPr lang="en-AU" i="1" dirty="0">
                <a:solidFill>
                  <a:srgbClr val="0070C0"/>
                </a:solidFill>
              </a:rPr>
              <a:t>…” </a:t>
            </a:r>
            <a:r>
              <a:rPr lang="en-AU" i="1" dirty="0">
                <a:solidFill>
                  <a:srgbClr val="0070C0"/>
                </a:solidFill>
                <a:sym typeface="Wingdings" pitchFamily="2" charset="2"/>
              </a:rPr>
              <a:t> *** MASSIVE PE ***</a:t>
            </a:r>
            <a:endParaRPr lang="en-AU" i="1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rgbClr val="0070C0"/>
                </a:solidFill>
              </a:rPr>
              <a:t>Systemic thrombolysis, </a:t>
            </a:r>
            <a:r>
              <a:rPr lang="en-GB" sz="1600" dirty="0" err="1">
                <a:solidFill>
                  <a:srgbClr val="0070C0"/>
                </a:solidFill>
              </a:rPr>
              <a:t>eg</a:t>
            </a:r>
            <a:r>
              <a:rPr lang="en-GB" sz="1600" dirty="0">
                <a:solidFill>
                  <a:srgbClr val="0070C0"/>
                </a:solidFill>
              </a:rPr>
              <a:t> </a:t>
            </a:r>
            <a:r>
              <a:rPr lang="en-GB" sz="1600" dirty="0" err="1">
                <a:solidFill>
                  <a:srgbClr val="0070C0"/>
                </a:solidFill>
              </a:rPr>
              <a:t>tenecteplase</a:t>
            </a:r>
            <a:r>
              <a:rPr lang="en-GB" sz="1600" dirty="0">
                <a:solidFill>
                  <a:srgbClr val="0070C0"/>
                </a:solidFill>
              </a:rPr>
              <a:t> 40mg, IV, stat, once only.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VA ECMO / ECMO-CPR.</a:t>
            </a:r>
            <a:r>
              <a:rPr lang="en-AU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ACLS or related treatment also accepted </a:t>
            </a:r>
            <a:r>
              <a:rPr lang="en-US" sz="16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1400" dirty="0">
                <a:solidFill>
                  <a:srgbClr val="0070C0"/>
                </a:solidFill>
                <a:sym typeface="Wingdings" pitchFamily="2" charset="2"/>
              </a:rPr>
              <a:t>a</a:t>
            </a:r>
            <a:r>
              <a:rPr lang="en-US" sz="1400" dirty="0">
                <a:solidFill>
                  <a:srgbClr val="0070C0"/>
                </a:solidFill>
              </a:rPr>
              <a:t>lthough is “supportive” treatment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is required for lysis to work</a:t>
            </a:r>
          </a:p>
          <a:p>
            <a:pPr lvl="1"/>
            <a:r>
              <a:rPr lang="en-US" sz="1200" dirty="0">
                <a:solidFill>
                  <a:srgbClr val="0070C0"/>
                </a:solidFill>
              </a:rPr>
              <a:t>ECMO is also supportive treatment</a:t>
            </a:r>
          </a:p>
          <a:p>
            <a:pPr lvl="1"/>
            <a:endParaRPr lang="en-US" sz="12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7030A0"/>
                </a:solidFill>
              </a:rPr>
              <a:t>Wrong thrombolysis regime – lose 0.5 mark</a:t>
            </a:r>
          </a:p>
          <a:p>
            <a:r>
              <a:rPr lang="en-US" sz="1400" dirty="0">
                <a:solidFill>
                  <a:srgbClr val="7030A0"/>
                </a:solidFill>
              </a:rPr>
              <a:t>Anticoagulation</a:t>
            </a:r>
          </a:p>
          <a:p>
            <a:r>
              <a:rPr lang="en-US" sz="1400" dirty="0">
                <a:solidFill>
                  <a:srgbClr val="7030A0"/>
                </a:solidFill>
              </a:rPr>
              <a:t>Treatment unrelated to PE</a:t>
            </a:r>
          </a:p>
        </p:txBody>
      </p:sp>
    </p:spTree>
    <p:extLst>
      <p:ext uri="{BB962C8B-B14F-4D97-AF65-F5344CB8AC3E}">
        <p14:creationId xmlns:p14="http://schemas.microsoft.com/office/powerpoint/2010/main" val="1265405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179</TotalTime>
  <Words>981</Words>
  <Application>Microsoft Macintosh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Wood Type</vt:lpstr>
      <vt:lpstr>SAQ 7:  axillary-Subclavian DVT</vt:lpstr>
      <vt:lpstr>overview</vt:lpstr>
      <vt:lpstr>1) Apologies</vt:lpstr>
      <vt:lpstr>2) SAQ 7 – STEM</vt:lpstr>
      <vt:lpstr>2) SAQ 7 – Part a</vt:lpstr>
      <vt:lpstr>2) SAQ 7 – Part B</vt:lpstr>
      <vt:lpstr>2) SAQ 7 – Part C</vt:lpstr>
      <vt:lpstr>2) SAQ 7 – Part D</vt:lpstr>
      <vt:lpstr>2) SAQ 7 – Part E</vt:lpstr>
      <vt:lpstr>3) General feedback</vt:lpstr>
      <vt:lpstr>4) Candidate performance</vt:lpstr>
      <vt:lpstr>5) Final comments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SAQ 7 –axillary-Subclavian DVT</dc:title>
  <dc:creator>Benjamin Cheung</dc:creator>
  <cp:lastModifiedBy>Benjamin Cheung</cp:lastModifiedBy>
  <cp:revision>21</cp:revision>
  <dcterms:created xsi:type="dcterms:W3CDTF">2022-09-04T09:08:17Z</dcterms:created>
  <dcterms:modified xsi:type="dcterms:W3CDTF">2022-09-04T14:32:51Z</dcterms:modified>
</cp:coreProperties>
</file>