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3"/>
  </p:normalViewPr>
  <p:slideViewPr>
    <p:cSldViewPr snapToGrid="0" snapToObjects="1">
      <p:cViewPr varScale="1">
        <p:scale>
          <a:sx n="86" d="100"/>
          <a:sy n="86" d="100"/>
        </p:scale>
        <p:origin x="1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7455B-85F0-974A-97E0-9227FDD2FCE6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D1E8D-8A36-564F-952A-F1EEA185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6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directly from Tox handbook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1E8D-8A36-564F-952A-F1EEA18543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December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December 13,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4589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Question 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436"/>
            <a:ext cx="8531578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2800" dirty="0"/>
              <a:t>A 42-year-old man presents to the ED by ambulance following ingestion of 200mL of anti-freeze. He is drowsy with slurred speech.</a:t>
            </a:r>
            <a:endParaRPr lang="en-US" sz="2800" dirty="0"/>
          </a:p>
          <a:p>
            <a:pPr marL="0" indent="0">
              <a:buNone/>
            </a:pPr>
            <a:r>
              <a:rPr lang="en-AU" sz="2800" dirty="0" err="1" smtClean="0"/>
              <a:t>Obs</a:t>
            </a:r>
            <a:r>
              <a:rPr lang="en-AU" sz="2800" dirty="0" smtClean="0"/>
              <a:t>: </a:t>
            </a:r>
            <a:r>
              <a:rPr lang="en-AU" sz="2800" dirty="0"/>
              <a:t>HR 110, BP 130/75, RR 24, SaO2 95% room air.</a:t>
            </a:r>
            <a:endParaRPr lang="en-US" sz="2800" dirty="0"/>
          </a:p>
          <a:p>
            <a:pPr marL="0" indent="0">
              <a:buNone/>
            </a:pPr>
            <a:r>
              <a:rPr lang="en-AU" sz="2800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n-AU" sz="2800" dirty="0"/>
              <a:t>His initial blood results include:</a:t>
            </a:r>
            <a:endParaRPr lang="en-US" sz="2800" dirty="0"/>
          </a:p>
          <a:p>
            <a:pPr marL="0" indent="0">
              <a:buNone/>
            </a:pPr>
            <a:r>
              <a:rPr lang="en-AU" sz="2800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pH 		7.21 	(7.35-7.45)</a:t>
            </a:r>
          </a:p>
          <a:p>
            <a:pPr marL="0" indent="0">
              <a:buNone/>
            </a:pPr>
            <a:r>
              <a:rPr lang="en-US" sz="2800" dirty="0"/>
              <a:t>pCO2	 24 	(35-45)</a:t>
            </a:r>
          </a:p>
          <a:p>
            <a:pPr marL="0" indent="0">
              <a:buNone/>
            </a:pPr>
            <a:r>
              <a:rPr lang="en-US" sz="2800" dirty="0"/>
              <a:t>HCO3	 6	(24-32)</a:t>
            </a:r>
          </a:p>
          <a:p>
            <a:pPr marL="0" indent="0">
              <a:buNone/>
            </a:pPr>
            <a:r>
              <a:rPr lang="en-US" sz="2800" dirty="0"/>
              <a:t>Na</a:t>
            </a:r>
            <a:r>
              <a:rPr lang="en-US" sz="2800" baseline="30000" dirty="0"/>
              <a:t>+</a:t>
            </a:r>
            <a:r>
              <a:rPr lang="en-US" sz="2800" dirty="0"/>
              <a:t> 	140	(135-145)</a:t>
            </a:r>
          </a:p>
          <a:p>
            <a:pPr marL="0" indent="0">
              <a:buNone/>
            </a:pPr>
            <a:r>
              <a:rPr lang="en-US" sz="2800" dirty="0"/>
              <a:t>K</a:t>
            </a:r>
            <a:r>
              <a:rPr lang="en-US" sz="2800" baseline="30000" dirty="0"/>
              <a:t>+ </a:t>
            </a:r>
            <a:r>
              <a:rPr lang="en-US" sz="2800" dirty="0"/>
              <a:t>		3.9	 (3.5-5.0) </a:t>
            </a:r>
          </a:p>
          <a:p>
            <a:pPr marL="0" indent="0">
              <a:buNone/>
            </a:pPr>
            <a:r>
              <a:rPr lang="en-US" sz="2800" dirty="0"/>
              <a:t>Cl</a:t>
            </a:r>
            <a:r>
              <a:rPr lang="en-US" sz="2800" baseline="30000" dirty="0"/>
              <a:t>-	</a:t>
            </a:r>
            <a:r>
              <a:rPr lang="en-US" sz="2800" dirty="0"/>
              <a:t> 	100 	(95-110) </a:t>
            </a:r>
          </a:p>
          <a:p>
            <a:pPr marL="0" indent="0">
              <a:buNone/>
            </a:pPr>
            <a:r>
              <a:rPr lang="en-US" sz="2800" dirty="0"/>
              <a:t>glucose 	5</a:t>
            </a:r>
          </a:p>
          <a:p>
            <a:pPr marL="0" indent="0">
              <a:buNone/>
            </a:pPr>
            <a:r>
              <a:rPr lang="en-US" sz="2800" dirty="0"/>
              <a:t>ethanol - undetectable</a:t>
            </a:r>
          </a:p>
          <a:p>
            <a:pPr marL="0" indent="0">
              <a:buNone/>
            </a:pPr>
            <a:r>
              <a:rPr lang="en-US" sz="2800" dirty="0"/>
              <a:t>Urea	5	(3-8)</a:t>
            </a:r>
          </a:p>
          <a:p>
            <a:pPr marL="0" indent="0">
              <a:buNone/>
            </a:pPr>
            <a:r>
              <a:rPr lang="en-US" sz="2800" dirty="0"/>
              <a:t>Osmolality   330	(275–295)</a:t>
            </a:r>
          </a:p>
        </p:txBody>
      </p:sp>
    </p:spTree>
    <p:extLst>
      <p:ext uri="{BB962C8B-B14F-4D97-AF65-F5344CB8AC3E}">
        <p14:creationId xmlns:p14="http://schemas.microsoft.com/office/powerpoint/2010/main" val="33310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5" y="584200"/>
            <a:ext cx="8729133" cy="548357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b="1" dirty="0" smtClean="0"/>
              <a:t>a) </a:t>
            </a:r>
            <a:r>
              <a:rPr lang="en-AU" sz="2000" b="1" dirty="0" smtClean="0"/>
              <a:t>Provide </a:t>
            </a:r>
            <a:r>
              <a:rPr lang="en-AU" sz="2000" b="1" dirty="0"/>
              <a:t>two (2) calculations to help you interpret these results. (2 marks)</a:t>
            </a:r>
            <a:endParaRPr lang="en-US" sz="2000" b="1" dirty="0"/>
          </a:p>
          <a:p>
            <a:pPr marL="0" indent="0">
              <a:buNone/>
            </a:pPr>
            <a:r>
              <a:rPr lang="en-AU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dirty="0"/>
              <a:t>:    </a:t>
            </a:r>
            <a:r>
              <a:rPr lang="en-US" sz="2000" dirty="0" smtClean="0"/>
              <a:t>AG </a:t>
            </a:r>
            <a:r>
              <a:rPr lang="en-US" sz="2000" dirty="0"/>
              <a:t>= </a:t>
            </a:r>
            <a:r>
              <a:rPr lang="en-US" sz="2000" dirty="0" smtClean="0"/>
              <a:t>140 - 106 </a:t>
            </a:r>
            <a:r>
              <a:rPr lang="en-US" sz="2000" dirty="0"/>
              <a:t>= 34  </a:t>
            </a:r>
            <a:r>
              <a:rPr lang="en-US" sz="2000" dirty="0" smtClean="0"/>
              <a:t>= </a:t>
            </a:r>
            <a:r>
              <a:rPr lang="en-US" sz="2000" u="sng" dirty="0" smtClean="0"/>
              <a:t>HAGMA</a:t>
            </a:r>
            <a:r>
              <a:rPr lang="en-US" sz="2000" dirty="0" smtClean="0"/>
              <a:t>    (1 mark)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</a:t>
            </a:r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:   </a:t>
            </a:r>
            <a:r>
              <a:rPr lang="en-US" sz="2000" dirty="0" smtClean="0"/>
              <a:t>Calculated </a:t>
            </a:r>
            <a:r>
              <a:rPr lang="en-US" sz="2000" dirty="0" err="1" smtClean="0"/>
              <a:t>Osmolarity</a:t>
            </a:r>
            <a:r>
              <a:rPr lang="en-US" sz="2000" dirty="0" smtClean="0"/>
              <a:t> </a:t>
            </a:r>
            <a:r>
              <a:rPr lang="en-US" sz="2000" dirty="0"/>
              <a:t>= 280 + </a:t>
            </a:r>
            <a:r>
              <a:rPr lang="en-US" sz="2000" dirty="0" smtClean="0"/>
              <a:t>5 + </a:t>
            </a:r>
            <a:r>
              <a:rPr lang="en-US" sz="2000" dirty="0"/>
              <a:t>5 = 290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Osmol</a:t>
            </a:r>
            <a:r>
              <a:rPr lang="en-US" sz="2000" dirty="0" smtClean="0"/>
              <a:t> </a:t>
            </a:r>
            <a:r>
              <a:rPr lang="en-US" sz="2000" dirty="0"/>
              <a:t>gap = 330 - 290 = 40  </a:t>
            </a:r>
            <a:r>
              <a:rPr lang="en-US" sz="2000" dirty="0" smtClean="0"/>
              <a:t>=   </a:t>
            </a:r>
            <a:r>
              <a:rPr lang="en-US" sz="2000" u="sng" dirty="0"/>
              <a:t>elevated</a:t>
            </a:r>
            <a:r>
              <a:rPr lang="en-US" sz="2000" dirty="0"/>
              <a:t> </a:t>
            </a:r>
            <a:r>
              <a:rPr lang="en-US" sz="2000" dirty="0" smtClean="0"/>
              <a:t>  (1 mark)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3:   Expected </a:t>
            </a:r>
            <a:r>
              <a:rPr lang="en-US" sz="2000" dirty="0"/>
              <a:t>CO2 = 9 + 8 = 17 +/- 2 </a:t>
            </a:r>
            <a:r>
              <a:rPr lang="en-US" sz="2000" dirty="0" smtClean="0"/>
              <a:t>-  </a:t>
            </a:r>
            <a:r>
              <a:rPr lang="en-US" sz="2000" dirty="0"/>
              <a:t>co-existent mild </a:t>
            </a:r>
            <a:r>
              <a:rPr lang="en-US" sz="2000" dirty="0" err="1"/>
              <a:t>resp</a:t>
            </a:r>
            <a:r>
              <a:rPr lang="en-US" sz="2000" dirty="0"/>
              <a:t> acidosis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(1/2 mark)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HAGMA/high </a:t>
            </a:r>
            <a:r>
              <a:rPr lang="en-US" sz="2000" dirty="0" err="1" smtClean="0"/>
              <a:t>osmolar</a:t>
            </a:r>
            <a:r>
              <a:rPr lang="en-US" sz="2000" dirty="0" smtClean="0"/>
              <a:t> gap - hallmarks </a:t>
            </a:r>
            <a:r>
              <a:rPr lang="en-US" sz="2000" dirty="0"/>
              <a:t>of EG poisoning </a:t>
            </a:r>
            <a:r>
              <a:rPr lang="en-US" sz="2000" dirty="0" smtClean="0"/>
              <a:t>, used to confirm diagnosis and guide treatment</a:t>
            </a:r>
            <a:endParaRPr lang="en-US" sz="2000" dirty="0"/>
          </a:p>
          <a:p>
            <a:r>
              <a:rPr lang="en-US" sz="2000" dirty="0"/>
              <a:t>Full marks required some interpretation </a:t>
            </a:r>
            <a:r>
              <a:rPr lang="en-US" sz="2000" dirty="0" err="1"/>
              <a:t>i.e</a:t>
            </a:r>
            <a:r>
              <a:rPr lang="en-US" sz="2000" dirty="0"/>
              <a:t> HAGMA and high </a:t>
            </a:r>
            <a:r>
              <a:rPr lang="en-US" sz="2000" dirty="0" err="1"/>
              <a:t>osmolar</a:t>
            </a:r>
            <a:r>
              <a:rPr lang="en-US" sz="2000" dirty="0"/>
              <a:t> </a:t>
            </a:r>
            <a:r>
              <a:rPr lang="en-US" sz="2000" dirty="0" smtClean="0"/>
              <a:t>gap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29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78" y="556671"/>
            <a:ext cx="8376357" cy="493889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AU" b="1" dirty="0" smtClean="0"/>
              <a:t>b) List </a:t>
            </a:r>
            <a:r>
              <a:rPr lang="en-AU" b="1" dirty="0"/>
              <a:t>three (3) possible life-threatening features that could occur from this ingestion (3 marks)</a:t>
            </a:r>
            <a:endParaRPr lang="en-US" b="1" dirty="0"/>
          </a:p>
          <a:p>
            <a:pPr marL="0" indent="0">
              <a:buNone/>
            </a:pPr>
            <a:r>
              <a:rPr lang="en-AU" b="1" dirty="0"/>
              <a:t> </a:t>
            </a:r>
            <a:endParaRPr lang="en-US" b="1" dirty="0"/>
          </a:p>
          <a:p>
            <a:r>
              <a:rPr lang="en-AU" dirty="0" smtClean="0"/>
              <a:t>Coma/CNS </a:t>
            </a:r>
            <a:r>
              <a:rPr lang="en-AU" dirty="0"/>
              <a:t>depression (intoxication</a:t>
            </a:r>
            <a:r>
              <a:rPr lang="en-AU" dirty="0" smtClean="0"/>
              <a:t>) – airway compromise</a:t>
            </a:r>
            <a:endParaRPr lang="en-US" dirty="0"/>
          </a:p>
          <a:p>
            <a:r>
              <a:rPr lang="en-AU" dirty="0"/>
              <a:t>S</a:t>
            </a:r>
            <a:r>
              <a:rPr lang="en-AU" dirty="0" smtClean="0"/>
              <a:t>eizures</a:t>
            </a:r>
            <a:endParaRPr lang="en-US" dirty="0"/>
          </a:p>
          <a:p>
            <a:r>
              <a:rPr lang="en-AU" dirty="0"/>
              <a:t>AKI/renal </a:t>
            </a:r>
            <a:r>
              <a:rPr lang="en-AU" dirty="0" smtClean="0"/>
              <a:t>failure</a:t>
            </a:r>
          </a:p>
          <a:p>
            <a:r>
              <a:rPr lang="en-AU" dirty="0"/>
              <a:t>Shock/</a:t>
            </a:r>
            <a:r>
              <a:rPr lang="en-AU" dirty="0" err="1"/>
              <a:t>cardioresp</a:t>
            </a:r>
            <a:r>
              <a:rPr lang="en-AU" dirty="0"/>
              <a:t> </a:t>
            </a:r>
            <a:r>
              <a:rPr lang="en-AU" dirty="0" smtClean="0"/>
              <a:t>failure</a:t>
            </a:r>
            <a:endParaRPr lang="en-US" dirty="0"/>
          </a:p>
          <a:p>
            <a:r>
              <a:rPr lang="en-AU" dirty="0"/>
              <a:t>H</a:t>
            </a:r>
            <a:r>
              <a:rPr lang="en-AU" dirty="0" smtClean="0"/>
              <a:t>ypocalcaemia </a:t>
            </a:r>
            <a:r>
              <a:rPr lang="en-AU" dirty="0"/>
              <a:t>- ventricular </a:t>
            </a:r>
            <a:r>
              <a:rPr lang="en-AU" dirty="0" smtClean="0"/>
              <a:t>arrhythmias</a:t>
            </a:r>
            <a:endParaRPr lang="en-US" dirty="0"/>
          </a:p>
          <a:p>
            <a:r>
              <a:rPr lang="en-AU" dirty="0"/>
              <a:t>Delayed neurological injury/</a:t>
            </a:r>
            <a:r>
              <a:rPr lang="en-AU" dirty="0" err="1"/>
              <a:t>encephalopthy</a:t>
            </a:r>
            <a:endParaRPr lang="en-US" dirty="0"/>
          </a:p>
          <a:p>
            <a:pPr marL="0" indent="0">
              <a:buNone/>
            </a:pPr>
            <a:r>
              <a:rPr lang="en-AU" dirty="0"/>
              <a:t> 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Marks not given:</a:t>
            </a:r>
            <a:endParaRPr lang="en-US" dirty="0"/>
          </a:p>
          <a:p>
            <a:r>
              <a:rPr lang="en-AU" dirty="0"/>
              <a:t>S</a:t>
            </a:r>
            <a:r>
              <a:rPr lang="en-AU" dirty="0" smtClean="0"/>
              <a:t>evere </a:t>
            </a:r>
            <a:r>
              <a:rPr lang="en-AU" dirty="0"/>
              <a:t>metabolic </a:t>
            </a:r>
            <a:r>
              <a:rPr lang="en-AU" dirty="0" smtClean="0"/>
              <a:t>acidosis</a:t>
            </a:r>
          </a:p>
          <a:p>
            <a:pPr lvl="1"/>
            <a:r>
              <a:rPr lang="en-AU" dirty="0" smtClean="0"/>
              <a:t>not </a:t>
            </a:r>
            <a:r>
              <a:rPr lang="en-AU" dirty="0"/>
              <a:t>life threatening by itself in this </a:t>
            </a:r>
            <a:r>
              <a:rPr lang="en-AU" dirty="0" smtClean="0"/>
              <a:t>scenario</a:t>
            </a:r>
          </a:p>
          <a:p>
            <a:pPr lvl="1"/>
            <a:r>
              <a:rPr lang="en-AU" dirty="0" smtClean="0"/>
              <a:t>a marker of toxicity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230" y="564074"/>
            <a:ext cx="8229600" cy="4876800"/>
          </a:xfrm>
        </p:spPr>
        <p:txBody>
          <a:bodyPr/>
          <a:lstStyle/>
          <a:p>
            <a:pPr marL="0" lvl="0" indent="0">
              <a:buNone/>
            </a:pPr>
            <a:r>
              <a:rPr lang="en-AU" sz="2000" b="1" dirty="0" smtClean="0"/>
              <a:t>c) What </a:t>
            </a:r>
            <a:r>
              <a:rPr lang="en-AU" sz="2000" b="1" dirty="0"/>
              <a:t>is the role of decontamination in this poisoning? (1 mark)	</a:t>
            </a:r>
            <a:endParaRPr lang="en-US" sz="2000" b="1" dirty="0"/>
          </a:p>
          <a:p>
            <a:pPr marL="0" indent="0">
              <a:buNone/>
            </a:pPr>
            <a:r>
              <a:rPr lang="en-AU" sz="2000" b="1" dirty="0"/>
              <a:t> </a:t>
            </a:r>
            <a:endParaRPr lang="en-US" sz="2000" b="1" dirty="0"/>
          </a:p>
          <a:p>
            <a:pPr marL="0" indent="0">
              <a:buNone/>
            </a:pPr>
            <a:r>
              <a:rPr lang="en-AU" sz="2000" dirty="0"/>
              <a:t>No </a:t>
            </a:r>
            <a:r>
              <a:rPr lang="en-AU" sz="2000" dirty="0" smtClean="0"/>
              <a:t>role</a:t>
            </a:r>
          </a:p>
          <a:p>
            <a:pPr marL="0" indent="0">
              <a:buNone/>
            </a:pPr>
            <a:r>
              <a:rPr lang="en-AU" sz="2000" dirty="0" smtClean="0"/>
              <a:t>Activated charcoal does not bind to ethylene glycol !!</a:t>
            </a:r>
          </a:p>
          <a:p>
            <a:pPr marL="0" indent="0">
              <a:buNone/>
            </a:pPr>
            <a:r>
              <a:rPr lang="en-AU" sz="2000" dirty="0" smtClean="0"/>
              <a:t>WBI no benefit</a:t>
            </a: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dirty="0" smtClean="0"/>
              <a:t>Some confused </a:t>
            </a:r>
            <a:r>
              <a:rPr lang="en-AU" sz="2000" dirty="0" smtClean="0"/>
              <a:t>about decontamination vs enhanced elimination</a:t>
            </a:r>
            <a:endParaRPr lang="en-US" sz="2000" dirty="0"/>
          </a:p>
          <a:p>
            <a:pPr marL="0" indent="0">
              <a:buNone/>
            </a:pPr>
            <a:r>
              <a:rPr lang="en-AU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en-AU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7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207164"/>
              </p:ext>
            </p:extLst>
          </p:nvPr>
        </p:nvGraphicFramePr>
        <p:xfrm>
          <a:off x="517160" y="1365699"/>
          <a:ext cx="8422586" cy="6067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1293"/>
                <a:gridCol w="4211293"/>
              </a:tblGrid>
              <a:tr h="36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Management step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Justification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31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IV or NGT ethanol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Antidote in EG ingestion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Competitively blocks formation of toxic </a:t>
                      </a:r>
                      <a:r>
                        <a:rPr lang="en-AU" sz="1600" dirty="0" smtClean="0">
                          <a:effectLst/>
                        </a:rPr>
                        <a:t>metabolites (glycolic acid) </a:t>
                      </a:r>
                      <a:r>
                        <a:rPr lang="en-AU" sz="1600" dirty="0">
                          <a:effectLst/>
                        </a:rPr>
                        <a:t>because higher affinity for ADH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31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Haemodialysis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Definitive treatment. Enhances elimination of EG/significantly reduces elimination half-life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Indications in this patient: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large ingestion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</a:t>
                      </a:r>
                      <a:r>
                        <a:rPr lang="en-AU" sz="1600" dirty="0" err="1">
                          <a:effectLst/>
                        </a:rPr>
                        <a:t>osmolar</a:t>
                      </a:r>
                      <a:r>
                        <a:rPr lang="en-AU" sz="1600" dirty="0">
                          <a:effectLst/>
                        </a:rPr>
                        <a:t> gap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severe </a:t>
                      </a:r>
                      <a:r>
                        <a:rPr lang="en-AU" sz="1600" dirty="0" err="1">
                          <a:effectLst/>
                        </a:rPr>
                        <a:t>acidaemia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31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Intubation/hyperventilation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Airway protection in setting of  progressive sedation/vomiting/ethanol administration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31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IVF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altLang="x-none" sz="1600" dirty="0" smtClean="0">
                          <a:latin typeface="Arial" charset="0"/>
                        </a:rPr>
                        <a:t>correct dehydration, maintain adequate UO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549" y="515287"/>
            <a:ext cx="88441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List three (3) key steps in your management of this patient. </a:t>
            </a:r>
            <a:endParaRPr kumimoji="0" lang="en-AU" altLang="x-non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State </a:t>
            </a:r>
            <a:r>
              <a:rPr kumimoji="0" lang="x-none" altLang="x-non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 (1) justification for your choice of each step. (6 marks) </a:t>
            </a:r>
          </a:p>
        </p:txBody>
      </p:sp>
    </p:spTree>
    <p:extLst>
      <p:ext uri="{BB962C8B-B14F-4D97-AF65-F5344CB8AC3E}">
        <p14:creationId xmlns:p14="http://schemas.microsoft.com/office/powerpoint/2010/main" val="17341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2" y="1843465"/>
            <a:ext cx="8754256" cy="538480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x-none" altLang="x-none" dirty="0">
                <a:latin typeface="Arial" charset="0"/>
              </a:rPr>
              <a:t>To pass the question (&gt;3 marks) - must mention ethanol </a:t>
            </a:r>
            <a:r>
              <a:rPr lang="x-none" altLang="x-none" u="sng" dirty="0">
                <a:latin typeface="Arial" charset="0"/>
              </a:rPr>
              <a:t>and</a:t>
            </a:r>
            <a:r>
              <a:rPr lang="x-none" altLang="x-none" dirty="0">
                <a:latin typeface="Arial" charset="0"/>
              </a:rPr>
              <a:t> </a:t>
            </a:r>
            <a:r>
              <a:rPr lang="en-AU" altLang="x-none" dirty="0" smtClean="0">
                <a:latin typeface="Arial" charset="0"/>
              </a:rPr>
              <a:t>haemodialysis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dirty="0"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x-none" altLang="x-none" dirty="0" smtClean="0">
                <a:latin typeface="Arial" charset="0"/>
              </a:rPr>
              <a:t>No </a:t>
            </a:r>
            <a:r>
              <a:rPr lang="x-none" altLang="x-none" dirty="0">
                <a:latin typeface="Arial" charset="0"/>
              </a:rPr>
              <a:t>marks </a:t>
            </a:r>
            <a:r>
              <a:rPr lang="x-none" altLang="x-none" dirty="0" smtClean="0">
                <a:latin typeface="Arial" charset="0"/>
              </a:rPr>
              <a:t>for</a:t>
            </a:r>
            <a:r>
              <a:rPr lang="en-AU" altLang="x-none" dirty="0" smtClean="0">
                <a:latin typeface="Arial" charset="0"/>
              </a:rPr>
              <a:t>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x-none" dirty="0">
                <a:latin typeface="Arial" charset="0"/>
              </a:rPr>
              <a:t>F</a:t>
            </a:r>
            <a:r>
              <a:rPr lang="en-AU" altLang="x-none" dirty="0" smtClean="0">
                <a:latin typeface="Arial" charset="0"/>
              </a:rPr>
              <a:t>luid management</a:t>
            </a:r>
            <a:r>
              <a:rPr lang="x-none" altLang="x-none" dirty="0" smtClean="0">
                <a:latin typeface="Arial" charset="0"/>
              </a:rPr>
              <a:t> </a:t>
            </a:r>
            <a:r>
              <a:rPr lang="x-none" altLang="x-none" dirty="0">
                <a:latin typeface="Arial" charset="0"/>
              </a:rPr>
              <a:t>if you didn't mention </a:t>
            </a:r>
            <a:r>
              <a:rPr lang="x-none" altLang="x-none" b="1" dirty="0">
                <a:latin typeface="Arial" charset="0"/>
              </a:rPr>
              <a:t>HDx AND </a:t>
            </a:r>
            <a:r>
              <a:rPr lang="x-none" altLang="x-none" b="1" dirty="0" smtClean="0">
                <a:latin typeface="Arial" charset="0"/>
              </a:rPr>
              <a:t>ethanol</a:t>
            </a:r>
            <a:endParaRPr lang="en-AU" altLang="x-none" b="1" dirty="0" smtClean="0">
              <a:latin typeface="Arial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x-none" dirty="0" smtClean="0">
                <a:latin typeface="Arial" charset="0"/>
              </a:rPr>
              <a:t>“Supportive care”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x-none" dirty="0" smtClean="0">
                <a:latin typeface="Arial" charset="0"/>
              </a:rPr>
              <a:t>IV bicarb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x-none" dirty="0" err="1" smtClean="0">
                <a:latin typeface="Arial" charset="0"/>
              </a:rPr>
              <a:t>Fomepizole</a:t>
            </a:r>
            <a:endParaRPr lang="x-none" altLang="x-none" dirty="0">
              <a:latin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744" y="539645"/>
            <a:ext cx="8589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x-none" altLang="x-none" sz="2000" b="1" dirty="0">
                <a:latin typeface="Arial" charset="0"/>
              </a:rPr>
              <a:t>List three (3) key steps in your management of this patient. </a:t>
            </a:r>
            <a:endParaRPr lang="en-AU" altLang="x-none" sz="2000" b="1" dirty="0"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x-none" altLang="x-none" sz="2000" b="1" dirty="0">
                <a:latin typeface="Arial" charset="0"/>
              </a:rPr>
              <a:t>State one (1) justification for your choice of each step. (6 marks)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28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000" y="620889"/>
            <a:ext cx="7916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Pass mark – </a:t>
            </a:r>
            <a:r>
              <a:rPr lang="en-US" sz="2400" dirty="0" smtClean="0"/>
              <a:t>8/12</a:t>
            </a:r>
            <a:endParaRPr lang="en-US" sz="2400" dirty="0" smtClean="0"/>
          </a:p>
          <a:p>
            <a:r>
              <a:rPr lang="en-US" sz="2400" dirty="0" smtClean="0"/>
              <a:t>8/31 </a:t>
            </a:r>
            <a:r>
              <a:rPr lang="en-US" sz="2400" dirty="0" smtClean="0"/>
              <a:t>candidates achieved a pass.</a:t>
            </a:r>
            <a:endParaRPr lang="en-US" sz="2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8522" y="1601788"/>
            <a:ext cx="7649287" cy="552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033"/>
            <a:ext cx="8229600" cy="48768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tx2"/>
                </a:solidFill>
              </a:rPr>
              <a:t>Revise </a:t>
            </a:r>
            <a:r>
              <a:rPr lang="en-US" smtClean="0">
                <a:solidFill>
                  <a:schemeClr val="tx2"/>
                </a:solidFill>
              </a:rPr>
              <a:t>your </a:t>
            </a:r>
            <a:r>
              <a:rPr lang="en-US" smtClean="0">
                <a:solidFill>
                  <a:schemeClr val="tx2"/>
                </a:solidFill>
              </a:rPr>
              <a:t>toxicology</a:t>
            </a:r>
            <a:r>
              <a:rPr lang="en-US" dirty="0" smtClean="0">
                <a:solidFill>
                  <a:schemeClr val="tx2"/>
                </a:solidFill>
              </a:rPr>
              <a:t>		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Especially </a:t>
            </a:r>
            <a:r>
              <a:rPr lang="en-US" dirty="0" err="1" smtClean="0">
                <a:solidFill>
                  <a:schemeClr val="tx2"/>
                </a:solidFill>
              </a:rPr>
              <a:t>Ch</a:t>
            </a:r>
            <a:r>
              <a:rPr lang="en-US" dirty="0" smtClean="0">
                <a:solidFill>
                  <a:schemeClr val="tx2"/>
                </a:solidFill>
              </a:rPr>
              <a:t> 1 &amp; 2 of handbook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Hand writing!!!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47492"/>
            <a:ext cx="2667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 &amp; law">
  <a:themeElements>
    <a:clrScheme name="">
      <a:dk1>
        <a:srgbClr val="4D4D4D"/>
      </a:dk1>
      <a:lt1>
        <a:srgbClr val="FFFFFF"/>
      </a:lt1>
      <a:dk2>
        <a:srgbClr val="000068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 &amp; law.thmx</Template>
  <TotalTime>622</TotalTime>
  <Words>248</Words>
  <Application>Microsoft Macintosh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Arial</vt:lpstr>
      <vt:lpstr>Med &amp; law</vt:lpstr>
      <vt:lpstr>Question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27</dc:title>
  <dc:creator>Julia Fisher</dc:creator>
  <cp:lastModifiedBy>Julia Dillon</cp:lastModifiedBy>
  <cp:revision>29</cp:revision>
  <dcterms:created xsi:type="dcterms:W3CDTF">2015-06-17T23:54:45Z</dcterms:created>
  <dcterms:modified xsi:type="dcterms:W3CDTF">2017-12-12T23:38:39Z</dcterms:modified>
</cp:coreProperties>
</file>