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nstant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EF1"/>
          </a:solidFill>
        </a:fill>
      </a:tcStyle>
    </a:wholeTbl>
    <a:band2H>
      <a:tcTxStyle b="def" i="def"/>
      <a:tcStyle>
        <a:tcBdr/>
        <a:fill>
          <a:solidFill>
            <a:srgbClr val="E6F6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9CE"/>
          </a:solidFill>
        </a:fill>
      </a:tcStyle>
    </a:wholeTbl>
    <a:band2H>
      <a:tcTxStyle b="def" i="def"/>
      <a:tcStyle>
        <a:tcBdr/>
        <a:fill>
          <a:solidFill>
            <a:srgbClr val="F0F4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2160" u="none">
                <a:solidFill>
                  <a:srgbClr val="000000"/>
                </a:solidFill>
                <a:latin typeface="Constantia"/>
              </a:defRPr>
            </a:pPr>
            <a:r>
              <a:rPr b="1" i="0" strike="noStrike" sz="2160" u="none">
                <a:solidFill>
                  <a:srgbClr val="000000"/>
                </a:solidFill>
                <a:latin typeface="Constantia"/>
              </a:rPr>
              <a:t>Scores</a:t>
            </a:r>
          </a:p>
        </c:rich>
      </c:tx>
      <c:layout>
        <c:manualLayout>
          <c:xMode val="edge"/>
          <c:yMode val="edge"/>
          <c:x val="0.310292"/>
          <c:y val="0"/>
          <c:w val="0.131431"/>
          <c:h val="0.157644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576694"/>
          <c:y val="0.157644"/>
          <c:w val="0.689702"/>
          <c:h val="0.7260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Scores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onstantia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Sheet1!$A$2:$A$24</c:f>
              <c:strCach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</c:strCache>
            </c:strRef>
          </c:cat>
          <c:val>
            <c:numRef>
              <c:f>Sheet1!$B$2:$B$24</c:f>
              <c:numCache>
                <c:ptCount val="23"/>
                <c:pt idx="0">
                  <c:v>1.000000</c:v>
                </c:pt>
                <c:pt idx="1">
                  <c:v>0.000000</c:v>
                </c:pt>
                <c:pt idx="2">
                  <c:v>0.000000</c:v>
                </c:pt>
                <c:pt idx="3">
                  <c:v>0.000000</c:v>
                </c:pt>
                <c:pt idx="4">
                  <c:v>0.000000</c:v>
                </c:pt>
                <c:pt idx="5">
                  <c:v>0.000000</c:v>
                </c:pt>
                <c:pt idx="6">
                  <c:v>0.000000</c:v>
                </c:pt>
                <c:pt idx="7">
                  <c:v>0.000000</c:v>
                </c:pt>
                <c:pt idx="8">
                  <c:v>1.000000</c:v>
                </c:pt>
                <c:pt idx="9">
                  <c:v>1.000000</c:v>
                </c:pt>
                <c:pt idx="10">
                  <c:v>0.000000</c:v>
                </c:pt>
                <c:pt idx="11">
                  <c:v>1.000000</c:v>
                </c:pt>
                <c:pt idx="12">
                  <c:v>1.000000</c:v>
                </c:pt>
                <c:pt idx="13">
                  <c:v>1.000000</c:v>
                </c:pt>
                <c:pt idx="14">
                  <c:v>2.000000</c:v>
                </c:pt>
                <c:pt idx="15">
                  <c:v>1.000000</c:v>
                </c:pt>
                <c:pt idx="16">
                  <c:v>6.000000</c:v>
                </c:pt>
                <c:pt idx="17">
                  <c:v>0.000000</c:v>
                </c:pt>
                <c:pt idx="18">
                  <c:v>9.000000</c:v>
                </c:pt>
                <c:pt idx="19">
                  <c:v>2.000000</c:v>
                </c:pt>
                <c:pt idx="20">
                  <c:v>6.000000</c:v>
                </c:pt>
                <c:pt idx="21">
                  <c:v>3.000000</c:v>
                </c:pt>
                <c:pt idx="22">
                  <c:v>4.000000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onstantia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onstantia"/>
              </a:defRPr>
            </a:pPr>
          </a:p>
        </c:txPr>
        <c:crossAx val="2094734552"/>
        <c:crosses val="autoZero"/>
        <c:crossBetween val="between"/>
        <c:majorUnit val="2.25"/>
        <c:minorUnit val="1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76771"/>
          <c:y val="0.45155"/>
          <c:w val="0.223229"/>
          <c:h val="0.096386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onstantia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onstantia"/>
      </a:defRPr>
    </a:lvl1pPr>
    <a:lvl2pPr indent="228600" latinLnBrk="0">
      <a:defRPr sz="1200">
        <a:latin typeface="+mj-lt"/>
        <a:ea typeface="+mj-ea"/>
        <a:cs typeface="+mj-cs"/>
        <a:sym typeface="Constantia"/>
      </a:defRPr>
    </a:lvl2pPr>
    <a:lvl3pPr indent="457200" latinLnBrk="0">
      <a:defRPr sz="1200">
        <a:latin typeface="+mj-lt"/>
        <a:ea typeface="+mj-ea"/>
        <a:cs typeface="+mj-cs"/>
        <a:sym typeface="Constantia"/>
      </a:defRPr>
    </a:lvl3pPr>
    <a:lvl4pPr indent="685800" latinLnBrk="0">
      <a:defRPr sz="1200">
        <a:latin typeface="+mj-lt"/>
        <a:ea typeface="+mj-ea"/>
        <a:cs typeface="+mj-cs"/>
        <a:sym typeface="Constantia"/>
      </a:defRPr>
    </a:lvl4pPr>
    <a:lvl5pPr indent="914400" latinLnBrk="0">
      <a:defRPr sz="1200">
        <a:latin typeface="+mj-lt"/>
        <a:ea typeface="+mj-ea"/>
        <a:cs typeface="+mj-cs"/>
        <a:sym typeface="Constantia"/>
      </a:defRPr>
    </a:lvl5pPr>
    <a:lvl6pPr indent="1143000" latinLnBrk="0">
      <a:defRPr sz="1200">
        <a:latin typeface="+mj-lt"/>
        <a:ea typeface="+mj-ea"/>
        <a:cs typeface="+mj-cs"/>
        <a:sym typeface="Constantia"/>
      </a:defRPr>
    </a:lvl6pPr>
    <a:lvl7pPr indent="1371600" latinLnBrk="0">
      <a:defRPr sz="1200">
        <a:latin typeface="+mj-lt"/>
        <a:ea typeface="+mj-ea"/>
        <a:cs typeface="+mj-cs"/>
        <a:sym typeface="Constantia"/>
      </a:defRPr>
    </a:lvl7pPr>
    <a:lvl8pPr indent="1600200" latinLnBrk="0">
      <a:defRPr sz="1200">
        <a:latin typeface="+mj-lt"/>
        <a:ea typeface="+mj-ea"/>
        <a:cs typeface="+mj-cs"/>
        <a:sym typeface="Constantia"/>
      </a:defRPr>
    </a:lvl8pPr>
    <a:lvl9pPr indent="1828800" latinLnBrk="0">
      <a:defRPr sz="1200">
        <a:latin typeface="+mj-lt"/>
        <a:ea typeface="+mj-ea"/>
        <a:cs typeface="+mj-cs"/>
        <a:sym typeface="Constantia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Text"/>
          <p:cNvSpPr/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>
            <a:lvl1pPr algn="r">
              <a:defRPr b="1" sz="5600">
                <a:solidFill>
                  <a:srgbClr val="4DE1EA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" name="Body Level One…"/>
          <p:cNvSpPr/>
          <p:nvPr>
            <p:ph type="body" sz="half" idx="1"/>
          </p:nvPr>
        </p:nvSpPr>
        <p:spPr>
          <a:xfrm>
            <a:off x="533400" y="3228536"/>
            <a:ext cx="7854696" cy="17526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None/>
              <a:defRPr>
                <a:solidFill>
                  <a:srgbClr val="FFFFFF"/>
                </a:solidFill>
              </a:defRPr>
            </a:lvl1pPr>
            <a:lvl2pPr marL="0" marR="45719" indent="457200" algn="r">
              <a:buClrTx/>
              <a:buSzTx/>
              <a:buNone/>
              <a:defRPr>
                <a:solidFill>
                  <a:srgbClr val="FFFFFF"/>
                </a:solidFill>
              </a:defRPr>
            </a:lvl2pPr>
            <a:lvl3pPr marL="0" marR="45719" indent="914400" algn="r">
              <a:buClrTx/>
              <a:buSzTx/>
              <a:buNone/>
              <a:defRPr>
                <a:solidFill>
                  <a:srgbClr val="FFFFFF"/>
                </a:solidFill>
              </a:defRPr>
            </a:lvl3pPr>
            <a:lvl4pPr marL="0" marR="45719" indent="1371600" algn="r">
              <a:buClrTx/>
              <a:buSzTx/>
              <a:buNone/>
              <a:defRPr>
                <a:solidFill>
                  <a:srgbClr val="FFFFFF"/>
                </a:solidFill>
              </a:defRPr>
            </a:lvl4pPr>
            <a:lvl5pPr marL="0" marR="45719" indent="1828800" algn="r">
              <a:buClrTx/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Text"/>
          <p:cNvSpPr/>
          <p:nvPr>
            <p:ph type="title"/>
          </p:nvPr>
        </p:nvSpPr>
        <p:spPr>
          <a:xfrm>
            <a:off x="6629400" y="914400"/>
            <a:ext cx="2057400" cy="5211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0" name="Body Level One…"/>
          <p:cNvSpPr/>
          <p:nvPr>
            <p:ph type="body" idx="1"/>
          </p:nvPr>
        </p:nvSpPr>
        <p:spPr>
          <a:xfrm>
            <a:off x="457200" y="914400"/>
            <a:ext cx="6019800" cy="521176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Text"/>
          <p:cNvSpPr/>
          <p:nvPr>
            <p:ph type="title"/>
          </p:nvPr>
        </p:nvSpPr>
        <p:spPr>
          <a:xfrm>
            <a:off x="530351" y="1316736"/>
            <a:ext cx="7772401" cy="1362456"/>
          </a:xfrm>
          <a:prstGeom prst="rect">
            <a:avLst/>
          </a:prstGeom>
        </p:spPr>
        <p:txBody>
          <a:bodyPr/>
          <a:lstStyle>
            <a:lvl1pPr>
              <a:defRPr b="1" sz="5600">
                <a:solidFill>
                  <a:srgbClr val="4BE4AD"/>
                </a:solidFill>
                <a:effectLst>
                  <a:outerShdw sx="100000" sy="100000" kx="0" ky="0" algn="b" rotWithShape="0" blurRad="38100" dist="25400" dir="54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/>
          <p:nvPr>
            <p:ph type="body" sz="quarter" idx="1"/>
          </p:nvPr>
        </p:nvSpPr>
        <p:spPr>
          <a:xfrm>
            <a:off x="530351" y="2704663"/>
            <a:ext cx="7772401" cy="150971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None/>
              <a:defRPr sz="22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/>
          <p:nvPr>
            <p:ph type="body" sz="half" idx="1"/>
          </p:nvPr>
        </p:nvSpPr>
        <p:spPr>
          <a:xfrm>
            <a:off x="457200" y="1920084"/>
            <a:ext cx="4038600" cy="4434842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Body Level One…"/>
          <p:cNvSpPr/>
          <p:nvPr>
            <p:ph type="body" sz="quarter" idx="1"/>
          </p:nvPr>
        </p:nvSpPr>
        <p:spPr>
          <a:xfrm>
            <a:off x="457200" y="1855247"/>
            <a:ext cx="4040188" cy="6593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Rectangle"/>
          <p:cNvSpPr/>
          <p:nvPr>
            <p:ph type="body" sz="quarter" idx="13"/>
          </p:nvPr>
        </p:nvSpPr>
        <p:spPr>
          <a:xfrm>
            <a:off x="4645025" y="1859757"/>
            <a:ext cx="4041775" cy="65484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500"/>
              </a:spcBef>
              <a:buClrTx/>
              <a:buSzTx/>
              <a:buNone/>
              <a:defRPr b="1" sz="2400">
                <a:solidFill>
                  <a:srgbClr val="04617B"/>
                </a:solidFill>
              </a:defRPr>
            </a:pPr>
          </a:p>
        </p:txBody>
      </p:sp>
      <p:sp>
        <p:nvSpPr>
          <p:cNvPr id="5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/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/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pPr/>
            <a:r>
              <a:t>Title Text</a:t>
            </a:r>
          </a:p>
        </p:txBody>
      </p:sp>
      <p:sp>
        <p:nvSpPr>
          <p:cNvPr id="78" name="Body Level One…"/>
          <p:cNvSpPr/>
          <p:nvPr>
            <p:ph type="body" sz="half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64008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188719">
              <a:spcBef>
                <a:spcPts val="300"/>
              </a:spcBef>
              <a:buClrTx/>
              <a:buSzTx/>
              <a:buNone/>
              <a:defRPr sz="1400"/>
            </a:lvl4pPr>
            <a:lvl5pPr marL="0" indent="1463039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"/>
          <p:cNvSpPr/>
          <p:nvPr/>
        </p:nvSpPr>
        <p:spPr>
          <a:xfrm flipV="1" rot="420000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sx="100000" sy="100000" kx="0" ky="0" algn="b" rotWithShape="0" blurRad="63500" dist="38500" dir="750000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7" name="Triangle"/>
          <p:cNvSpPr/>
          <p:nvPr/>
        </p:nvSpPr>
        <p:spPr>
          <a:xfrm flipV="1" rot="420000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sx="100000" sy="100000" kx="0" ky="0" algn="b" rotWithShape="0" blurRad="25400" dist="6350" dir="12900000">
              <a:srgbClr val="000000">
                <a:alpha val="47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" name="Title Text"/>
          <p:cNvSpPr/>
          <p:nvPr>
            <p:ph type="title"/>
          </p:nvPr>
        </p:nvSpPr>
        <p:spPr>
          <a:xfrm>
            <a:off x="609600" y="1176995"/>
            <a:ext cx="2212849" cy="158262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/>
          <p:nvPr>
            <p:ph type="body" sz="quarter" idx="1"/>
          </p:nvPr>
        </p:nvSpPr>
        <p:spPr>
          <a:xfrm>
            <a:off x="609600" y="2828785"/>
            <a:ext cx="2209800" cy="2179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None/>
              <a:defRPr sz="1300"/>
            </a:lvl1pPr>
            <a:lvl2pPr>
              <a:spcBef>
                <a:spcPts val="200"/>
              </a:spcBef>
              <a:buClrTx/>
              <a:defRPr sz="1300"/>
            </a:lvl2pPr>
            <a:lvl3pPr marL="988466" indent="-320954">
              <a:spcBef>
                <a:spcPts val="200"/>
              </a:spcBef>
              <a:buClrTx/>
              <a:defRPr sz="1300"/>
            </a:lvl3pPr>
            <a:lvl4pPr marL="1282191" indent="-303783">
              <a:spcBef>
                <a:spcPts val="200"/>
              </a:spcBef>
              <a:buClrTx/>
              <a:defRPr sz="1300"/>
            </a:lvl4pPr>
            <a:lvl5pPr marL="1556511" indent="-303783">
              <a:spcBef>
                <a:spcPts val="200"/>
              </a:spcBef>
              <a:buClrTx/>
              <a:defRPr sz="1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Image"/>
          <p:cNvSpPr/>
          <p:nvPr>
            <p:ph type="pic" sz="half" idx="13"/>
          </p:nvPr>
        </p:nvSpPr>
        <p:spPr>
          <a:xfrm rot="420000">
            <a:off x="3485793" y="1199516"/>
            <a:ext cx="4617721" cy="3931922"/>
          </a:xfrm>
          <a:prstGeom prst="rect">
            <a:avLst/>
          </a:prstGeom>
          <a:ln w="3175" cap="rnd">
            <a:solidFill>
              <a:srgbClr val="C0C0C0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1" name="Shape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2" name="Shape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hape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6" name="Group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Line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fill="norm" stroke="1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" name="Line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" name="Title Text"/>
          <p:cNvSpPr/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/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/>
          <p:nvPr>
            <p:ph type="sldNum" sz="quarter" idx="2"/>
          </p:nvPr>
        </p:nvSpPr>
        <p:spPr>
          <a:xfrm>
            <a:off x="8521700" y="6518275"/>
            <a:ext cx="165101" cy="203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000" u="none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95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1pPr>
      <a:lvl2pPr marL="660654" marR="0" indent="-26746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5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2pPr>
      <a:lvl3pPr marL="973182" marR="0" indent="-305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70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3pPr>
      <a:lvl4pPr marL="125181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4pPr>
      <a:lvl5pPr marL="152613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5pPr>
      <a:lvl6pPr marL="1830832" marR="0" indent="-3037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6pPr>
      <a:lvl7pPr marL="2034539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Tx/>
        <a:buChar char="●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7pPr>
      <a:lvl8pPr marL="230886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8pPr>
      <a:lvl9pPr marL="26256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Tx/>
        <a:buChar char="•"/>
        <a:tabLst/>
        <a:defRPr b="0" baseline="0" cap="none" i="0" spc="0" strike="noStrike" sz="26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Question 7"/>
          <p:cNvSpPr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/>
          <a:p>
            <a:pPr/>
            <a:r>
              <a:t>Question 7</a:t>
            </a:r>
          </a:p>
        </p:txBody>
      </p:sp>
      <p:sp>
        <p:nvSpPr>
          <p:cNvPr id="121" name="Graeme Thomson"/>
          <p:cNvSpPr/>
          <p:nvPr>
            <p:ph type="subTitle" sz="half" idx="1"/>
          </p:nvPr>
        </p:nvSpPr>
        <p:spPr>
          <a:xfrm>
            <a:off x="533400" y="3228536"/>
            <a:ext cx="7854696" cy="1752601"/>
          </a:xfrm>
          <a:prstGeom prst="rect">
            <a:avLst/>
          </a:prstGeom>
        </p:spPr>
        <p:txBody>
          <a:bodyPr/>
          <a:lstStyle/>
          <a:p>
            <a:pPr/>
            <a:r>
              <a:t>Graeme Thomson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mitations of car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 of care</a:t>
            </a:r>
          </a:p>
        </p:txBody>
      </p:sp>
      <p:sp>
        <p:nvSpPr>
          <p:cNvPr id="148" name="Check advanced directives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0604" indent="-260604" defTabSz="868680">
              <a:spcBef>
                <a:spcPts val="500"/>
              </a:spcBef>
              <a:defRPr sz="2470"/>
            </a:pPr>
            <a:r>
              <a:t>Check advanced directives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Establish current diagnosis, treatments required and likely prognosis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Establish premorbid state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Discuss with likely inpatient treating team (eg ICU)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Discuss with patient (although confused)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Determine NOK and discuss with them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Find agreed position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Document the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ost common error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Most common errors</a:t>
            </a:r>
          </a:p>
        </p:txBody>
      </p:sp>
      <p:sp>
        <p:nvSpPr>
          <p:cNvPr id="151" name="Leaving sections blank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Leaving sections blank</a:t>
            </a:r>
          </a:p>
          <a:p>
            <a:pPr/>
            <a:r>
              <a:t>Weak, uninformative or repetitive pros</a:t>
            </a:r>
          </a:p>
          <a:p>
            <a:pPr/>
            <a:r>
              <a:t>Poor writing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ass criteria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 criteria</a:t>
            </a:r>
          </a:p>
        </p:txBody>
      </p:sp>
      <p:sp>
        <p:nvSpPr>
          <p:cNvPr id="154" name="Pass mark set at 17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 mark set at 17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Part i: 3 methods plus 2 pros and 2 cons for 2 of those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Part ii: 3 methods plus 2 pros and 2 cons for 2 of those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Part iii: 3 steps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sult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</p:txBody>
      </p:sp>
      <p:sp>
        <p:nvSpPr>
          <p:cNvPr id="157" name="27 passed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0604" indent="-260604" defTabSz="868680">
              <a:spcBef>
                <a:spcPts val="500"/>
              </a:spcBef>
              <a:defRPr sz="2470"/>
            </a:pPr>
            <a:r>
              <a:t>27 passed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15 failed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Median 	= 18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Mode 	= 18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Mean	= 17</a:t>
            </a:r>
          </a:p>
          <a:p>
            <a:pPr marL="260604" indent="-260604" defTabSz="868680">
              <a:spcBef>
                <a:spcPts val="500"/>
              </a:spcBef>
              <a:defRPr sz="2470"/>
            </a:pPr>
          </a:p>
          <a:p>
            <a:pPr marL="260604" indent="-260604" defTabSz="868680">
              <a:spcBef>
                <a:spcPts val="500"/>
              </a:spcBef>
              <a:defRPr sz="2470"/>
            </a:pPr>
            <a:r>
              <a:t>Note: if the pass mark had been set at 16 then there would have been 33 passes and 9 failures.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0" name="Body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61" name="Scores"/>
          <p:cNvGraphicFramePr/>
          <p:nvPr/>
        </p:nvGraphicFramePr>
        <p:xfrm>
          <a:off x="1874520" y="1109979"/>
          <a:ext cx="6144353" cy="426974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tem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Stem</a:t>
            </a:r>
          </a:p>
        </p:txBody>
      </p:sp>
      <p:sp>
        <p:nvSpPr>
          <p:cNvPr id="124" name="An 80 year old woman from home presents with fever, cough and collapse. She has a history of chronic renal failure, hypertension and congestive heart failure. On arrival her observations are as follows: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 80 year old woman from home presents with fever, cough and collapse. She has a history of chronic renal failure, hypertension and congestive heart failure. On arrival her observations are as follows:</a:t>
            </a:r>
          </a:p>
          <a:p>
            <a:pPr/>
            <a:r>
              <a:t>Temp 	39 		C</a:t>
            </a:r>
          </a:p>
          <a:p>
            <a:pPr/>
            <a:r>
              <a:t>HR		80		/min</a:t>
            </a:r>
          </a:p>
          <a:p>
            <a:pPr/>
            <a:r>
              <a:t>BP		80/70		mmHg</a:t>
            </a:r>
          </a:p>
          <a:p>
            <a:pPr/>
            <a:r>
              <a:t>SaO2	89%		on 6L via Hudson mask</a:t>
            </a:r>
          </a:p>
          <a:p>
            <a:pPr/>
            <a:r>
              <a:t>GCS		14		(E4, M6, V4)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Q i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 i</a:t>
            </a:r>
          </a:p>
        </p:txBody>
      </p:sp>
      <p:sp>
        <p:nvSpPr>
          <p:cNvPr id="127" name="Complete the following table listing three (3) alternative methods for assessing the fluid status of this patient. For each method state two (2) pros and two (2) cons. (9 marks)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the following table listing three (3) alternative methods for assessing the fluid status of this patient. For each method state two (2) pros and two (2) cons. (9 marks)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luid status assessment method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3">
              <a:defRPr sz="4320"/>
            </a:lvl1pPr>
          </a:lstStyle>
          <a:p>
            <a:pPr/>
            <a:r>
              <a:t> Fluid status assessment methods</a:t>
            </a:r>
          </a:p>
        </p:txBody>
      </p:sp>
      <p:sp>
        <p:nvSpPr>
          <p:cNvPr id="130" name="Clinical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Clinical </a:t>
            </a:r>
          </a:p>
          <a:p>
            <a:pPr/>
            <a:r>
              <a:t>Ultrasound</a:t>
            </a:r>
          </a:p>
          <a:p>
            <a:pPr/>
            <a:r>
              <a:t>CVP</a:t>
            </a:r>
          </a:p>
          <a:p>
            <a:pPr/>
          </a:p>
          <a:p>
            <a:pPr/>
            <a:r>
              <a:t>Other more limited methods possible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CXR, laboratory tests</a:t>
            </a:r>
          </a:p>
          <a:p>
            <a:pPr/>
            <a:r>
              <a:t>Could be interpreted more narrowly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Components of clinical examination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ros and Con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 and Cons</a:t>
            </a:r>
          </a:p>
        </p:txBody>
      </p:sp>
      <p:sp>
        <p:nvSpPr>
          <p:cNvPr id="133" name="Needed 2 for each method to get a mark.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Needed 2 for each method to get a mark.</a:t>
            </a:r>
          </a:p>
          <a:p>
            <a:pPr/>
          </a:p>
          <a:p>
            <a:pPr/>
            <a:r>
              <a:t>Something more than words like: quick, easy, cheap, available, works, effective etc.</a:t>
            </a:r>
          </a:p>
          <a:p>
            <a:pPr/>
          </a:p>
          <a:p>
            <a:pPr/>
            <a:r>
              <a:t>For example, pros of ultrasound could be: able to detect underhydration and overhydration, no risk of complications from an invasive procedure.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Q ii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 ii</a:t>
            </a:r>
          </a:p>
        </p:txBody>
      </p:sp>
      <p:sp>
        <p:nvSpPr>
          <p:cNvPr id="136" name="Complete the following table listing three (3) alternative methods for improving oxygenation in this patient. For each method state two (2) pros and two (2) cons. (9 marks)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Complete the following table listing three (3) alternative methods for improving oxygenation in this patient. For each method state two (2) pros and two (2) cons. (9 marks)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xygenation method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Oxygenation methods</a:t>
            </a:r>
          </a:p>
        </p:txBody>
      </p:sp>
      <p:sp>
        <p:nvSpPr>
          <p:cNvPr id="139" name="High flow nasal prongs (or higher flow via mask)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High flow nasal prongs (or higher flow via mask)</a:t>
            </a:r>
          </a:p>
          <a:p>
            <a:pPr/>
            <a:r>
              <a:t>NIV (CPAP / BiPAP)</a:t>
            </a:r>
          </a:p>
          <a:p>
            <a:pPr/>
            <a:r>
              <a:t>Invasive ventilation</a:t>
            </a:r>
          </a:p>
          <a:p>
            <a:pPr/>
          </a:p>
          <a:p>
            <a:pPr/>
            <a:r>
              <a:t>Not just nasal prongs</a:t>
            </a:r>
          </a:p>
          <a:p>
            <a:pPr/>
          </a:p>
          <a:p>
            <a:pPr/>
            <a:r>
              <a:t>Alternatives</a:t>
            </a:r>
          </a:p>
          <a:p>
            <a:pPr lvl="1" marL="640080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Positioning, drug treatments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ros and Con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Pros and Cons</a:t>
            </a:r>
          </a:p>
        </p:txBody>
      </p:sp>
      <p:sp>
        <p:nvSpPr>
          <p:cNvPr id="142" name="Highlight extra benefits of each method and their complications.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Highlight extra benefits of each method and their complications.</a:t>
            </a:r>
          </a:p>
          <a:p>
            <a:pPr/>
          </a:p>
          <a:p>
            <a:pPr/>
            <a:r>
              <a:t>For example, pros of NIV could be: Decreased work of breathing and ability to attain high FiO2 with a closed 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Q iii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 iii</a:t>
            </a:r>
          </a:p>
        </p:txBody>
      </p:sp>
      <p:sp>
        <p:nvSpPr>
          <p:cNvPr id="145" name="List four (4) steps in establishing limitations of care for this patient. (4 marks)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 four (4) steps in establishing limitations of care for this patient. (4 marks)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Constantia"/>
        <a:ea typeface="Constantia"/>
        <a:cs typeface="Constantia"/>
      </a:majorFont>
      <a:minorFont>
        <a:latin typeface="Helvetica"/>
        <a:ea typeface="Helvetica"/>
        <a:cs typeface="Helvetic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32544">
                <a:alpha val="48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32544">
                <a:alpha val="48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Constantia"/>
        <a:ea typeface="Constantia"/>
        <a:cs typeface="Constantia"/>
      </a:majorFont>
      <a:minorFont>
        <a:latin typeface="Helvetica"/>
        <a:ea typeface="Helvetica"/>
        <a:cs typeface="Helvetic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38100" dir="5400000">
              <a:srgbClr val="032544">
                <a:alpha val="48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32544">
                <a:alpha val="48000"/>
              </a:srgbClr>
            </a:outerShdw>
          </a:effectLst>
        </a:effectStyle>
        <a:effectStyle>
          <a:effectLst>
            <a:outerShdw sx="100000" sy="100000" kx="0" ky="0" algn="b" rotWithShape="0" blurRad="63500" dist="38100" dir="540000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63500" dist="38100" dir="540000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