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6" r:id="rId3"/>
    <p:sldId id="267" r:id="rId4"/>
    <p:sldId id="268" r:id="rId5"/>
    <p:sldId id="271" r:id="rId6"/>
    <p:sldId id="274" r:id="rId7"/>
    <p:sldId id="272" r:id="rId8"/>
    <p:sldId id="273" r:id="rId9"/>
    <p:sldId id="270" r:id="rId10"/>
    <p:sldId id="276" r:id="rId11"/>
    <p:sldId id="257" r:id="rId12"/>
    <p:sldId id="275" r:id="rId13"/>
    <p:sldId id="277" r:id="rId14"/>
    <p:sldId id="263" r:id="rId15"/>
    <p:sldId id="261" r:id="rId16"/>
    <p:sldId id="264" r:id="rId17"/>
    <p:sldId id="262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800" b="1" dirty="0"/>
              <a:t>Individual</a:t>
            </a:r>
            <a:r>
              <a:rPr lang="en-AU" sz="1800" b="1" baseline="0" dirty="0"/>
              <a:t> Candidate Scores</a:t>
            </a:r>
          </a:p>
          <a:p>
            <a:pPr>
              <a:defRPr/>
            </a:pPr>
            <a:r>
              <a:rPr lang="en-AU" sz="1800" i="1" baseline="0" dirty="0"/>
              <a:t>pass mark 8/12 </a:t>
            </a:r>
            <a:endParaRPr lang="en-AU" sz="18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yVal>
            <c:numRef>
              <c:f>Sheet1!$A$2:$A$43</c:f>
              <c:numCache>
                <c:formatCode>General</c:formatCode>
                <c:ptCount val="42"/>
                <c:pt idx="0">
                  <c:v>8</c:v>
                </c:pt>
                <c:pt idx="1">
                  <c:v>7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  <c:pt idx="9">
                  <c:v>2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4</c:v>
                </c:pt>
                <c:pt idx="14">
                  <c:v>4</c:v>
                </c:pt>
                <c:pt idx="15">
                  <c:v>7</c:v>
                </c:pt>
                <c:pt idx="16">
                  <c:v>8</c:v>
                </c:pt>
                <c:pt idx="17">
                  <c:v>7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6</c:v>
                </c:pt>
                <c:pt idx="22">
                  <c:v>6</c:v>
                </c:pt>
                <c:pt idx="23">
                  <c:v>7</c:v>
                </c:pt>
                <c:pt idx="24">
                  <c:v>9</c:v>
                </c:pt>
                <c:pt idx="25">
                  <c:v>4</c:v>
                </c:pt>
                <c:pt idx="26">
                  <c:v>9</c:v>
                </c:pt>
                <c:pt idx="27">
                  <c:v>7</c:v>
                </c:pt>
                <c:pt idx="28">
                  <c:v>8</c:v>
                </c:pt>
                <c:pt idx="29">
                  <c:v>9</c:v>
                </c:pt>
                <c:pt idx="30">
                  <c:v>8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8</c:v>
                </c:pt>
                <c:pt idx="35">
                  <c:v>7</c:v>
                </c:pt>
                <c:pt idx="36">
                  <c:v>6</c:v>
                </c:pt>
                <c:pt idx="37">
                  <c:v>1</c:v>
                </c:pt>
                <c:pt idx="38">
                  <c:v>5</c:v>
                </c:pt>
                <c:pt idx="39">
                  <c:v>11</c:v>
                </c:pt>
                <c:pt idx="40">
                  <c:v>5</c:v>
                </c:pt>
                <c:pt idx="41">
                  <c:v>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F25-4435-A6CA-964B4EF17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1510047"/>
        <c:axId val="2101513375"/>
      </c:scatterChart>
      <c:valAx>
        <c:axId val="2101510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Candidates</a:t>
                </a:r>
                <a:r>
                  <a:rPr lang="en-AU" dirty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513375"/>
        <c:crosses val="autoZero"/>
        <c:crossBetween val="midCat"/>
      </c:valAx>
      <c:valAx>
        <c:axId val="210151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Score out of 12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5100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Candidate</a:t>
            </a:r>
            <a:r>
              <a:rPr lang="en-US" sz="1800" b="1" baseline="0" dirty="0"/>
              <a:t> Scores</a:t>
            </a:r>
          </a:p>
          <a:p>
            <a:pPr>
              <a:defRPr/>
            </a:pPr>
            <a:r>
              <a:rPr lang="en-US" sz="1800" i="1" baseline="0" dirty="0"/>
              <a:t>pass mark 8/12</a:t>
            </a:r>
            <a:endParaRPr lang="en-US" sz="18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Sheet1!$E$2:$E$13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F-4EA3-8DF7-BF9FF0DEE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05993247"/>
        <c:axId val="2105995327"/>
      </c:barChart>
      <c:catAx>
        <c:axId val="21059932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Score</a:t>
                </a:r>
                <a:r>
                  <a:rPr lang="en-AU" sz="1400" baseline="0" dirty="0"/>
                  <a:t> out of 12</a:t>
                </a:r>
                <a:endParaRPr lang="en-AU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995327"/>
        <c:crosses val="autoZero"/>
        <c:auto val="1"/>
        <c:lblAlgn val="ctr"/>
        <c:lblOffset val="100"/>
        <c:noMultiLvlLbl val="0"/>
      </c:catAx>
      <c:valAx>
        <c:axId val="2105995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Number of candidates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993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commonwealth.org/search/commonwealth:cf95jn6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essive-charlestown.com/2012/01/town-council-preview.html" TargetMode="External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betweenthepages.com/2011/10/15/keep-calm-and-carry-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blicdomainpictures.net/view-image.php?image=143483&amp;picture=good-luck&amp;large=1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0644-F711-415B-967F-F2AE40D13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MONASH FELLOWSHIP </a:t>
            </a:r>
            <a:br>
              <a:rPr lang="en-AU" dirty="0"/>
            </a:br>
            <a:r>
              <a:rPr lang="en-AU" dirty="0"/>
              <a:t>PRACTICE EXAM 2021.1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06026-7330-4A1F-9DC2-19B268CF3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777962"/>
          </a:xfrm>
        </p:spPr>
        <p:txBody>
          <a:bodyPr>
            <a:normAutofit fontScale="77500" lnSpcReduction="20000"/>
          </a:bodyPr>
          <a:lstStyle/>
          <a:p>
            <a:r>
              <a:rPr lang="en-AU" sz="3200" b="1" dirty="0"/>
              <a:t>QUESTION 7 FEEDBACK </a:t>
            </a:r>
          </a:p>
          <a:p>
            <a:endParaRPr lang="en-AU" sz="3200" b="1" dirty="0"/>
          </a:p>
          <a:p>
            <a:r>
              <a:rPr lang="en-AU" sz="3200" b="1" dirty="0"/>
              <a:t>Dr Danielle Feigin, FACEM</a:t>
            </a:r>
          </a:p>
          <a:p>
            <a:r>
              <a:rPr lang="en-AU" sz="3200" b="1" dirty="0"/>
              <a:t>Peninsula Health</a:t>
            </a:r>
          </a:p>
        </p:txBody>
      </p:sp>
    </p:spTree>
    <p:extLst>
      <p:ext uri="{BB962C8B-B14F-4D97-AF65-F5344CB8AC3E}">
        <p14:creationId xmlns:p14="http://schemas.microsoft.com/office/powerpoint/2010/main" val="325629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2E9E3-E0B3-45BE-8B64-B87BA385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DA8B2-5381-479C-B0EB-7A691C4C1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77443"/>
          </a:xfrm>
        </p:spPr>
        <p:txBody>
          <a:bodyPr>
            <a:normAutofit/>
          </a:bodyPr>
          <a:lstStyle/>
          <a:p>
            <a:r>
              <a:rPr lang="en-AU" dirty="0"/>
              <a:t>Many people wrote TXA, but as this question was about placental abruption specifically rather than managing haemorrhage in general, I did not award a separate mark for this</a:t>
            </a:r>
          </a:p>
          <a:p>
            <a:r>
              <a:rPr lang="en-AU" dirty="0"/>
              <a:t>Only 20% of candidates mentioned the need for steroids!</a:t>
            </a:r>
          </a:p>
          <a:p>
            <a:r>
              <a:rPr lang="en-AU" dirty="0"/>
              <a:t>A few people wrote about doing a speculum exam to check for POC. If anything was to be at the cervix in this situation, it would be a baby.</a:t>
            </a:r>
          </a:p>
          <a:p>
            <a:r>
              <a:rPr lang="en-AU" dirty="0"/>
              <a:t>Some confusion regarding antepartum versus post partum haemorrhage management. Please don’t give oxytocin while the baby is still in there.</a:t>
            </a:r>
          </a:p>
          <a:p>
            <a:r>
              <a:rPr lang="en-AU" dirty="0"/>
              <a:t>Read the question. CTG/VBG/bloods/POCUS are investigations, not management. Fluid has already been given.</a:t>
            </a:r>
          </a:p>
        </p:txBody>
      </p:sp>
    </p:spTree>
    <p:extLst>
      <p:ext uri="{BB962C8B-B14F-4D97-AF65-F5344CB8AC3E}">
        <p14:creationId xmlns:p14="http://schemas.microsoft.com/office/powerpoint/2010/main" val="290614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5293-4CF1-476C-AD74-06E9255B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CCF4-4CEE-4A2E-A72D-406F1DA75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384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Some examples of good answers: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“</a:t>
            </a:r>
            <a:r>
              <a:rPr lang="en-GB" dirty="0"/>
              <a:t>immediate o-negative blood administration and activation of local MTP protocol - blood product replacement at a ratio of 1:1:1</a:t>
            </a:r>
            <a:r>
              <a:rPr lang="en-AU" dirty="0"/>
              <a:t>”</a:t>
            </a:r>
          </a:p>
          <a:p>
            <a:r>
              <a:rPr lang="en-AU" dirty="0"/>
              <a:t>“</a:t>
            </a:r>
            <a:r>
              <a:rPr lang="en-GB" dirty="0"/>
              <a:t>O neg blood as a </a:t>
            </a:r>
            <a:r>
              <a:rPr lang="en-GB" dirty="0" err="1"/>
              <a:t>briding</a:t>
            </a:r>
            <a:r>
              <a:rPr lang="en-GB" dirty="0"/>
              <a:t> to MTP- activate MTP 1:1:1- </a:t>
            </a:r>
            <a:r>
              <a:rPr lang="en-GB" dirty="0" err="1"/>
              <a:t>prbc:plt:ffp</a:t>
            </a:r>
            <a:r>
              <a:rPr lang="en-AU" dirty="0"/>
              <a:t>”</a:t>
            </a:r>
          </a:p>
          <a:p>
            <a:r>
              <a:rPr lang="en-AU" dirty="0"/>
              <a:t>“</a:t>
            </a:r>
            <a:r>
              <a:rPr lang="en-GB" dirty="0"/>
              <a:t>Correction of coagulopathy - via </a:t>
            </a:r>
            <a:r>
              <a:rPr lang="en-GB" dirty="0" err="1"/>
              <a:t>thromboelastometry</a:t>
            </a:r>
            <a:r>
              <a:rPr lang="en-GB" dirty="0"/>
              <a:t> and targeted factor replacement if available, replacement of factors with FFP and cryoprecipitate, and adjuvant </a:t>
            </a:r>
            <a:r>
              <a:rPr lang="en-GB" dirty="0" err="1"/>
              <a:t>tranexemic</a:t>
            </a:r>
            <a:r>
              <a:rPr lang="en-GB" dirty="0"/>
              <a:t> acid.”</a:t>
            </a:r>
            <a:endParaRPr lang="en-AU" dirty="0"/>
          </a:p>
          <a:p>
            <a:r>
              <a:rPr lang="en-AU" dirty="0"/>
              <a:t>“</a:t>
            </a:r>
            <a:r>
              <a:rPr lang="en-GB" dirty="0"/>
              <a:t>If rhesus negative blood group, give 625 units of Anti D IM</a:t>
            </a:r>
            <a:r>
              <a:rPr lang="en-AU" dirty="0"/>
              <a:t>”</a:t>
            </a:r>
          </a:p>
          <a:p>
            <a:r>
              <a:rPr lang="en-AU" dirty="0"/>
              <a:t>“left lateral tilt to 15-30 degrees in bed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minimise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IVC compression from gravid uterus”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B729D4-4D8F-444C-9976-F6021D956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6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F8E1-F642-46F9-AAB5-23792794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ED111-B17F-47ED-80EF-FE8D3553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 are about to become a consultant, so your answers should reflect this with consultant level answers.</a:t>
            </a:r>
          </a:p>
          <a:p>
            <a:r>
              <a:rPr lang="en-AU" dirty="0"/>
              <a:t>Read between the lines and understand what the question is about.</a:t>
            </a:r>
          </a:p>
          <a:p>
            <a:r>
              <a:rPr lang="en-AU" dirty="0"/>
              <a:t>Commit to an answer. Don’t write things like “consider” – we are asking you what you would do if you were standing in front of this patient on the floor, so tell us what you would do.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151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223A-B710-4B1C-A554-56E3EF82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287E-6B25-47B8-B7D7-67CA95AE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Add appropriate detail. Remember “who, what, where, why, how” for every answer.</a:t>
            </a:r>
          </a:p>
          <a:p>
            <a:pPr marL="0" indent="0">
              <a:buNone/>
            </a:pPr>
            <a:r>
              <a:rPr lang="en-AU" dirty="0">
                <a:sym typeface="Wingdings" panose="05000000000000000000" pitchFamily="2" charset="2"/>
              </a:rPr>
              <a:t>	“activate MTP” </a:t>
            </a:r>
            <a:r>
              <a:rPr lang="en-AU" sz="1600" dirty="0">
                <a:sym typeface="Wingdings" panose="05000000000000000000" pitchFamily="2" charset="2"/>
              </a:rPr>
              <a:t></a:t>
            </a:r>
            <a:r>
              <a:rPr lang="en-AU" dirty="0">
                <a:sym typeface="Wingdings" panose="05000000000000000000" pitchFamily="2" charset="2"/>
              </a:rPr>
              <a:t> what/how?</a:t>
            </a:r>
          </a:p>
          <a:p>
            <a:pPr marL="0" indent="0">
              <a:buNone/>
            </a:pPr>
            <a:r>
              <a:rPr lang="en-AU" dirty="0">
                <a:sym typeface="Wingdings" panose="05000000000000000000" pitchFamily="2" charset="2"/>
              </a:rPr>
              <a:t>	“trauma” </a:t>
            </a:r>
            <a:r>
              <a:rPr lang="en-AU" sz="1600" dirty="0">
                <a:sym typeface="Wingdings" panose="05000000000000000000" pitchFamily="2" charset="2"/>
              </a:rPr>
              <a:t></a:t>
            </a:r>
            <a:r>
              <a:rPr lang="en-AU" dirty="0">
                <a:sym typeface="Wingdings" panose="05000000000000000000" pitchFamily="2" charset="2"/>
              </a:rPr>
              <a:t> what/where?</a:t>
            </a:r>
          </a:p>
          <a:p>
            <a:pPr marL="0" indent="0">
              <a:buNone/>
            </a:pPr>
            <a:r>
              <a:rPr lang="en-AU" dirty="0">
                <a:sym typeface="Wingdings" panose="05000000000000000000" pitchFamily="2" charset="2"/>
              </a:rPr>
              <a:t>	“steroids” </a:t>
            </a:r>
            <a:r>
              <a:rPr lang="en-AU" sz="1600" dirty="0">
                <a:sym typeface="Wingdings" panose="05000000000000000000" pitchFamily="2" charset="2"/>
              </a:rPr>
              <a:t></a:t>
            </a:r>
            <a:r>
              <a:rPr lang="en-AU" dirty="0">
                <a:sym typeface="Wingdings" panose="05000000000000000000" pitchFamily="2" charset="2"/>
              </a:rPr>
              <a:t> for what/how?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	“left lateral tilt” </a:t>
            </a:r>
            <a:r>
              <a:rPr lang="en-AU" sz="1600" dirty="0">
                <a:sym typeface="Wingdings" panose="05000000000000000000" pitchFamily="2" charset="2"/>
              </a:rPr>
              <a:t> </a:t>
            </a:r>
            <a:r>
              <a:rPr lang="en-AU" dirty="0">
                <a:sym typeface="Wingdings" panose="05000000000000000000" pitchFamily="2" charset="2"/>
              </a:rPr>
              <a:t>what are we tilting?</a:t>
            </a:r>
          </a:p>
          <a:p>
            <a:pPr marL="0" indent="0">
              <a:buNone/>
            </a:pPr>
            <a:endParaRPr lang="en-AU" dirty="0">
              <a:sym typeface="Wingdings" panose="05000000000000000000" pitchFamily="2" charset="2"/>
            </a:endParaRPr>
          </a:p>
        </p:txBody>
      </p:sp>
      <p:pic>
        <p:nvPicPr>
          <p:cNvPr id="5" name="Picture 4" descr="A person in a striped shirt&#10;&#10;Description automatically generated with low confidence">
            <a:extLst>
              <a:ext uri="{FF2B5EF4-FFF2-40B4-BE49-F238E27FC236}">
                <a16:creationId xmlns:a16="http://schemas.microsoft.com/office/drawing/2014/main" id="{06AC1B26-FE71-457A-8072-F51142064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18149" y="3429000"/>
            <a:ext cx="1499616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51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6DCD-E918-4B76-B626-1A2F828A8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53072"/>
            <a:ext cx="8991600" cy="1645920"/>
          </a:xfrm>
        </p:spPr>
        <p:txBody>
          <a:bodyPr/>
          <a:lstStyle/>
          <a:p>
            <a:r>
              <a:rPr lang="en-AU" dirty="0"/>
              <a:t>Some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CE4B9-35B4-4716-887B-C67FD83B0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 descr="A group of people sitting in a room&#10;&#10;Description automatically generated with low confidence">
            <a:extLst>
              <a:ext uri="{FF2B5EF4-FFF2-40B4-BE49-F238E27FC236}">
                <a16:creationId xmlns:a16="http://schemas.microsoft.com/office/drawing/2014/main" id="{DE02E73B-BE11-472C-9670-87DFC6081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52875" y="3268798"/>
            <a:ext cx="4286250" cy="2847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6C04FA-7A33-48CF-9843-396ED9466D0C}"/>
              </a:ext>
            </a:extLst>
          </p:cNvPr>
          <p:cNvSpPr txBox="1"/>
          <p:nvPr/>
        </p:nvSpPr>
        <p:spPr>
          <a:xfrm>
            <a:off x="3952875" y="7016425"/>
            <a:ext cx="4286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>
                <a:hlinkClick r:id="rId3" tooltip="http://www.progressive-charlestown.com/2012/01/town-council-preview.html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4" tooltip="https://creativecommons.org/licenses/by-sa/3.0/"/>
              </a:rPr>
              <a:t>CC BY-SA</a:t>
            </a:r>
            <a:endParaRPr lang="en-AU" sz="900"/>
          </a:p>
        </p:txBody>
      </p:sp>
    </p:spTree>
    <p:extLst>
      <p:ext uri="{BB962C8B-B14F-4D97-AF65-F5344CB8AC3E}">
        <p14:creationId xmlns:p14="http://schemas.microsoft.com/office/powerpoint/2010/main" val="373486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A81B0A-73EC-4DAB-9A67-764E51E123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247227"/>
              </p:ext>
            </p:extLst>
          </p:nvPr>
        </p:nvGraphicFramePr>
        <p:xfrm>
          <a:off x="1127929" y="1124712"/>
          <a:ext cx="9936142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307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EC38556-FE7F-41FE-8CCD-30352EDB5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169938"/>
              </p:ext>
            </p:extLst>
          </p:nvPr>
        </p:nvGraphicFramePr>
        <p:xfrm>
          <a:off x="2181045" y="1063924"/>
          <a:ext cx="7829909" cy="4622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114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8258-48C7-4FB0-A9A3-98E7862A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8A5F-D4E8-4F7C-96B3-B8A13ED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Pass rate of </a:t>
            </a: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22/42 = 52%</a:t>
            </a:r>
          </a:p>
          <a:p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66% of candidates scored between 7 and 9</a:t>
            </a:r>
          </a:p>
          <a:p>
            <a:pPr marL="0" indent="0">
              <a:buNone/>
            </a:pPr>
            <a:endParaRPr lang="en-AU" dirty="0"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191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045746A-8D73-4D65-8770-EC783C5EF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22456" y="1320796"/>
            <a:ext cx="3051810" cy="457200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6F97B9-23C6-4EF1-AED7-D5E3C26A6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096000" y="1142999"/>
            <a:ext cx="0" cy="457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FDDBF6CD-2C3B-4B55-BFAE-6D32AD360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417734" y="1677198"/>
            <a:ext cx="4799456" cy="350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0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B077-58A2-41E1-98BE-39E5F013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2B9CE-6BC4-47EC-9F80-D99B8D93C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35 year old lady presents to your tertiary hospital emergency department with per vaginal bleeding. She is currently 32/40 gestation and G1P0.  After taking a history and performing an examination, you suspect she has a placental abruption.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812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CFA4-9B74-4971-A744-47D576AF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important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E0A7-86B5-49FD-8F4E-C95AE8796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>
                <a:solidFill>
                  <a:srgbClr val="7030A0"/>
                </a:solidFill>
              </a:rPr>
              <a:t>35 year old lady </a:t>
            </a:r>
            <a:r>
              <a:rPr lang="en-GB" dirty="0"/>
              <a:t>presents to your tertiary hospital emergency department with </a:t>
            </a:r>
            <a:r>
              <a:rPr lang="en-GB" b="1" dirty="0">
                <a:solidFill>
                  <a:srgbClr val="7030A0"/>
                </a:solidFill>
              </a:rPr>
              <a:t>per vaginal bleeding</a:t>
            </a:r>
            <a:r>
              <a:rPr lang="en-GB" dirty="0"/>
              <a:t>. She is currently </a:t>
            </a:r>
            <a:r>
              <a:rPr lang="en-GB" b="1" dirty="0">
                <a:solidFill>
                  <a:srgbClr val="7030A0"/>
                </a:solidFill>
              </a:rPr>
              <a:t>32/40 gestation </a:t>
            </a:r>
            <a:r>
              <a:rPr lang="en-GB" dirty="0"/>
              <a:t>and G1P0.  After taking a history and performing an examination, you suspect she has a </a:t>
            </a:r>
            <a:r>
              <a:rPr lang="en-GB" b="1" dirty="0">
                <a:solidFill>
                  <a:srgbClr val="7030A0"/>
                </a:solidFill>
              </a:rPr>
              <a:t>placental abruption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question about?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Late pregnancy bleeding and more specifically, placental abruption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A5A66C-D46D-45EB-B19C-E4BD541511EE}"/>
              </a:ext>
            </a:extLst>
          </p:cNvPr>
          <p:cNvSpPr txBox="1"/>
          <p:nvPr/>
        </p:nvSpPr>
        <p:spPr>
          <a:xfrm>
            <a:off x="7933656" y="5503653"/>
            <a:ext cx="4054415" cy="1035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REFERENCES: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Tintinalli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Dunn, Cameron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251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7FBE2-D866-4AB6-B025-B94D622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B1F43-0D70-4636-BD8F-E472BAAB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00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Apart from placental abruption, list four (4) other differential diagnoses that should be considered (Marked out of 4.0).</a:t>
            </a:r>
          </a:p>
          <a:p>
            <a:pPr marL="0" indent="0">
              <a:buNone/>
            </a:pPr>
            <a:endParaRPr lang="en-GB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placenta praevia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vasa praevia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premature rupture of membranes / preterm labour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cervical lesions: polyps, ectropion, malignancy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vaginal lesions: malignancy, trauma including sexual assault, infections including STI, vulval varices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8752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3E524-9B93-43E5-94C1-241F8D85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0863B-D074-442C-8FD0-28AC4FB21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Quite a few people wrote “uterine rupture” as a differential. This usually only occurs during labour, and the stem specifically didn’t mention anything about the patient being in pain.</a:t>
            </a:r>
          </a:p>
        </p:txBody>
      </p:sp>
    </p:spTree>
    <p:extLst>
      <p:ext uri="{BB962C8B-B14F-4D97-AF65-F5344CB8AC3E}">
        <p14:creationId xmlns:p14="http://schemas.microsoft.com/office/powerpoint/2010/main" val="158157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367D-821E-4964-97F6-F184CBA9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67F5-484A-4929-815B-10141F45F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5" y="2929349"/>
            <a:ext cx="4271771" cy="310198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hypertension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abdominal trauma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smoking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drug and alcohol use (particularly cocaine)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advanced maternal age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premature rupture of membranes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BDC39-2042-4054-88BE-125BE5B54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9838" y="2922189"/>
            <a:ext cx="4270247" cy="310198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previous placental abruption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previous caesarean section or other uterine surgery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retroplacental fibroids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uterine procedures </a:t>
            </a:r>
            <a:r>
              <a:rPr lang="en-A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eg.</a:t>
            </a: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Amniocentesis, external cephalic version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multiple pregnancy (twins/triplets)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0605E-153B-4A3A-AD69-2B412A117508}"/>
              </a:ext>
            </a:extLst>
          </p:cNvPr>
          <p:cNvSpPr txBox="1"/>
          <p:nvPr/>
        </p:nvSpPr>
        <p:spPr>
          <a:xfrm>
            <a:off x="2432649" y="2268712"/>
            <a:ext cx="752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b="1"/>
              <a:t>List four (4) risk factors for placental abruption (Marked out of 4.0).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3985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F766-F62F-437F-88F6-E07F8DACC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18B14-ABD2-423F-903F-5A64CAD94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“Old age” is not acceptable. Remember your exam language. </a:t>
            </a:r>
          </a:p>
          <a:p>
            <a:r>
              <a:rPr lang="en-AU" dirty="0"/>
              <a:t>Note that while “pre-eclampsia” is technically correct, it is the actual hypertension that increases the risk of abruption due to vessel changes and associated inflammation. </a:t>
            </a:r>
          </a:p>
          <a:p>
            <a:r>
              <a:rPr lang="en-AU" dirty="0"/>
              <a:t>While placenta praevia and placental abruption can occur simultaneously, there is no evidence to suggest that praevia is a risk factor for abruption.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236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9D97-CEBF-4EC4-99BD-22CE3DD2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4849B-9581-43D4-AB86-AFC1790F9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87902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The patient has increased PV bleeding and becomes hypotensive. Other than IV fluid resuscitation, outline 4 other steps in your immediate management for this patient (Marked out of 4.0).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question was about:</a:t>
            </a:r>
          </a:p>
          <a:p>
            <a:pPr marL="342900" indent="-342900">
              <a:buAutoNum type="arabicPeriod"/>
            </a:pPr>
            <a:r>
              <a:rPr lang="en-AU" dirty="0"/>
              <a:t>Managing the bleeding</a:t>
            </a:r>
          </a:p>
          <a:p>
            <a:pPr marL="342900" indent="-342900">
              <a:buAutoNum type="arabicPeriod"/>
            </a:pPr>
            <a:r>
              <a:rPr lang="en-AU" dirty="0"/>
              <a:t>Managing the specific complications of placental abruption = DIC</a:t>
            </a:r>
            <a:endParaRPr lang="en-AU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AU" dirty="0"/>
              <a:t>Managing the potential complications of a preterm birth = </a:t>
            </a:r>
            <a:r>
              <a:rPr lang="en-AU" dirty="0" err="1"/>
              <a:t>fetal</a:t>
            </a:r>
            <a:r>
              <a:rPr lang="en-AU" dirty="0"/>
              <a:t> lung immaturity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34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F6C9-8B10-4222-ADAB-0D3308C28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“c”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AED9-3926-43E0-93F6-27B4E0CA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890524" cy="38317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The patient has increased PV bleeding and becomes hypotensive. Other than IV fluid resuscitation, outline 4 other steps in your immediate management for this patient (Marked out of 4.0).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manage bleeding: resuscitate with O negative blood followed by X-matched blood aiming for SBP &gt;90, activate MTP if ongoing bleeding with ratio of 1 PRBC : 1 FFP : 1 platelets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reverse coagulopathy: FFP, cryoprecipitate, platelets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urgent obstetric consultation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steroids for foetal lung maturation: betamethasone 11.4mg IM OR dexamethasone 6mg IM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* Also accepted - anti-D 625IU IM if patient is blood group Rh negative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- position patient in left lateral position/manual displacement of uterus to the left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60681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7698</TotalTime>
  <Words>977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Parcel</vt:lpstr>
      <vt:lpstr>MONASH FELLOWSHIP  PRACTICE EXAM 2021.1</vt:lpstr>
      <vt:lpstr>QUESTION 7</vt:lpstr>
      <vt:lpstr>The important bits</vt:lpstr>
      <vt:lpstr>Part “a”</vt:lpstr>
      <vt:lpstr>Part “a”</vt:lpstr>
      <vt:lpstr>Part “b”</vt:lpstr>
      <vt:lpstr>Part “b”</vt:lpstr>
      <vt:lpstr>Part “c”</vt:lpstr>
      <vt:lpstr>Part “c”</vt:lpstr>
      <vt:lpstr>Part “c”</vt:lpstr>
      <vt:lpstr>Part “c”</vt:lpstr>
      <vt:lpstr>General feedback</vt:lpstr>
      <vt:lpstr>General feedback</vt:lpstr>
      <vt:lpstr>Some stats</vt:lpstr>
      <vt:lpstr>PowerPoint Presentation</vt:lpstr>
      <vt:lpstr>PowerPoint Presentation</vt:lpstr>
      <vt:lpstr>stats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Feigin</dc:creator>
  <cp:lastModifiedBy>Danielle Feigin</cp:lastModifiedBy>
  <cp:revision>57</cp:revision>
  <dcterms:created xsi:type="dcterms:W3CDTF">2021-03-08T10:56:57Z</dcterms:created>
  <dcterms:modified xsi:type="dcterms:W3CDTF">2021-03-16T23:37:18Z</dcterms:modified>
</cp:coreProperties>
</file>