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593"/>
  </p:normalViewPr>
  <p:slideViewPr>
    <p:cSldViewPr snapToGrid="0" snapToObjects="1">
      <p:cViewPr>
        <p:scale>
          <a:sx n="80" d="100"/>
          <a:sy n="80" d="100"/>
        </p:scale>
        <p:origin x="18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0373-809C-154D-82CD-089E790CC64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DDA9-9068-4441-B5E0-E9C13050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7DDA9-9068-4441-B5E0-E9C13050B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1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5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9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1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809F3D9-F4C6-4649-8215-6871D2953F22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CF42B35-3BF4-D049-AF12-972348CD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cheung@monashhealt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F79C-0901-1C45-8AB5-80686DA66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 7: PID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F3FE0-237D-4B44-B035-EA073C5AA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Cheung</a:t>
            </a:r>
          </a:p>
        </p:txBody>
      </p:sp>
    </p:spTree>
    <p:extLst>
      <p:ext uri="{BB962C8B-B14F-4D97-AF65-F5344CB8AC3E}">
        <p14:creationId xmlns:p14="http://schemas.microsoft.com/office/powerpoint/2010/main" val="17328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4FF3-869A-8F4B-8F7C-9219E0EA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719E-71DF-0C4A-8FC2-4956C90F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90" y="2121408"/>
            <a:ext cx="10058400" cy="40507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000" dirty="0"/>
              <a:t>c) 	</a:t>
            </a:r>
            <a:r>
              <a:rPr lang="en-AU" sz="3000" dirty="0"/>
              <a:t>List five (5) indications for inpatient management of this patient. (5 marks)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Good answer themes</a:t>
            </a:r>
          </a:p>
          <a:p>
            <a:pPr marL="0" indent="0">
              <a:buNone/>
            </a:pPr>
            <a:r>
              <a:rPr lang="en-US" sz="3000" dirty="0"/>
              <a:t>	showed breadth</a:t>
            </a:r>
          </a:p>
          <a:p>
            <a:pPr marL="0" indent="0">
              <a:buNone/>
            </a:pPr>
            <a:r>
              <a:rPr lang="en-US" sz="3000" dirty="0"/>
              <a:t>	efficient use of words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Things not accepted / common mistakes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points relating to the same category 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	</a:t>
            </a:r>
            <a:r>
              <a:rPr lang="en-US" sz="2800" dirty="0" err="1">
                <a:sym typeface="Wingdings" pitchFamily="2" charset="2"/>
              </a:rPr>
              <a:t>eg</a:t>
            </a:r>
            <a:r>
              <a:rPr lang="en-US" sz="2800" dirty="0">
                <a:sym typeface="Wingdings" pitchFamily="2" charset="2"/>
              </a:rPr>
              <a:t> 1) septic shock, 2) AKI  both relate to disease severity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“simple analgesia”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pregnancy; minor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immunosuppression without qualifying  immunosuppression is a spectrum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wording which was vague / not specific enough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		</a:t>
            </a:r>
            <a:r>
              <a:rPr lang="en-US" sz="2800" dirty="0" err="1">
                <a:sym typeface="Wingdings" pitchFamily="2" charset="2"/>
              </a:rPr>
              <a:t>eg</a:t>
            </a:r>
            <a:r>
              <a:rPr lang="en-US" sz="2800" dirty="0">
                <a:sym typeface="Wingdings" pitchFamily="2" charset="2"/>
              </a:rPr>
              <a:t> requiring IV </a:t>
            </a:r>
            <a:r>
              <a:rPr lang="en-US" sz="2800" dirty="0" err="1">
                <a:sym typeface="Wingdings" pitchFamily="2" charset="2"/>
              </a:rPr>
              <a:t>ABx</a:t>
            </a: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43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C1A9-3B38-5F41-AA4E-DBF4552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A3FB-0465-5B4B-A4D9-A9B730B72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d)	None of the indications for inpatient management are present. Her condition 	was not sexually acquired. Prescribe your treatment.  (2 marks)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2873F-31AC-F643-832A-50419F02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92" y="2797022"/>
            <a:ext cx="6102045" cy="365992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0CFBDA84-B3A3-1341-B882-A32425AD6A83}"/>
              </a:ext>
            </a:extLst>
          </p:cNvPr>
          <p:cNvSpPr/>
          <p:nvPr/>
        </p:nvSpPr>
        <p:spPr>
          <a:xfrm>
            <a:off x="6801852" y="5095372"/>
            <a:ext cx="2999874" cy="1361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C1A9-3B38-5F41-AA4E-DBF4552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A3FB-0465-5B4B-A4D9-A9B730B72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d)	None of the indications for inpatient management are present. Her condition was 	not sexually acquired. Prescribe your treatment.  (2 marks)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Sorry about the mix-up with this question.</a:t>
            </a:r>
          </a:p>
          <a:p>
            <a:pPr marL="0" indent="0">
              <a:buNone/>
            </a:pPr>
            <a:r>
              <a:rPr lang="en-US" dirty="0"/>
              <a:t>You either knew it or you didn’t.</a:t>
            </a:r>
          </a:p>
          <a:p>
            <a:pPr marL="0" indent="0">
              <a:buNone/>
            </a:pPr>
            <a:r>
              <a:rPr lang="en-US" dirty="0"/>
              <a:t>Marked more leniently </a:t>
            </a:r>
            <a:r>
              <a:rPr lang="en-US" dirty="0">
                <a:sym typeface="Wingdings" pitchFamily="2" charset="2"/>
              </a:rPr>
              <a:t> also accepted doxy (but no full marks for </a:t>
            </a:r>
            <a:r>
              <a:rPr lang="en-US" dirty="0" err="1">
                <a:sym typeface="Wingdings" pitchFamily="2" charset="2"/>
              </a:rPr>
              <a:t>doxy+metro</a:t>
            </a:r>
            <a:r>
              <a:rPr lang="en-US" dirty="0">
                <a:sym typeface="Wingdings" pitchFamily="2" charset="2"/>
              </a:rPr>
              <a:t> combo).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Things not accepted / common mistakes</a:t>
            </a:r>
          </a:p>
          <a:p>
            <a:pPr marL="0" indent="0">
              <a:buNone/>
            </a:pPr>
            <a:r>
              <a:rPr lang="en-US" dirty="0"/>
              <a:t>	prescribing a penicillin or cephalosporin </a:t>
            </a:r>
            <a:r>
              <a:rPr lang="en-US" dirty="0">
                <a:sym typeface="Wingdings" pitchFamily="2" charset="2"/>
              </a:rPr>
              <a:t> automatic 0 marks for this question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not including duration of therapy, </a:t>
            </a:r>
            <a:r>
              <a:rPr lang="en-US" dirty="0" err="1"/>
              <a:t>ie</a:t>
            </a:r>
            <a:r>
              <a:rPr lang="en-US" dirty="0"/>
              <a:t> 14 days</a:t>
            </a:r>
          </a:p>
          <a:p>
            <a:pPr marL="0" indent="0">
              <a:buNone/>
            </a:pPr>
            <a:r>
              <a:rPr lang="en-US" dirty="0"/>
              <a:t>	metronidazole dosing </a:t>
            </a:r>
            <a:r>
              <a:rPr lang="en-US" dirty="0">
                <a:sym typeface="Wingdings" pitchFamily="2" charset="2"/>
              </a:rPr>
              <a:t> tabs are 400mg, not 500mg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9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C1A9-3B38-5F41-AA4E-DBF4552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A3FB-0465-5B4B-A4D9-A9B730B72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e) 	She returns 3 days later with worsened abdominal pain. She has 	not been compliant with your treatment plan. On examination, 	her abdomen is tender in the right upper quadrant. An 	abdominal ultrasound demonstrates a normal biliary tree. 	What complicating syndrome is she likely to have? (1 mark)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Fitz-Hugh-Curtis Syndrome</a:t>
            </a:r>
          </a:p>
        </p:txBody>
      </p:sp>
    </p:spTree>
    <p:extLst>
      <p:ext uri="{BB962C8B-B14F-4D97-AF65-F5344CB8AC3E}">
        <p14:creationId xmlns:p14="http://schemas.microsoft.com/office/powerpoint/2010/main" val="27138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C1A9-3B38-5F41-AA4E-DBF4552F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A3FB-0465-5B4B-A4D9-A9B730B72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/>
              <a:t>e) 	What complicating syndrome is she likely to have? (1 mark)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either knew it or you didn’t.</a:t>
            </a:r>
          </a:p>
          <a:p>
            <a:pPr marL="0" indent="0">
              <a:buNone/>
            </a:pPr>
            <a:r>
              <a:rPr lang="en-US" sz="2400" dirty="0"/>
              <a:t>Lenient here – 0.5 mark given if left out “Hugh”</a:t>
            </a:r>
          </a:p>
          <a:p>
            <a:pPr marL="0" indent="0">
              <a:buNone/>
            </a:pPr>
            <a:r>
              <a:rPr lang="en-US" sz="2400" dirty="0"/>
              <a:t>	but really shouldn’t have, b/c named after Fitz-Hugh &amp; Curtis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Things not accepted / common mistakes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Tubo</a:t>
            </a:r>
            <a:r>
              <a:rPr lang="en-US" sz="2400" dirty="0"/>
              <a:t>-ovarian abscess</a:t>
            </a:r>
          </a:p>
          <a:p>
            <a:pPr marL="0" indent="0">
              <a:buNone/>
            </a:pPr>
            <a:r>
              <a:rPr lang="en-US" sz="2400" dirty="0"/>
              <a:t>	Overwriting, then digging a hole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eg</a:t>
            </a:r>
            <a:r>
              <a:rPr lang="en-US" sz="2400" dirty="0"/>
              <a:t> saying that FHC syndrome = peri-hepatic abscesses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94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49E6-2EE5-1D45-A798-850000B9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8C4C6-4F73-0141-83B8-FE6D2CE8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4" y="1812758"/>
            <a:ext cx="8486274" cy="50452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BF0E6B-AA36-AC49-8315-735C49AFF002}"/>
              </a:ext>
            </a:extLst>
          </p:cNvPr>
          <p:cNvCxnSpPr>
            <a:cxnSpLocks/>
          </p:cNvCxnSpPr>
          <p:nvPr/>
        </p:nvCxnSpPr>
        <p:spPr>
          <a:xfrm>
            <a:off x="2053390" y="3320716"/>
            <a:ext cx="7988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3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8E6F-FE78-7141-959C-2613711A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97AC-3CD9-7140-A896-EA66A9156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mark 8/12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 mark 10/12</a:t>
            </a:r>
          </a:p>
          <a:p>
            <a:r>
              <a:rPr lang="en-US" dirty="0"/>
              <a:t>Bottom mark 4/12</a:t>
            </a:r>
          </a:p>
          <a:p>
            <a:endParaRPr lang="en-US" dirty="0"/>
          </a:p>
          <a:p>
            <a:r>
              <a:rPr lang="en-US" dirty="0"/>
              <a:t>Pass rate 26/65 </a:t>
            </a:r>
            <a:r>
              <a:rPr lang="en-US" dirty="0">
                <a:sym typeface="Wingdings" pitchFamily="2" charset="2"/>
              </a:rPr>
              <a:t> 40%</a:t>
            </a:r>
          </a:p>
          <a:p>
            <a:pPr lvl="1"/>
            <a:r>
              <a:rPr lang="en-US" dirty="0">
                <a:sym typeface="Wingdings" pitchFamily="2" charset="2"/>
              </a:rPr>
              <a:t>10 people failed by 1 mark or less</a:t>
            </a:r>
          </a:p>
          <a:p>
            <a:pPr lvl="1"/>
            <a:r>
              <a:rPr lang="en-US" dirty="0">
                <a:sym typeface="Wingdings" pitchFamily="2" charset="2"/>
              </a:rPr>
              <a:t>A lot of mistakes related to not reading the question / stem  RTFQ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08AE-5D89-4140-B757-143669D0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384C-232D-7C4F-8147-F0DC1529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 you for answering my question</a:t>
            </a:r>
          </a:p>
          <a:p>
            <a:endParaRPr lang="en-US" sz="3200" dirty="0"/>
          </a:p>
          <a:p>
            <a:r>
              <a:rPr lang="en-US" sz="3200" dirty="0"/>
              <a:t>Happy to discuss further if keen</a:t>
            </a:r>
          </a:p>
          <a:p>
            <a:pPr lvl="1"/>
            <a:r>
              <a:rPr lang="en-US" sz="3000" dirty="0">
                <a:hlinkClick r:id="rId2"/>
              </a:rPr>
              <a:t>benjamin.cheung@monashhealth.org</a:t>
            </a:r>
            <a:endParaRPr lang="en-US" sz="3000" dirty="0"/>
          </a:p>
          <a:p>
            <a:pPr lvl="1"/>
            <a:endParaRPr lang="en-US" sz="3000" dirty="0"/>
          </a:p>
          <a:p>
            <a:r>
              <a:rPr lang="en-US" sz="3200" dirty="0"/>
              <a:t>All the very best in the coming weeks / for the actual exam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80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44E2-9C24-9E44-86C1-9C90AF56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1602-E420-7543-B0A3-397F3CB9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Disclaimer</a:t>
            </a:r>
          </a:p>
          <a:p>
            <a:r>
              <a:rPr lang="en-US" sz="3200" dirty="0"/>
              <a:t>Overall feedback</a:t>
            </a:r>
          </a:p>
          <a:p>
            <a:r>
              <a:rPr lang="en-US" sz="3200" dirty="0"/>
              <a:t>Question + answers</a:t>
            </a:r>
          </a:p>
          <a:p>
            <a:pPr lvl="1"/>
            <a:r>
              <a:rPr lang="en-US" sz="3000" dirty="0"/>
              <a:t>with specific feedback for each question</a:t>
            </a:r>
          </a:p>
          <a:p>
            <a:r>
              <a:rPr lang="en-US" sz="3200" dirty="0"/>
              <a:t>Group performance</a:t>
            </a:r>
          </a:p>
        </p:txBody>
      </p:sp>
    </p:spTree>
    <p:extLst>
      <p:ext uri="{BB962C8B-B14F-4D97-AF65-F5344CB8AC3E}">
        <p14:creationId xmlns:p14="http://schemas.microsoft.com/office/powerpoint/2010/main" val="348764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B925-347C-654A-9DA2-A17694B1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246A-9D39-3A4F-90E0-99143DAB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am not an examiner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Miscommunication b/w myself and uploader</a:t>
            </a:r>
          </a:p>
          <a:p>
            <a:pPr lvl="1"/>
            <a:r>
              <a:rPr lang="en-US" sz="3000" dirty="0"/>
              <a:t>Uploaded question was not the final version</a:t>
            </a:r>
          </a:p>
          <a:p>
            <a:pPr lvl="2"/>
            <a:r>
              <a:rPr lang="en-US" sz="2800" dirty="0" err="1"/>
              <a:t>ABx</a:t>
            </a:r>
            <a:r>
              <a:rPr lang="en-US" sz="2800" dirty="0"/>
              <a:t> choice based on </a:t>
            </a:r>
            <a:r>
              <a:rPr lang="en-US" sz="2800" dirty="0" err="1"/>
              <a:t>eTG</a:t>
            </a:r>
            <a:r>
              <a:rPr lang="en-US" sz="2800" dirty="0"/>
              <a:t> from 2018 – there has since been an update</a:t>
            </a:r>
          </a:p>
          <a:p>
            <a:pPr lvl="1"/>
            <a:r>
              <a:rPr lang="en-US" sz="3000" dirty="0"/>
              <a:t>Marking for </a:t>
            </a:r>
            <a:r>
              <a:rPr lang="en-US" sz="3000" dirty="0" err="1"/>
              <a:t>ABx</a:t>
            </a:r>
            <a:r>
              <a:rPr lang="en-US" sz="3000" dirty="0"/>
              <a:t> question more lenient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44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D22D-CAE1-D848-93E0-7BCEBE5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F0EE-EF5D-5149-9BD9-1DE3B332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Some great answers</a:t>
            </a:r>
          </a:p>
          <a:p>
            <a:pPr lvl="1"/>
            <a:r>
              <a:rPr lang="en-US" sz="3000" dirty="0"/>
              <a:t>Common themes being efficient use of words, and answers that showed breadth</a:t>
            </a:r>
          </a:p>
          <a:p>
            <a:pPr lvl="1"/>
            <a:endParaRPr lang="en-US" sz="3000" dirty="0"/>
          </a:p>
          <a:p>
            <a:r>
              <a:rPr lang="en-US" sz="3200" dirty="0"/>
              <a:t>Common mistakes</a:t>
            </a:r>
          </a:p>
          <a:p>
            <a:pPr lvl="1"/>
            <a:r>
              <a:rPr lang="en-US" sz="3000" dirty="0"/>
              <a:t>NOT reading the stem / question</a:t>
            </a:r>
          </a:p>
          <a:p>
            <a:pPr lvl="1"/>
            <a:r>
              <a:rPr lang="en-US" sz="3000" dirty="0"/>
              <a:t>Answers not specific</a:t>
            </a:r>
          </a:p>
          <a:p>
            <a:pPr lvl="1"/>
            <a:r>
              <a:rPr lang="en-US" sz="3000" dirty="0"/>
              <a:t>Overwriting, and writing incorrect info</a:t>
            </a:r>
          </a:p>
          <a:p>
            <a:pPr lvl="1"/>
            <a:r>
              <a:rPr lang="en-US" sz="3000" dirty="0"/>
              <a:t>Scattergun approach</a:t>
            </a:r>
          </a:p>
        </p:txBody>
      </p:sp>
    </p:spTree>
    <p:extLst>
      <p:ext uri="{BB962C8B-B14F-4D97-AF65-F5344CB8AC3E}">
        <p14:creationId xmlns:p14="http://schemas.microsoft.com/office/powerpoint/2010/main" val="50954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99F8-3F67-A44C-9C7A-E8E5DD1B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0059-16AE-FD4E-98D1-9A36FB75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/>
              <a:t>A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28 year old</a:t>
            </a:r>
            <a:r>
              <a:rPr lang="en-AU" sz="3200" dirty="0"/>
              <a:t> female is referred from her GP with 1 week of abdominal pain, fever, and offensive vaginal discharge. She is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not pregnant</a:t>
            </a:r>
            <a:r>
              <a:rPr lang="en-AU" sz="3200" dirty="0"/>
              <a:t>. Past medical history includes 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anaphylaxis to penicillin</a:t>
            </a:r>
            <a:r>
              <a:rPr lang="en-AU" sz="3200" dirty="0"/>
              <a:t>. 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a)	What is the most likely diagnosis? (1 mark)</a:t>
            </a:r>
            <a:br>
              <a:rPr lang="en-AU" sz="3200" dirty="0"/>
            </a:br>
            <a:r>
              <a:rPr lang="en-AU" sz="3200" dirty="0"/>
              <a:t>	</a:t>
            </a:r>
            <a:br>
              <a:rPr lang="en-AU" sz="3200" dirty="0"/>
            </a:br>
            <a:br>
              <a:rPr lang="en-AU" sz="3200" dirty="0"/>
            </a:br>
            <a:r>
              <a:rPr lang="en-AU" sz="3200" dirty="0"/>
              <a:t>	Pelvic inflammatory disease</a:t>
            </a:r>
          </a:p>
        </p:txBody>
      </p:sp>
    </p:spTree>
    <p:extLst>
      <p:ext uri="{BB962C8B-B14F-4D97-AF65-F5344CB8AC3E}">
        <p14:creationId xmlns:p14="http://schemas.microsoft.com/office/powerpoint/2010/main" val="205099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49B1-D64B-DA4B-BC77-1968580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3340-276C-3E4E-A07B-3D4B5DFD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dirty="0"/>
              <a:t>a) 	What is the most likely diagnosis? (1 mark)</a:t>
            </a:r>
            <a:br>
              <a:rPr lang="en-AU" sz="3000" dirty="0"/>
            </a:br>
            <a:r>
              <a:rPr lang="en-AU" sz="3000" dirty="0"/>
              <a:t>	</a:t>
            </a:r>
            <a:br>
              <a:rPr lang="en-AU" sz="3000" dirty="0"/>
            </a:br>
            <a:br>
              <a:rPr lang="en-AU" sz="3000" dirty="0"/>
            </a:br>
            <a:r>
              <a:rPr lang="en-AU" sz="3000" dirty="0"/>
              <a:t>	</a:t>
            </a:r>
          </a:p>
          <a:p>
            <a:pPr marL="0" indent="0">
              <a:buNone/>
            </a:pPr>
            <a:r>
              <a:rPr lang="en-AU" sz="3000" dirty="0"/>
              <a:t>Generally answered well</a:t>
            </a:r>
          </a:p>
          <a:p>
            <a:pPr marL="0" indent="0">
              <a:buNone/>
            </a:pPr>
            <a:r>
              <a:rPr lang="en-AU" sz="3000" dirty="0"/>
              <a:t>A few people overwrote – </a:t>
            </a:r>
            <a:r>
              <a:rPr lang="en-AU" sz="3000" dirty="0" err="1"/>
              <a:t>eg</a:t>
            </a:r>
            <a:r>
              <a:rPr lang="en-AU" sz="3000" dirty="0"/>
              <a:t> added “due to STI” </a:t>
            </a:r>
            <a:r>
              <a:rPr lang="en-AU" sz="3000" dirty="0">
                <a:sym typeface="Wingdings" pitchFamily="2" charset="2"/>
              </a:rPr>
              <a:t> cannot assume this, and subsequent question states the PID was not sexually acquired</a:t>
            </a:r>
            <a:endParaRPr lang="en-AU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9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49B1-D64B-DA4B-BC77-1968580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3340-276C-3E4E-A07B-3D4B5DFD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b) 	List three (3) risk factors for the development of 	this patient’s condition, giving an example for 	each. (3 marks)</a:t>
            </a:r>
          </a:p>
          <a:p>
            <a:pPr marL="0" indent="0">
              <a:buNone/>
            </a:pPr>
            <a:endParaRPr lang="en-AU" sz="3200" dirty="0"/>
          </a:p>
          <a:p>
            <a:pPr marL="0" indent="0" fontAlgn="ctr">
              <a:buNone/>
            </a:pPr>
            <a:r>
              <a:rPr lang="en-AU" dirty="0"/>
              <a:t>	</a:t>
            </a:r>
            <a:r>
              <a:rPr lang="en-AU" sz="1800" dirty="0"/>
              <a:t>Sexually transmitted infections (</a:t>
            </a:r>
            <a:r>
              <a:rPr lang="en-AU" sz="1800" dirty="0" err="1"/>
              <a:t>eg</a:t>
            </a:r>
            <a:r>
              <a:rPr lang="en-AU" sz="1800" dirty="0"/>
              <a:t> Chlamydia trachomatis, Neisseria 	gonorrhoeae)</a:t>
            </a:r>
          </a:p>
          <a:p>
            <a:pPr marL="0" indent="0" fontAlgn="ctr">
              <a:buNone/>
            </a:pPr>
            <a:r>
              <a:rPr lang="en-AU" sz="1800" dirty="0"/>
              <a:t>	Surgical procedure involving the genital tract (</a:t>
            </a:r>
            <a:r>
              <a:rPr lang="en-AU" sz="1800" dirty="0" err="1"/>
              <a:t>eg</a:t>
            </a:r>
            <a:r>
              <a:rPr lang="en-AU" sz="1800" dirty="0"/>
              <a:t> D+C)</a:t>
            </a:r>
          </a:p>
          <a:p>
            <a:pPr marL="0" indent="0" fontAlgn="ctr">
              <a:buNone/>
            </a:pPr>
            <a:r>
              <a:rPr lang="en-AU" sz="1800" dirty="0"/>
              <a:t>	Intrauterine contraceptive device (</a:t>
            </a:r>
            <a:r>
              <a:rPr lang="en-AU" sz="1800" dirty="0" err="1"/>
              <a:t>eg</a:t>
            </a:r>
            <a:r>
              <a:rPr lang="en-AU" sz="1800" dirty="0"/>
              <a:t> Mirena, </a:t>
            </a:r>
            <a:r>
              <a:rPr lang="en-AU" sz="1800" dirty="0" err="1"/>
              <a:t>esp</a:t>
            </a:r>
            <a:r>
              <a:rPr lang="en-AU" sz="1800" dirty="0"/>
              <a:t> w/</a:t>
            </a:r>
            <a:r>
              <a:rPr lang="en-AU" sz="1800" dirty="0" err="1"/>
              <a:t>i</a:t>
            </a:r>
            <a:r>
              <a:rPr lang="en-AU" sz="1800" dirty="0"/>
              <a:t> first 3 weeks of 	insertion)</a:t>
            </a:r>
          </a:p>
          <a:p>
            <a:pPr marL="0" indent="0" fontAlgn="ctr">
              <a:buNone/>
            </a:pPr>
            <a:r>
              <a:rPr lang="en-AU" sz="1800" dirty="0"/>
              <a:t>	Postpartum (</a:t>
            </a:r>
            <a:r>
              <a:rPr lang="en-AU" sz="1800" dirty="0" err="1"/>
              <a:t>eg</a:t>
            </a:r>
            <a:r>
              <a:rPr lang="en-AU" sz="1800" dirty="0"/>
              <a:t> from retained products of conception)</a:t>
            </a:r>
          </a:p>
          <a:p>
            <a:pPr marL="0" indent="0">
              <a:buNone/>
            </a:pPr>
            <a:endParaRPr lang="en-AU" sz="3200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9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49B1-D64B-DA4B-BC77-1968580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3340-276C-3E4E-A07B-3D4B5DFD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3200" dirty="0"/>
              <a:t>b) 	List three (3) risk factors for the development of this patient’s 	condition, giving an example for each. (3 marks)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Good answer showed breadth, </a:t>
            </a:r>
            <a:r>
              <a:rPr lang="en-US" sz="3200" dirty="0" err="1"/>
              <a:t>ie</a:t>
            </a:r>
            <a:r>
              <a:rPr lang="en-US" sz="3200" dirty="0"/>
              <a:t> </a:t>
            </a:r>
            <a:r>
              <a:rPr lang="en-US" sz="3200" dirty="0" err="1"/>
              <a:t>utilised</a:t>
            </a:r>
            <a:r>
              <a:rPr lang="en-US" sz="3200" dirty="0"/>
              <a:t> different categories </a:t>
            </a:r>
            <a:r>
              <a:rPr lang="en-US" sz="3200" dirty="0">
                <a:sym typeface="Wingdings" pitchFamily="2" charset="2"/>
              </a:rPr>
              <a:t> NOT just STI-related, </a:t>
            </a:r>
            <a:r>
              <a:rPr lang="en-US" sz="3200" dirty="0" err="1">
                <a:sym typeface="Wingdings" pitchFamily="2" charset="2"/>
              </a:rPr>
              <a:t>esp</a:t>
            </a:r>
            <a:r>
              <a:rPr lang="en-US" sz="3200" dirty="0">
                <a:sym typeface="Wingdings" pitchFamily="2" charset="2"/>
              </a:rPr>
              <a:t> when subsequent question states that this PID was not sexually acquired</a:t>
            </a:r>
          </a:p>
          <a:p>
            <a:pPr marL="0" indent="0">
              <a:buNone/>
            </a:pPr>
            <a:endParaRPr lang="en-US" sz="3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Things not accepted / common mistakes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	Immunosuppression  true, but not PID specific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	</a:t>
            </a:r>
            <a:r>
              <a:rPr lang="en-US" sz="3200" dirty="0" err="1">
                <a:sym typeface="Wingdings" pitchFamily="2" charset="2"/>
              </a:rPr>
              <a:t>PHx</a:t>
            </a:r>
            <a:r>
              <a:rPr lang="en-US" sz="3200" dirty="0">
                <a:sym typeface="Wingdings" pitchFamily="2" charset="2"/>
              </a:rPr>
              <a:t> of PID  you can’t give an example for this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	Not including an example with each RF</a:t>
            </a:r>
          </a:p>
        </p:txBody>
      </p:sp>
    </p:spTree>
    <p:extLst>
      <p:ext uri="{BB962C8B-B14F-4D97-AF65-F5344CB8AC3E}">
        <p14:creationId xmlns:p14="http://schemas.microsoft.com/office/powerpoint/2010/main" val="330940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4FF3-869A-8F4B-8F7C-9219E0EA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answers w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719E-71DF-0C4A-8FC2-4956C90F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c) 	</a:t>
            </a:r>
            <a:r>
              <a:rPr lang="en-AU" sz="3000" dirty="0"/>
              <a:t>List five (5) indications for inpatient management of 	this patient. (5 marks)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AU" dirty="0"/>
              <a:t>	Systemic toxicity / severe PID</a:t>
            </a:r>
          </a:p>
          <a:p>
            <a:pPr marL="0" indent="0">
              <a:buNone/>
            </a:pPr>
            <a:r>
              <a:rPr lang="en-AU" dirty="0"/>
              <a:t>	Complication requiring surgical intervention, </a:t>
            </a:r>
            <a:r>
              <a:rPr lang="en-AU" dirty="0" err="1"/>
              <a:t>eg</a:t>
            </a:r>
            <a:r>
              <a:rPr lang="en-AU" dirty="0"/>
              <a:t> </a:t>
            </a:r>
            <a:r>
              <a:rPr lang="en-AU" dirty="0" err="1"/>
              <a:t>tubo</a:t>
            </a:r>
            <a:r>
              <a:rPr lang="en-AU" dirty="0"/>
              <a:t>-ovarian abscess</a:t>
            </a:r>
          </a:p>
          <a:p>
            <a:pPr marL="0" indent="0">
              <a:buNone/>
            </a:pPr>
            <a:r>
              <a:rPr lang="en-AU" dirty="0"/>
              <a:t>	Pain refractory to oral medications / severe pain</a:t>
            </a:r>
          </a:p>
          <a:p>
            <a:pPr marL="0" indent="0">
              <a:buNone/>
            </a:pPr>
            <a:r>
              <a:rPr lang="en-AU" dirty="0"/>
              <a:t>	Unable to tolerate oral medications, </a:t>
            </a:r>
            <a:r>
              <a:rPr lang="en-AU" dirty="0" err="1"/>
              <a:t>eg</a:t>
            </a:r>
            <a:r>
              <a:rPr lang="en-AU" dirty="0"/>
              <a:t> from vomiting</a:t>
            </a:r>
          </a:p>
          <a:p>
            <a:pPr marL="0" indent="0">
              <a:buNone/>
            </a:pPr>
            <a:r>
              <a:rPr lang="en-AU" dirty="0"/>
              <a:t>	Failed outpatient therapy and/or compliance issues</a:t>
            </a:r>
          </a:p>
          <a:p>
            <a:pPr marL="0" indent="0">
              <a:buNone/>
            </a:pPr>
            <a:r>
              <a:rPr lang="en-AU" dirty="0"/>
              <a:t>	Surgical emergency not excluded, </a:t>
            </a:r>
            <a:r>
              <a:rPr lang="en-AU" dirty="0" err="1"/>
              <a:t>eg</a:t>
            </a:r>
            <a:r>
              <a:rPr lang="en-AU" dirty="0"/>
              <a:t> appendicitis</a:t>
            </a:r>
          </a:p>
          <a:p>
            <a:pPr marL="0" indent="0">
              <a:buNone/>
            </a:pPr>
            <a:r>
              <a:rPr lang="en-AU" dirty="0"/>
              <a:t>	Sexual abuse</a:t>
            </a:r>
          </a:p>
          <a:p>
            <a:pPr marL="0" indent="0">
              <a:buNone/>
            </a:pPr>
            <a:r>
              <a:rPr lang="en-AU" dirty="0"/>
              <a:t>	(Some others were accepted)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0081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{EA910E74-C2EC-D84B-A8EC-1D32081C438D}tf10001070</Template>
  <TotalTime>69</TotalTime>
  <Words>962</Words>
  <Application>Microsoft Macintosh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Question 7: PID</vt:lpstr>
      <vt:lpstr>Overview</vt:lpstr>
      <vt:lpstr>Disclaimer</vt:lpstr>
      <vt:lpstr>Overall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Questions + answers w feedback</vt:lpstr>
      <vt:lpstr>Group performance</vt:lpstr>
      <vt:lpstr>Group performance</vt:lpstr>
      <vt:lpstr>Questions/comments?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7: PID</dc:title>
  <dc:creator>Benjamin Cheung</dc:creator>
  <cp:lastModifiedBy>Benjamin Cheung</cp:lastModifiedBy>
  <cp:revision>13</cp:revision>
  <dcterms:created xsi:type="dcterms:W3CDTF">2020-09-13T18:28:53Z</dcterms:created>
  <dcterms:modified xsi:type="dcterms:W3CDTF">2020-09-13T19:38:04Z</dcterms:modified>
</cp:coreProperties>
</file>