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E8EF-B703-6349-B889-4F2F157C6E4E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C0F4-C629-D646-A079-4663A9F4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8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E8EF-B703-6349-B889-4F2F157C6E4E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C0F4-C629-D646-A079-4663A9F4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E8EF-B703-6349-B889-4F2F157C6E4E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C0F4-C629-D646-A079-4663A9F4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E8EF-B703-6349-B889-4F2F157C6E4E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C0F4-C629-D646-A079-4663A9F4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8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E8EF-B703-6349-B889-4F2F157C6E4E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C0F4-C629-D646-A079-4663A9F4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E8EF-B703-6349-B889-4F2F157C6E4E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C0F4-C629-D646-A079-4663A9F4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E8EF-B703-6349-B889-4F2F157C6E4E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C0F4-C629-D646-A079-4663A9F4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8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E8EF-B703-6349-B889-4F2F157C6E4E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C0F4-C629-D646-A079-4663A9F4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8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E8EF-B703-6349-B889-4F2F157C6E4E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C0F4-C629-D646-A079-4663A9F4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0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E8EF-B703-6349-B889-4F2F157C6E4E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C0F4-C629-D646-A079-4663A9F4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E8EF-B703-6349-B889-4F2F157C6E4E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C0F4-C629-D646-A079-4663A9F4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3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6E8EF-B703-6349-B889-4F2F157C6E4E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C0F4-C629-D646-A079-4663A9F43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6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238064-overview" TargetMode="External"/><Relationship Id="rId4" Type="http://schemas.openxmlformats.org/officeDocument/2006/relationships/hyperlink" Target="http://emedicine.medscape.com/article/768268-overview" TargetMode="External"/><Relationship Id="rId5" Type="http://schemas.openxmlformats.org/officeDocument/2006/relationships/hyperlink" Target="http://emedicine.medscape.com/article/1007814-overview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emedicine.medscape.com/article/760832-overview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br>
              <a:rPr lang="en-US" dirty="0" smtClean="0"/>
            </a:br>
            <a:r>
              <a:rPr lang="en-US" dirty="0" smtClean="0"/>
              <a:t>Hypothermia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Tony Bottrall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9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question </a:t>
            </a:r>
            <a:r>
              <a:rPr lang="mr-IN" dirty="0" smtClean="0"/>
              <a:t>–</a:t>
            </a:r>
            <a:r>
              <a:rPr lang="en-US" dirty="0" smtClean="0"/>
              <a:t> many right answers to choose from (see below</a:t>
            </a:r>
          </a:p>
          <a:p>
            <a:r>
              <a:rPr lang="en-US" dirty="0" smtClean="0"/>
              <a:t>Not done brilliantly well by many</a:t>
            </a:r>
          </a:p>
          <a:p>
            <a:r>
              <a:rPr lang="en-US" dirty="0" smtClean="0"/>
              <a:t>You should look at yourself if you </a:t>
            </a:r>
            <a:r>
              <a:rPr lang="en-US" smtClean="0"/>
              <a:t>got 8 (66%)</a:t>
            </a:r>
            <a:endParaRPr lang="en-US" dirty="0" smtClean="0"/>
          </a:p>
          <a:p>
            <a:pPr lvl="1"/>
            <a:r>
              <a:rPr lang="en-US" dirty="0" smtClean="0"/>
              <a:t>9 could easily have been made the  pass mark (3 out of 4 for each part)</a:t>
            </a:r>
          </a:p>
          <a:p>
            <a:r>
              <a:rPr lang="en-US" dirty="0" smtClean="0"/>
              <a:t>It could have been 12/12 easy points to carry more difficult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0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part a </a:t>
            </a:r>
            <a:r>
              <a:rPr lang="mr-IN" dirty="0" smtClean="0"/>
              <a:t>–</a:t>
            </a:r>
            <a:r>
              <a:rPr lang="en-US" dirty="0" smtClean="0"/>
              <a:t>ECG changes of hypothermia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Bradyarrhythmias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Sinus </a:t>
            </a:r>
            <a:r>
              <a:rPr lang="en-US" dirty="0"/>
              <a:t>bradycardia (may be marked)</a:t>
            </a:r>
          </a:p>
          <a:p>
            <a:pPr lvl="1"/>
            <a:r>
              <a:rPr lang="en-US" dirty="0"/>
              <a:t>Atrial fibrillation with slow ventricular response</a:t>
            </a:r>
          </a:p>
          <a:p>
            <a:pPr lvl="1"/>
            <a:r>
              <a:rPr lang="en-US" dirty="0"/>
              <a:t>Slow junctional rhythms</a:t>
            </a:r>
          </a:p>
          <a:p>
            <a:pPr lvl="1"/>
            <a:r>
              <a:rPr lang="en-US" dirty="0"/>
              <a:t>Varying degrees of AV block (1st-3rd)</a:t>
            </a:r>
          </a:p>
          <a:p>
            <a:r>
              <a:rPr lang="en-US" dirty="0" smtClean="0"/>
              <a:t>Osborne </a:t>
            </a:r>
            <a:r>
              <a:rPr lang="en-US" dirty="0"/>
              <a:t>Waves (= J waves</a:t>
            </a:r>
            <a:r>
              <a:rPr lang="en-US" dirty="0" smtClean="0"/>
              <a:t>)  </a:t>
            </a:r>
            <a:r>
              <a:rPr lang="en-US" dirty="0" smtClean="0">
                <a:solidFill>
                  <a:srgbClr val="FF0000"/>
                </a:solidFill>
              </a:rPr>
              <a:t>NOT EPSILON WAVES (which are ARVD)</a:t>
            </a:r>
            <a:endParaRPr lang="en-US" dirty="0"/>
          </a:p>
          <a:p>
            <a:r>
              <a:rPr lang="en-US" dirty="0"/>
              <a:t>Prolonged PR, QRS and QT </a:t>
            </a:r>
            <a:r>
              <a:rPr lang="en-US" dirty="0" smtClean="0"/>
              <a:t>intervals</a:t>
            </a:r>
          </a:p>
          <a:p>
            <a:r>
              <a:rPr lang="en-US" dirty="0" smtClean="0"/>
              <a:t>Shivering </a:t>
            </a:r>
            <a:r>
              <a:rPr lang="en-US" dirty="0"/>
              <a:t>artefact</a:t>
            </a:r>
          </a:p>
          <a:p>
            <a:r>
              <a:rPr lang="en-US" dirty="0"/>
              <a:t>Ventricular </a:t>
            </a:r>
            <a:r>
              <a:rPr lang="en-US" dirty="0" err="1"/>
              <a:t>ectopics</a:t>
            </a:r>
            <a:endParaRPr lang="en-US" dirty="0"/>
          </a:p>
          <a:p>
            <a:r>
              <a:rPr lang="en-US" dirty="0"/>
              <a:t>Cardiac arrest due to VT, VF or </a:t>
            </a:r>
            <a:r>
              <a:rPr lang="en-US" dirty="0" smtClean="0"/>
              <a:t>asystole </a:t>
            </a:r>
          </a:p>
          <a:p>
            <a:r>
              <a:rPr lang="en-US" dirty="0" smtClean="0"/>
              <a:t>ANY 4 OF THESE CHANGES!     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23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  rewarming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 remove </a:t>
            </a:r>
            <a:r>
              <a:rPr lang="en-AU" dirty="0"/>
              <a:t>cold/wet </a:t>
            </a:r>
            <a:r>
              <a:rPr lang="en-AU" dirty="0" smtClean="0"/>
              <a:t>clothing</a:t>
            </a:r>
            <a:r>
              <a:rPr lang="en-AU" dirty="0"/>
              <a:t> </a:t>
            </a:r>
            <a:r>
              <a:rPr lang="en-AU" dirty="0" smtClean="0"/>
              <a:t>and gently dry patient</a:t>
            </a:r>
          </a:p>
          <a:p>
            <a:r>
              <a:rPr lang="en-AU" dirty="0" smtClean="0"/>
              <a:t> </a:t>
            </a:r>
            <a:r>
              <a:rPr lang="en-AU" dirty="0"/>
              <a:t>reflective blanket, </a:t>
            </a:r>
            <a:r>
              <a:rPr lang="en-AU" dirty="0" smtClean="0"/>
              <a:t>warmed air blanket</a:t>
            </a:r>
          </a:p>
          <a:p>
            <a:r>
              <a:rPr lang="en-AU" dirty="0" smtClean="0"/>
              <a:t>WARMED humidified air, ‘</a:t>
            </a:r>
            <a:r>
              <a:rPr lang="en-AU" dirty="0" smtClean="0">
                <a:solidFill>
                  <a:srgbClr val="FF0000"/>
                </a:solidFill>
              </a:rPr>
              <a:t>humidified air’ not enough!</a:t>
            </a:r>
            <a:endParaRPr lang="en-AU" dirty="0" smtClean="0"/>
          </a:p>
          <a:p>
            <a:r>
              <a:rPr lang="en-AU" dirty="0" smtClean="0"/>
              <a:t> </a:t>
            </a:r>
            <a:r>
              <a:rPr lang="en-AU" dirty="0"/>
              <a:t>warmed </a:t>
            </a:r>
            <a:r>
              <a:rPr lang="en-AU" dirty="0" err="1"/>
              <a:t>i.v.</a:t>
            </a:r>
            <a:r>
              <a:rPr lang="en-AU" dirty="0"/>
              <a:t> fluid prevents heat </a:t>
            </a:r>
            <a:r>
              <a:rPr lang="en-AU" dirty="0" smtClean="0"/>
              <a:t>loss, </a:t>
            </a:r>
            <a:r>
              <a:rPr lang="en-AU" dirty="0" smtClean="0">
                <a:solidFill>
                  <a:srgbClr val="FF0000"/>
                </a:solidFill>
              </a:rPr>
              <a:t>but not really heat gain</a:t>
            </a:r>
            <a:endParaRPr lang="en-AU" dirty="0" smtClean="0"/>
          </a:p>
          <a:p>
            <a:r>
              <a:rPr lang="en-AU" dirty="0" smtClean="0"/>
              <a:t> </a:t>
            </a:r>
            <a:r>
              <a:rPr lang="en-AU" dirty="0"/>
              <a:t>hot water bottles </a:t>
            </a:r>
            <a:r>
              <a:rPr lang="en-AU" dirty="0" smtClean="0"/>
              <a:t>neck/axillae/groins,</a:t>
            </a:r>
            <a:r>
              <a:rPr lang="en-AU" dirty="0" smtClean="0">
                <a:solidFill>
                  <a:srgbClr val="FF0000"/>
                </a:solidFill>
              </a:rPr>
              <a:t>(beware burns, see part C)</a:t>
            </a:r>
            <a:endParaRPr lang="en-AU" dirty="0" smtClean="0"/>
          </a:p>
          <a:p>
            <a:r>
              <a:rPr lang="en-AU" dirty="0" smtClean="0"/>
              <a:t>bladder </a:t>
            </a:r>
            <a:r>
              <a:rPr lang="en-AU" dirty="0"/>
              <a:t>washout, peritoneal lavage, pleural lavage</a:t>
            </a:r>
            <a:r>
              <a:rPr lang="en-AU" dirty="0" smtClean="0"/>
              <a:t>,</a:t>
            </a:r>
          </a:p>
          <a:p>
            <a:r>
              <a:rPr lang="en-AU" dirty="0" smtClean="0"/>
              <a:t> </a:t>
            </a:r>
            <a:r>
              <a:rPr lang="en-AU" dirty="0"/>
              <a:t>ECMO</a:t>
            </a:r>
            <a:r>
              <a:rPr lang="en-GB" dirty="0" smtClean="0">
                <a:effectLst/>
              </a:rPr>
              <a:t> </a:t>
            </a:r>
          </a:p>
          <a:p>
            <a:r>
              <a:rPr lang="en-GB" dirty="0" smtClean="0"/>
              <a:t>BEST ANSWERS HAD  A SIMILAR BASIC-&gt;ADVANCED ESCALATION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0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C </a:t>
            </a:r>
            <a:r>
              <a:rPr lang="mr-IN" dirty="0" smtClean="0"/>
              <a:t>–</a:t>
            </a:r>
            <a:r>
              <a:rPr lang="en-US" dirty="0" smtClean="0"/>
              <a:t> complications to anticipate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Rewarming shock, or hypotension secondary to marked vasodilatation of rewarming</a:t>
            </a:r>
            <a:endParaRPr lang="en-GB" dirty="0"/>
          </a:p>
          <a:p>
            <a:pPr lvl="0"/>
            <a:r>
              <a:rPr lang="en-US" dirty="0"/>
              <a:t>Rewarming acidosis due to recirculation of pooled lactic acid in the peripheral circulation</a:t>
            </a:r>
            <a:endParaRPr lang="en-GB" dirty="0"/>
          </a:p>
          <a:p>
            <a:pPr lvl="0"/>
            <a:r>
              <a:rPr lang="en-US" dirty="0"/>
              <a:t>Rewarming electrolyte disturbances, in particular hypocalcemia and hypomagnesemia, indicate a poor prognosis</a:t>
            </a:r>
            <a:endParaRPr lang="en-GB" dirty="0"/>
          </a:p>
          <a:p>
            <a:pPr lvl="0"/>
            <a:r>
              <a:rPr lang="en-US" dirty="0"/>
              <a:t>Aspiration pneumonia</a:t>
            </a:r>
            <a:endParaRPr lang="en-GB" dirty="0"/>
          </a:p>
          <a:p>
            <a:pPr lvl="0"/>
            <a:r>
              <a:rPr lang="en-US" dirty="0"/>
              <a:t>Pulmonary edema</a:t>
            </a:r>
            <a:endParaRPr lang="en-GB" dirty="0"/>
          </a:p>
          <a:p>
            <a:pPr lvl="0"/>
            <a:r>
              <a:rPr lang="en-US" dirty="0"/>
              <a:t>Pancreatitis</a:t>
            </a:r>
            <a:endParaRPr lang="en-GB" dirty="0"/>
          </a:p>
          <a:p>
            <a:pPr lvl="0"/>
            <a:r>
              <a:rPr lang="en-US" dirty="0"/>
              <a:t>Burns to cold and </a:t>
            </a:r>
            <a:r>
              <a:rPr lang="en-US" dirty="0" err="1"/>
              <a:t>vasoconstricted</a:t>
            </a:r>
            <a:r>
              <a:rPr lang="en-US" dirty="0"/>
              <a:t> skin secondary to application of hot water bottles and heating </a:t>
            </a:r>
            <a:r>
              <a:rPr lang="en-US" dirty="0" smtClean="0"/>
              <a:t>pads</a:t>
            </a:r>
          </a:p>
          <a:p>
            <a:r>
              <a:rPr lang="en-US" dirty="0" smtClean="0"/>
              <a:t>Neutropenia, thrombocytopenia, and infection`</a:t>
            </a:r>
            <a:endParaRPr lang="en-GB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Iatrogenic hyperthermia</a:t>
            </a:r>
            <a:endParaRPr lang="en-GB" dirty="0" smtClean="0"/>
          </a:p>
          <a:p>
            <a:pPr lvl="0"/>
            <a:r>
              <a:rPr lang="en-US" u="sng" dirty="0" smtClean="0">
                <a:hlinkClick r:id="rId2"/>
              </a:rPr>
              <a:t>Ventricular fibrillation</a:t>
            </a:r>
            <a:endParaRPr lang="en-GB" dirty="0" smtClean="0"/>
          </a:p>
          <a:p>
            <a:pPr lvl="0"/>
            <a:r>
              <a:rPr lang="en-US" dirty="0" smtClean="0"/>
              <a:t>Peritonitis</a:t>
            </a:r>
            <a:endParaRPr lang="en-GB" dirty="0" smtClean="0"/>
          </a:p>
          <a:p>
            <a:pPr lvl="0"/>
            <a:r>
              <a:rPr lang="en-US" dirty="0" smtClean="0"/>
              <a:t>GI bleeding</a:t>
            </a:r>
            <a:endParaRPr lang="en-GB" dirty="0" smtClean="0"/>
          </a:p>
          <a:p>
            <a:pPr lvl="0"/>
            <a:r>
              <a:rPr lang="en-US" u="sng" dirty="0" smtClean="0">
                <a:hlinkClick r:id="rId3"/>
              </a:rPr>
              <a:t>Acute tubular necrosis</a:t>
            </a:r>
            <a:endParaRPr lang="en-GB" dirty="0" smtClean="0"/>
          </a:p>
          <a:p>
            <a:pPr lvl="0"/>
            <a:r>
              <a:rPr lang="en-US" dirty="0" smtClean="0"/>
              <a:t>Intravascular thrombosis</a:t>
            </a:r>
            <a:endParaRPr lang="en-GB" dirty="0" smtClean="0"/>
          </a:p>
          <a:p>
            <a:pPr lvl="0"/>
            <a:r>
              <a:rPr lang="en-US" u="sng" dirty="0" smtClean="0">
                <a:hlinkClick r:id="rId4"/>
              </a:rPr>
              <a:t>Metabolic acidosis</a:t>
            </a:r>
            <a:endParaRPr lang="en-GB" dirty="0" smtClean="0"/>
          </a:p>
          <a:p>
            <a:pPr lvl="0"/>
            <a:r>
              <a:rPr lang="en-US" u="sng" dirty="0" smtClean="0">
                <a:hlinkClick r:id="rId5"/>
              </a:rPr>
              <a:t>Rhabdomyolysis</a:t>
            </a:r>
            <a:endParaRPr lang="en-GB" dirty="0" smtClean="0"/>
          </a:p>
          <a:p>
            <a:pPr lvl="0"/>
            <a:r>
              <a:rPr lang="en-US" dirty="0" smtClean="0"/>
              <a:t>Gangrene</a:t>
            </a:r>
            <a:endParaRPr lang="en-GB" dirty="0" smtClean="0"/>
          </a:p>
          <a:p>
            <a:pPr lvl="0"/>
            <a:r>
              <a:rPr lang="en-US" dirty="0" smtClean="0"/>
              <a:t>Compartment syndrome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did not give points for secondary </a:t>
            </a:r>
            <a:r>
              <a:rPr lang="en-US" dirty="0" err="1" smtClean="0">
                <a:solidFill>
                  <a:srgbClr val="FF0000"/>
                </a:solidFill>
              </a:rPr>
              <a:t>isssues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Infarct, hyperkalemia,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above lists there were </a:t>
            </a:r>
            <a:r>
              <a:rPr lang="en-US" dirty="0" err="1" smtClean="0"/>
              <a:t>straightorward</a:t>
            </a:r>
            <a:r>
              <a:rPr lang="en-US" dirty="0" smtClean="0"/>
              <a:t> marks to get</a:t>
            </a:r>
            <a:r>
              <a:rPr lang="mr-IN" dirty="0" smtClean="0"/>
              <a:t>…</a:t>
            </a:r>
            <a:endParaRPr lang="en-AU" dirty="0" smtClean="0"/>
          </a:p>
          <a:p>
            <a:r>
              <a:rPr lang="en-AU" dirty="0" smtClean="0">
                <a:solidFill>
                  <a:srgbClr val="FF0000"/>
                </a:solidFill>
              </a:rPr>
              <a:t>1. read the question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en-AU" dirty="0" smtClean="0">
                <a:solidFill>
                  <a:srgbClr val="FF0000"/>
                </a:solidFill>
              </a:rPr>
              <a:t> answer the question </a:t>
            </a:r>
          </a:p>
          <a:p>
            <a:pPr lvl="1"/>
            <a:r>
              <a:rPr lang="en-AU" dirty="0" smtClean="0">
                <a:solidFill>
                  <a:srgbClr val="FF0000"/>
                </a:solidFill>
              </a:rPr>
              <a:t>ideally in a way that shows your understanding and perspective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2. a blank line is always wrong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3. There is no ‘tricks’ needed, people make unforced errors all by themselves</a:t>
            </a:r>
          </a:p>
          <a:p>
            <a:pPr lvl="1"/>
            <a:r>
              <a:rPr lang="en-AU" dirty="0" smtClean="0">
                <a:solidFill>
                  <a:srgbClr val="FF0000"/>
                </a:solidFill>
              </a:rPr>
              <a:t>2 similar answers do NOT usually make 2 points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05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374</Words>
  <Application>Microsoft Macintosh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Mangal</vt:lpstr>
      <vt:lpstr>Arial</vt:lpstr>
      <vt:lpstr>Office Theme</vt:lpstr>
      <vt:lpstr>Question 6 Hypothermia</vt:lpstr>
      <vt:lpstr>Big picture</vt:lpstr>
      <vt:lpstr> part a –ECG changes of hypothermia</vt:lpstr>
      <vt:lpstr>PART B  rewarming techniques</vt:lpstr>
      <vt:lpstr>Part C – complications to anticipate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6 Hypothermia</dc:title>
  <dc:creator>Tony Bottrall</dc:creator>
  <cp:lastModifiedBy>Tony Bottrall</cp:lastModifiedBy>
  <cp:revision>5</cp:revision>
  <dcterms:created xsi:type="dcterms:W3CDTF">2017-12-11T21:15:54Z</dcterms:created>
  <dcterms:modified xsi:type="dcterms:W3CDTF">2017-12-11T22:03:18Z</dcterms:modified>
</cp:coreProperties>
</file>