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6" r:id="rId7"/>
    <p:sldId id="267" r:id="rId8"/>
    <p:sldId id="261" r:id="rId9"/>
    <p:sldId id="262" r:id="rId10"/>
    <p:sldId id="263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39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07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621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0697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528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85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00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058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3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854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47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39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E7EAA-D5FA-4DDF-BF37-5A314CDC429E}" type="datetimeFigureOut">
              <a:rPr lang="en-US" smtClean="0"/>
              <a:t>6/18/2017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C2014-70FC-4791-8C64-39AC9274B7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5332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2 year old with seizures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03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fontAlgn="base"/>
            <a:r>
              <a:rPr lang="en-US" dirty="0" smtClean="0"/>
              <a:t>C) Give </a:t>
            </a:r>
            <a:r>
              <a:rPr lang="en-US" dirty="0"/>
              <a:t>the name and  IV dose of one medication to immediately terminate the </a:t>
            </a:r>
            <a:r>
              <a:rPr lang="en-US" dirty="0" smtClean="0"/>
              <a:t>seizure</a:t>
            </a:r>
          </a:p>
          <a:p>
            <a:pPr lvl="1" fontAlgn="base"/>
            <a:r>
              <a:rPr lang="en-US" dirty="0" smtClean="0"/>
              <a:t>Sensible choice, correct dose (mg/kg)</a:t>
            </a:r>
          </a:p>
          <a:p>
            <a:pPr lvl="1" fontAlgn="base"/>
            <a:r>
              <a:rPr lang="en-US" dirty="0" smtClean="0"/>
              <a:t>Need to know, fair question</a:t>
            </a:r>
          </a:p>
          <a:p>
            <a:pPr lvl="1" fontAlgn="base"/>
            <a:r>
              <a:rPr lang="en-US" dirty="0" smtClean="0"/>
              <a:t>Midazolam 0.15mg/kg on RCH/APLS.  Not sure why so many people picking 0.10mg/kg?</a:t>
            </a:r>
            <a:endParaRPr lang="en-US" dirty="0"/>
          </a:p>
          <a:p>
            <a:r>
              <a:rPr lang="en-US" dirty="0" smtClean="0"/>
              <a:t>Give </a:t>
            </a:r>
            <a:r>
              <a:rPr lang="en-US" dirty="0"/>
              <a:t>the name and IV  dose of one medication  to prevent further seizures </a:t>
            </a:r>
            <a:endParaRPr lang="en-US" dirty="0" smtClean="0"/>
          </a:p>
          <a:p>
            <a:pPr lvl="1"/>
            <a:r>
              <a:rPr lang="en-US" dirty="0" smtClean="0"/>
              <a:t>Avoid brand names</a:t>
            </a:r>
          </a:p>
          <a:p>
            <a:pPr lvl="1"/>
            <a:r>
              <a:rPr lang="en-US" dirty="0" smtClean="0"/>
              <a:t>Know dose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5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fontAlgn="base"/>
            <a:r>
              <a:rPr lang="en-US" dirty="0" smtClean="0"/>
              <a:t>D) Give </a:t>
            </a:r>
            <a:r>
              <a:rPr lang="en-US" dirty="0"/>
              <a:t>3 causes for the seizure that should be considered apart from a febrile convulsion   </a:t>
            </a:r>
          </a:p>
          <a:p>
            <a:pPr lvl="1"/>
            <a:r>
              <a:rPr lang="en-US" dirty="0" smtClean="0"/>
              <a:t>This is an easy question</a:t>
            </a:r>
          </a:p>
          <a:p>
            <a:pPr lvl="1"/>
            <a:r>
              <a:rPr lang="en-US" dirty="0" smtClean="0"/>
              <a:t>Medical student could answer this</a:t>
            </a:r>
          </a:p>
          <a:p>
            <a:pPr lvl="1"/>
            <a:r>
              <a:rPr lang="en-US" dirty="0" smtClean="0"/>
              <a:t>Hence – use it to show off knowledge</a:t>
            </a:r>
          </a:p>
          <a:p>
            <a:r>
              <a:rPr lang="en-US" dirty="0" smtClean="0"/>
              <a:t>Systems/groups looks better.  E.g.</a:t>
            </a:r>
          </a:p>
          <a:p>
            <a:pPr lvl="1"/>
            <a:r>
              <a:rPr lang="en-US" dirty="0" smtClean="0"/>
              <a:t>Metabolic (</a:t>
            </a:r>
            <a:r>
              <a:rPr lang="en-US" dirty="0" err="1" smtClean="0"/>
              <a:t>hypoglycaemia</a:t>
            </a:r>
            <a:r>
              <a:rPr lang="en-US" dirty="0" smtClean="0"/>
              <a:t>, </a:t>
            </a:r>
            <a:r>
              <a:rPr lang="en-US" dirty="0" err="1" smtClean="0"/>
              <a:t>hyponatraemia</a:t>
            </a:r>
            <a:r>
              <a:rPr lang="en-US" dirty="0" smtClean="0"/>
              <a:t>), Trauma (extradural, subdural, including NAI), Infective (bacterial meningitis, herpes encephalitis)</a:t>
            </a:r>
          </a:p>
        </p:txBody>
      </p:sp>
    </p:spTree>
    <p:extLst>
      <p:ext uri="{BB962C8B-B14F-4D97-AF65-F5344CB8AC3E}">
        <p14:creationId xmlns:p14="http://schemas.microsoft.com/office/powerpoint/2010/main" val="1458906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dirty="0" smtClean="0"/>
              <a:t>Part A was a bit of a tricky question, not something we think about on day to day basis, but still reasonable for this exam</a:t>
            </a:r>
          </a:p>
          <a:p>
            <a:pPr>
              <a:buFontTx/>
              <a:buChar char="-"/>
            </a:pPr>
            <a:r>
              <a:rPr lang="en-US" dirty="0" smtClean="0"/>
              <a:t>The rest is bread and butter ED, fair question, expect high accuracy</a:t>
            </a:r>
          </a:p>
          <a:p>
            <a:pPr>
              <a:buFontTx/>
              <a:buChar char="-"/>
            </a:pPr>
            <a:r>
              <a:rPr lang="en-US" dirty="0" smtClean="0"/>
              <a:t>Pass mark 8/12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2597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Pass mark 51%, </a:t>
            </a:r>
            <a:r>
              <a:rPr lang="en-US" sz="2800" dirty="0" smtClean="0"/>
              <a:t>but many only 1 mark off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142836"/>
              </p:ext>
            </p:extLst>
          </p:nvPr>
        </p:nvGraphicFramePr>
        <p:xfrm>
          <a:off x="2743200" y="1600200"/>
          <a:ext cx="3797300" cy="37107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13706"/>
                <a:gridCol w="1283594"/>
              </a:tblGrid>
              <a:tr h="37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Score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1" u="none" strike="noStrike" dirty="0">
                          <a:effectLst/>
                        </a:rPr>
                        <a:t>Frequency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u="none" strike="noStrike" dirty="0">
                          <a:effectLst/>
                        </a:rPr>
                        <a:t>1, 2, 3, 4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0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5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2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6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>
                          <a:effectLst/>
                        </a:rPr>
                        <a:t>15</a:t>
                      </a:r>
                      <a:endParaRPr lang="en-US" sz="2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8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9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3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7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11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371078"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12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u="none" strike="noStrike" dirty="0">
                          <a:effectLst/>
                        </a:rPr>
                        <a:t>0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6052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year old</a:t>
            </a:r>
          </a:p>
          <a:p>
            <a:r>
              <a:rPr lang="en-US" dirty="0" smtClean="0"/>
              <a:t>Second seizure</a:t>
            </a:r>
          </a:p>
          <a:p>
            <a:r>
              <a:rPr lang="en-US" dirty="0" smtClean="0"/>
              <a:t>Now resolved</a:t>
            </a:r>
          </a:p>
          <a:p>
            <a:r>
              <a:rPr lang="en-US" dirty="0" smtClean="0"/>
              <a:t>GCS 6</a:t>
            </a:r>
          </a:p>
          <a:p>
            <a:r>
              <a:rPr lang="en-US" dirty="0" smtClean="0"/>
              <a:t>36.6 HR 146 cap refill &lt; 2 sec RR 12 </a:t>
            </a:r>
            <a:r>
              <a:rPr lang="en-US" dirty="0" err="1" smtClean="0"/>
              <a:t>sats</a:t>
            </a:r>
            <a:r>
              <a:rPr lang="en-US" dirty="0" smtClean="0"/>
              <a:t> 90%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87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A) List </a:t>
            </a:r>
            <a:r>
              <a:rPr lang="en-US" dirty="0"/>
              <a:t>four (4) risk factors that increase the recurrence rate of a further febrile </a:t>
            </a:r>
            <a:r>
              <a:rPr lang="en-US" dirty="0" smtClean="0"/>
              <a:t>convulsion:</a:t>
            </a:r>
          </a:p>
          <a:p>
            <a:r>
              <a:rPr lang="en-US" dirty="0" smtClean="0"/>
              <a:t>Correct answers include:</a:t>
            </a:r>
          </a:p>
          <a:p>
            <a:pPr lvl="1"/>
            <a:r>
              <a:rPr lang="en-US" dirty="0" smtClean="0"/>
              <a:t>Age (the younger at first febrile convulsion, the worse, 1 year old 50% recurrence, 2 year old 30%)</a:t>
            </a:r>
          </a:p>
          <a:p>
            <a:pPr lvl="1"/>
            <a:r>
              <a:rPr lang="en-US" dirty="0" smtClean="0"/>
              <a:t>Immediate family with history </a:t>
            </a:r>
            <a:r>
              <a:rPr lang="en-US" dirty="0" err="1" smtClean="0"/>
              <a:t>feb</a:t>
            </a:r>
            <a:r>
              <a:rPr lang="en-US" dirty="0" smtClean="0"/>
              <a:t> convulsion or epilepsy</a:t>
            </a:r>
          </a:p>
          <a:p>
            <a:pPr lvl="1"/>
            <a:r>
              <a:rPr lang="en-US" dirty="0" smtClean="0"/>
              <a:t>First seizure complex febrile one</a:t>
            </a:r>
          </a:p>
          <a:p>
            <a:pPr lvl="1"/>
            <a:r>
              <a:rPr lang="en-US" dirty="0" smtClean="0"/>
              <a:t>Soon after fever onset</a:t>
            </a:r>
          </a:p>
          <a:p>
            <a:pPr lvl="1"/>
            <a:r>
              <a:rPr lang="en-US" dirty="0" smtClean="0"/>
              <a:t>Triggered by a relatively low temperature fever</a:t>
            </a:r>
          </a:p>
          <a:p>
            <a:pPr lvl="1"/>
            <a:r>
              <a:rPr lang="en-US" dirty="0" smtClean="0"/>
              <a:t>Frequent fevers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46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Not:</a:t>
            </a:r>
          </a:p>
          <a:p>
            <a:pPr lvl="1"/>
            <a:r>
              <a:rPr lang="en-US" dirty="0" err="1" smtClean="0"/>
              <a:t>Hypoglycaemia</a:t>
            </a:r>
            <a:endParaRPr lang="en-US" dirty="0" smtClean="0"/>
          </a:p>
          <a:p>
            <a:pPr lvl="1"/>
            <a:r>
              <a:rPr lang="en-US" dirty="0" smtClean="0"/>
              <a:t>CNS infection </a:t>
            </a:r>
          </a:p>
          <a:p>
            <a:pPr lvl="1"/>
            <a:r>
              <a:rPr lang="en-US" dirty="0" err="1" smtClean="0"/>
              <a:t>Etc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 these are by definition NOT febrile convulsions</a:t>
            </a:r>
          </a:p>
        </p:txBody>
      </p:sp>
    </p:spTree>
    <p:extLst>
      <p:ext uri="{BB962C8B-B14F-4D97-AF65-F5344CB8AC3E}">
        <p14:creationId xmlns:p14="http://schemas.microsoft.com/office/powerpoint/2010/main" val="3602625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</a:t>
            </a:r>
            <a:r>
              <a:rPr lang="en-US" dirty="0"/>
              <a:t>List 3 immediate bedside procedures you would perform on this </a:t>
            </a:r>
            <a:r>
              <a:rPr lang="en-US" dirty="0" smtClean="0"/>
              <a:t>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226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</a:t>
            </a:r>
            <a:r>
              <a:rPr lang="en-US" dirty="0"/>
              <a:t>List 3 </a:t>
            </a:r>
            <a:r>
              <a:rPr lang="en-US" u="sng" dirty="0"/>
              <a:t>immediate</a:t>
            </a:r>
            <a:r>
              <a:rPr lang="en-US" dirty="0"/>
              <a:t> bedside </a:t>
            </a:r>
            <a:r>
              <a:rPr lang="en-US" u="sng" dirty="0"/>
              <a:t>procedures</a:t>
            </a:r>
            <a:r>
              <a:rPr lang="en-US" dirty="0"/>
              <a:t> you would perform on this </a:t>
            </a:r>
            <a:r>
              <a:rPr lang="en-US" dirty="0" smtClean="0"/>
              <a:t>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32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B) </a:t>
            </a:r>
            <a:r>
              <a:rPr lang="en-US" dirty="0"/>
              <a:t>List 3 immediate bedside procedures you </a:t>
            </a:r>
            <a:r>
              <a:rPr lang="en-US" b="1" dirty="0" smtClean="0"/>
              <a:t>(actually)</a:t>
            </a:r>
            <a:r>
              <a:rPr lang="en-US" dirty="0" smtClean="0"/>
              <a:t> </a:t>
            </a:r>
            <a:r>
              <a:rPr lang="en-US" b="1" dirty="0" smtClean="0"/>
              <a:t>would </a:t>
            </a:r>
            <a:r>
              <a:rPr lang="en-US" dirty="0"/>
              <a:t>perform on this </a:t>
            </a:r>
            <a:r>
              <a:rPr lang="en-US" dirty="0" smtClean="0"/>
              <a:t>patient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570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Correct answers:</a:t>
            </a:r>
          </a:p>
          <a:p>
            <a:pPr lvl="1"/>
            <a:r>
              <a:rPr lang="en-US" dirty="0" err="1" smtClean="0"/>
              <a:t>Aiway</a:t>
            </a:r>
            <a:r>
              <a:rPr lang="en-US" dirty="0" smtClean="0"/>
              <a:t> </a:t>
            </a:r>
            <a:r>
              <a:rPr lang="en-US" dirty="0" err="1" smtClean="0"/>
              <a:t>maenouvres</a:t>
            </a:r>
            <a:r>
              <a:rPr lang="en-US" dirty="0" smtClean="0"/>
              <a:t> and oxygen</a:t>
            </a:r>
          </a:p>
          <a:p>
            <a:pPr lvl="1"/>
            <a:r>
              <a:rPr lang="en-US" dirty="0" smtClean="0"/>
              <a:t>VBG/IVC</a:t>
            </a:r>
          </a:p>
          <a:p>
            <a:pPr lvl="1"/>
            <a:r>
              <a:rPr lang="en-US" dirty="0" smtClean="0"/>
              <a:t>BSL</a:t>
            </a:r>
          </a:p>
          <a:p>
            <a:r>
              <a:rPr lang="en-US" dirty="0" smtClean="0"/>
              <a:t>Not a procedure:</a:t>
            </a:r>
          </a:p>
          <a:p>
            <a:pPr lvl="1"/>
            <a:r>
              <a:rPr lang="en-US" dirty="0" smtClean="0"/>
              <a:t>Recovery position</a:t>
            </a:r>
          </a:p>
          <a:p>
            <a:pPr lvl="1"/>
            <a:r>
              <a:rPr lang="en-US" dirty="0" smtClean="0"/>
              <a:t>“oxygen” only, without mention of managing airway or specifics – not enough for a fellowship level exam </a:t>
            </a:r>
          </a:p>
          <a:p>
            <a:r>
              <a:rPr lang="en-US" dirty="0" smtClean="0"/>
              <a:t>Not immediate:</a:t>
            </a:r>
          </a:p>
          <a:p>
            <a:pPr lvl="1"/>
            <a:r>
              <a:rPr lang="en-US" dirty="0" smtClean="0"/>
              <a:t>Urine culture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3449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convinced:</a:t>
            </a:r>
          </a:p>
          <a:p>
            <a:pPr lvl="1"/>
            <a:r>
              <a:rPr lang="en-US" dirty="0" smtClean="0"/>
              <a:t>Intubate</a:t>
            </a:r>
          </a:p>
          <a:p>
            <a:r>
              <a:rPr lang="en-US" u="sng" dirty="0" smtClean="0"/>
              <a:t>Contraindicated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LP – obtunded child, decreased conscious state, recurrent recent seizures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69010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933</TotalTime>
  <Words>426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Question 6</vt:lpstr>
      <vt:lpstr>Case: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Overall</vt:lpstr>
      <vt:lpstr>Pass mark 51%, but many only 1 mark off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6</dc:title>
  <dc:creator>Stephen Gildfind</dc:creator>
  <cp:lastModifiedBy>Stephen Gildfind</cp:lastModifiedBy>
  <cp:revision>8</cp:revision>
  <dcterms:created xsi:type="dcterms:W3CDTF">2017-06-18T10:15:58Z</dcterms:created>
  <dcterms:modified xsi:type="dcterms:W3CDTF">2017-06-19T01:49:15Z</dcterms:modified>
</cp:coreProperties>
</file>