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4"/>
  </p:sldMasterIdLst>
  <p:notesMasterIdLst>
    <p:notesMasterId r:id="rId16"/>
  </p:notesMasterIdLst>
  <p:sldIdLst>
    <p:sldId id="306" r:id="rId5"/>
    <p:sldId id="309" r:id="rId6"/>
    <p:sldId id="313" r:id="rId7"/>
    <p:sldId id="314" r:id="rId8"/>
    <p:sldId id="315" r:id="rId9"/>
    <p:sldId id="316" r:id="rId10"/>
    <p:sldId id="317" r:id="rId11"/>
    <p:sldId id="319" r:id="rId12"/>
    <p:sldId id="310" r:id="rId13"/>
    <p:sldId id="312" r:id="rId14"/>
    <p:sldId id="31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2" userDrawn="1">
          <p15:clr>
            <a:srgbClr val="A4A3A4"/>
          </p15:clr>
        </p15:guide>
        <p15:guide id="2" pos="7056" userDrawn="1">
          <p15:clr>
            <a:srgbClr val="A4A3A4"/>
          </p15:clr>
        </p15:guide>
        <p15:guide id="3" orient="horz" pos="3168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84967" autoAdjust="0"/>
  </p:normalViewPr>
  <p:slideViewPr>
    <p:cSldViewPr snapToGrid="0">
      <p:cViewPr varScale="1">
        <p:scale>
          <a:sx n="83" d="100"/>
          <a:sy n="83" d="100"/>
        </p:scale>
        <p:origin x="45" y="495"/>
      </p:cViewPr>
      <p:guideLst>
        <p:guide orient="horz" pos="1392"/>
        <p:guide pos="7056"/>
        <p:guide orient="horz"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CANDIDATE SCORES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Pass Mark 9/12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Sheet1!$D$1</c:f>
              <c:strCache>
                <c:ptCount val="1"/>
                <c:pt idx="0">
                  <c:v>number of candidates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Sheet1!$C$2:$C$9</c:f>
              <c:numCache>
                <c:formatCode>General</c:formatCode>
                <c:ptCount val="8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3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41-4341-8787-B50832A111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24793327"/>
        <c:axId val="2124793743"/>
      </c:barChart>
      <c:catAx>
        <c:axId val="212479332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dirty="0">
                    <a:solidFill>
                      <a:schemeClr val="tx1"/>
                    </a:solidFill>
                  </a:rPr>
                  <a:t>Score out of 12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4793743"/>
        <c:crosses val="autoZero"/>
        <c:auto val="1"/>
        <c:lblAlgn val="ctr"/>
        <c:lblOffset val="100"/>
        <c:noMultiLvlLbl val="0"/>
      </c:catAx>
      <c:valAx>
        <c:axId val="2124793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dirty="0">
                    <a:solidFill>
                      <a:schemeClr val="tx1"/>
                    </a:solidFill>
                  </a:rPr>
                  <a:t>Number of Candidates</a:t>
                </a:r>
              </a:p>
            </c:rich>
          </c:tx>
          <c:layout>
            <c:manualLayout>
              <c:xMode val="edge"/>
              <c:yMode val="edge"/>
              <c:x val="2.5000000000000001E-2"/>
              <c:y val="0.2043055555555555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47933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28068-AFBD-4979-B752-9EB6F90B1386}" type="datetimeFigureOut">
              <a:rPr lang="en-US" smtClean="0"/>
              <a:t>9/2/2022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39589-3E79-4C82-AA4A-FE78234FAA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968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78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752" y="1681163"/>
            <a:ext cx="45537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4752" y="2505075"/>
            <a:ext cx="4553712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84848" y="1681163"/>
            <a:ext cx="45537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84848" y="2505075"/>
            <a:ext cx="4553712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raphic 15">
            <a:extLst>
              <a:ext uri="{FF2B5EF4-FFF2-40B4-BE49-F238E27FC236}">
                <a16:creationId xmlns:a16="http://schemas.microsoft.com/office/drawing/2014/main" id="{A9475260-301F-4744-B1DA-7B00F6FB434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Graphic 16">
            <a:extLst>
              <a:ext uri="{FF2B5EF4-FFF2-40B4-BE49-F238E27FC236}">
                <a16:creationId xmlns:a16="http://schemas.microsoft.com/office/drawing/2014/main" id="{9BBD3F4B-0836-48C5-AC68-747456D1DD50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9B4398D5-99F4-4F83-AA77-9B4177648CAF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59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752" y="1681163"/>
            <a:ext cx="28346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4752" y="2505075"/>
            <a:ext cx="28346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83480" y="1681163"/>
            <a:ext cx="28346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83480" y="2505075"/>
            <a:ext cx="28346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raphic 15">
            <a:extLst>
              <a:ext uri="{FF2B5EF4-FFF2-40B4-BE49-F238E27FC236}">
                <a16:creationId xmlns:a16="http://schemas.microsoft.com/office/drawing/2014/main" id="{A9475260-301F-4744-B1DA-7B00F6FB434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Graphic 16">
            <a:extLst>
              <a:ext uri="{FF2B5EF4-FFF2-40B4-BE49-F238E27FC236}">
                <a16:creationId xmlns:a16="http://schemas.microsoft.com/office/drawing/2014/main" id="{9BBD3F4B-0836-48C5-AC68-747456D1DD50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9B4398D5-99F4-4F83-AA77-9B4177648CAF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2D693B15-7265-4478-9579-62FCD5222D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531352" y="1769269"/>
            <a:ext cx="28346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48F9E92F-BB16-4896-A47F-6497C3D705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531352" y="2593181"/>
            <a:ext cx="28346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73079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91656" y="804672"/>
            <a:ext cx="4434840" cy="886968"/>
          </a:xfrm>
        </p:spPr>
        <p:txBody>
          <a:bodyPr anchor="b"/>
          <a:lstStyle>
            <a:lvl1pPr algn="l">
              <a:defRPr sz="5400" b="0" i="0" cap="none" baseline="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1654" y="1801368"/>
            <a:ext cx="4434840" cy="4754880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811512" y="1591056"/>
            <a:ext cx="3547872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39C974-0ED4-4915-BBF7-1FB00C18AD45}"/>
              </a:ext>
            </a:extLst>
          </p:cNvPr>
          <p:cNvCxnSpPr>
            <a:cxnSpLocks/>
          </p:cNvCxnSpPr>
          <p:nvPr userDrawn="1"/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15930B2-E36D-4D05-A6B3-CA1BF61D50CC}"/>
              </a:ext>
            </a:extLst>
          </p:cNvPr>
          <p:cNvSpPr/>
          <p:nvPr userDrawn="1"/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CEC7E0F-60E8-418B-978D-C607C82E9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3464" y="3108960"/>
            <a:ext cx="5221224" cy="3447288"/>
          </a:xfrm>
        </p:spPr>
        <p:txBody>
          <a:bodyPr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2">
            <a:extLst>
              <a:ext uri="{FF2B5EF4-FFF2-40B4-BE49-F238E27FC236}">
                <a16:creationId xmlns:a16="http://schemas.microsoft.com/office/drawing/2014/main" id="{F146D6C1-343E-4F97-A565-55BBB15F4C7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83464" y="301752"/>
            <a:ext cx="2459736" cy="2505456"/>
          </a:xfrm>
        </p:spPr>
        <p:txBody>
          <a:bodyPr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2">
            <a:extLst>
              <a:ext uri="{FF2B5EF4-FFF2-40B4-BE49-F238E27FC236}">
                <a16:creationId xmlns:a16="http://schemas.microsoft.com/office/drawing/2014/main" id="{BA123E2D-4554-47D5-B0EC-0C47EDB4162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4952" y="301752"/>
            <a:ext cx="2459736" cy="2505456"/>
          </a:xfrm>
        </p:spPr>
        <p:txBody>
          <a:bodyPr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891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3186EA6A-5CD5-4DF7-9C8A-EDFAF28A80D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777111" y="407499"/>
            <a:ext cx="1952279" cy="1952279"/>
          </a:xfrm>
          <a:custGeom>
            <a:avLst/>
            <a:gdLst>
              <a:gd name="connsiteX0" fmla="*/ 976140 w 1952279"/>
              <a:gd name="connsiteY0" fmla="*/ 0 h 1952279"/>
              <a:gd name="connsiteX1" fmla="*/ 1952279 w 1952279"/>
              <a:gd name="connsiteY1" fmla="*/ 976140 h 1952279"/>
              <a:gd name="connsiteX2" fmla="*/ 976140 w 1952279"/>
              <a:gd name="connsiteY2" fmla="*/ 1952279 h 1952279"/>
              <a:gd name="connsiteX3" fmla="*/ 0 w 1952279"/>
              <a:gd name="connsiteY3" fmla="*/ 976140 h 1952279"/>
              <a:gd name="connsiteX4" fmla="*/ 976140 w 1952279"/>
              <a:gd name="connsiteY4" fmla="*/ 0 h 1952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2279" h="1952279">
                <a:moveTo>
                  <a:pt x="976140" y="0"/>
                </a:moveTo>
                <a:cubicBezTo>
                  <a:pt x="1515247" y="0"/>
                  <a:pt x="1952279" y="437033"/>
                  <a:pt x="1952279" y="976140"/>
                </a:cubicBezTo>
                <a:cubicBezTo>
                  <a:pt x="1952279" y="1515246"/>
                  <a:pt x="1515247" y="1952279"/>
                  <a:pt x="976140" y="1952279"/>
                </a:cubicBezTo>
                <a:cubicBezTo>
                  <a:pt x="437033" y="1952279"/>
                  <a:pt x="0" y="1515246"/>
                  <a:pt x="0" y="976140"/>
                </a:cubicBezTo>
                <a:cubicBezTo>
                  <a:pt x="0" y="437033"/>
                  <a:pt x="437033" y="0"/>
                  <a:pt x="976140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83D5117F-F235-498D-99A5-9DE2D66557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28345" y="1972581"/>
            <a:ext cx="2290065" cy="2273502"/>
          </a:xfrm>
          <a:custGeom>
            <a:avLst/>
            <a:gdLst>
              <a:gd name="connsiteX0" fmla="*/ 1145032 w 2290065"/>
              <a:gd name="connsiteY0" fmla="*/ 0 h 2273502"/>
              <a:gd name="connsiteX1" fmla="*/ 2290065 w 2290065"/>
              <a:gd name="connsiteY1" fmla="*/ 1145033 h 2273502"/>
              <a:gd name="connsiteX2" fmla="*/ 1375797 w 2290065"/>
              <a:gd name="connsiteY2" fmla="*/ 2266803 h 2273502"/>
              <a:gd name="connsiteX3" fmla="*/ 1331903 w 2290065"/>
              <a:gd name="connsiteY3" fmla="*/ 2273502 h 2273502"/>
              <a:gd name="connsiteX4" fmla="*/ 958162 w 2290065"/>
              <a:gd name="connsiteY4" fmla="*/ 2273502 h 2273502"/>
              <a:gd name="connsiteX5" fmla="*/ 914268 w 2290065"/>
              <a:gd name="connsiteY5" fmla="*/ 2266803 h 2273502"/>
              <a:gd name="connsiteX6" fmla="*/ 5911 w 2290065"/>
              <a:gd name="connsiteY6" fmla="*/ 1262106 h 2273502"/>
              <a:gd name="connsiteX7" fmla="*/ 0 w 2290065"/>
              <a:gd name="connsiteY7" fmla="*/ 1145053 h 2273502"/>
              <a:gd name="connsiteX8" fmla="*/ 0 w 2290065"/>
              <a:gd name="connsiteY8" fmla="*/ 1145014 h 2273502"/>
              <a:gd name="connsiteX9" fmla="*/ 5911 w 2290065"/>
              <a:gd name="connsiteY9" fmla="*/ 1027960 h 2273502"/>
              <a:gd name="connsiteX10" fmla="*/ 1145032 w 2290065"/>
              <a:gd name="connsiteY10" fmla="*/ 0 h 227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90065" h="2273502">
                <a:moveTo>
                  <a:pt x="1145032" y="0"/>
                </a:moveTo>
                <a:cubicBezTo>
                  <a:pt x="1777417" y="0"/>
                  <a:pt x="2290065" y="512649"/>
                  <a:pt x="2290065" y="1145033"/>
                </a:cubicBezTo>
                <a:cubicBezTo>
                  <a:pt x="2290065" y="1698370"/>
                  <a:pt x="1897569" y="2160033"/>
                  <a:pt x="1375797" y="2266803"/>
                </a:cubicBezTo>
                <a:lnTo>
                  <a:pt x="1331903" y="2273502"/>
                </a:lnTo>
                <a:lnTo>
                  <a:pt x="958162" y="2273502"/>
                </a:lnTo>
                <a:lnTo>
                  <a:pt x="914268" y="2266803"/>
                </a:lnTo>
                <a:cubicBezTo>
                  <a:pt x="429765" y="2167660"/>
                  <a:pt x="56730" y="1762511"/>
                  <a:pt x="5911" y="1262106"/>
                </a:cubicBezTo>
                <a:lnTo>
                  <a:pt x="0" y="1145053"/>
                </a:lnTo>
                <a:lnTo>
                  <a:pt x="0" y="1145014"/>
                </a:lnTo>
                <a:lnTo>
                  <a:pt x="5911" y="1027960"/>
                </a:lnTo>
                <a:cubicBezTo>
                  <a:pt x="64548" y="450571"/>
                  <a:pt x="552172" y="0"/>
                  <a:pt x="1145032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E1E0A794-F1D3-4628-B5B1-9D48AB34C3D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579539" y="4386312"/>
            <a:ext cx="3119293" cy="2462810"/>
          </a:xfrm>
          <a:custGeom>
            <a:avLst/>
            <a:gdLst>
              <a:gd name="connsiteX0" fmla="*/ 1559647 w 3119293"/>
              <a:gd name="connsiteY0" fmla="*/ 0 h 2462810"/>
              <a:gd name="connsiteX1" fmla="*/ 3119293 w 3119293"/>
              <a:gd name="connsiteY1" fmla="*/ 1559647 h 2462810"/>
              <a:gd name="connsiteX2" fmla="*/ 2852930 w 3119293"/>
              <a:gd name="connsiteY2" fmla="*/ 2431660 h 2462810"/>
              <a:gd name="connsiteX3" fmla="*/ 2829636 w 3119293"/>
              <a:gd name="connsiteY3" fmla="*/ 2462810 h 2462810"/>
              <a:gd name="connsiteX4" fmla="*/ 289658 w 3119293"/>
              <a:gd name="connsiteY4" fmla="*/ 2462810 h 2462810"/>
              <a:gd name="connsiteX5" fmla="*/ 266363 w 3119293"/>
              <a:gd name="connsiteY5" fmla="*/ 2431660 h 2462810"/>
              <a:gd name="connsiteX6" fmla="*/ 0 w 3119293"/>
              <a:gd name="connsiteY6" fmla="*/ 1559647 h 2462810"/>
              <a:gd name="connsiteX7" fmla="*/ 1559647 w 3119293"/>
              <a:gd name="connsiteY7" fmla="*/ 0 h 2462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19293" h="2462810">
                <a:moveTo>
                  <a:pt x="1559647" y="0"/>
                </a:moveTo>
                <a:cubicBezTo>
                  <a:pt x="2421016" y="0"/>
                  <a:pt x="3119293" y="698278"/>
                  <a:pt x="3119293" y="1559647"/>
                </a:cubicBezTo>
                <a:cubicBezTo>
                  <a:pt x="3119293" y="1882660"/>
                  <a:pt x="3021098" y="2182739"/>
                  <a:pt x="2852930" y="2431660"/>
                </a:cubicBezTo>
                <a:lnTo>
                  <a:pt x="2829636" y="2462810"/>
                </a:lnTo>
                <a:lnTo>
                  <a:pt x="289658" y="2462810"/>
                </a:lnTo>
                <a:lnTo>
                  <a:pt x="266363" y="2431660"/>
                </a:lnTo>
                <a:cubicBezTo>
                  <a:pt x="98195" y="2182739"/>
                  <a:pt x="0" y="1882660"/>
                  <a:pt x="0" y="1559647"/>
                </a:cubicBezTo>
                <a:cubicBezTo>
                  <a:pt x="0" y="698278"/>
                  <a:pt x="698278" y="0"/>
                  <a:pt x="1559647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B8D3F45B-B631-47D3-A33C-71CEC2B3602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92905" y="4018982"/>
            <a:ext cx="3854161" cy="2839018"/>
          </a:xfrm>
          <a:custGeom>
            <a:avLst/>
            <a:gdLst>
              <a:gd name="connsiteX0" fmla="*/ 1927061 w 3854161"/>
              <a:gd name="connsiteY0" fmla="*/ 0 h 2839018"/>
              <a:gd name="connsiteX1" fmla="*/ 1927101 w 3854161"/>
              <a:gd name="connsiteY1" fmla="*/ 0 h 2839018"/>
              <a:gd name="connsiteX2" fmla="*/ 2124114 w 3854161"/>
              <a:gd name="connsiteY2" fmla="*/ 9948 h 2839018"/>
              <a:gd name="connsiteX3" fmla="*/ 3854161 w 3854161"/>
              <a:gd name="connsiteY3" fmla="*/ 1927080 h 2839018"/>
              <a:gd name="connsiteX4" fmla="*/ 3702722 w 3854161"/>
              <a:gd name="connsiteY4" fmla="*/ 2677187 h 2839018"/>
              <a:gd name="connsiteX5" fmla="*/ 3624763 w 3854161"/>
              <a:gd name="connsiteY5" fmla="*/ 2839018 h 2839018"/>
              <a:gd name="connsiteX6" fmla="*/ 229398 w 3854161"/>
              <a:gd name="connsiteY6" fmla="*/ 2839018 h 2839018"/>
              <a:gd name="connsiteX7" fmla="*/ 151440 w 3854161"/>
              <a:gd name="connsiteY7" fmla="*/ 2677187 h 2839018"/>
              <a:gd name="connsiteX8" fmla="*/ 0 w 3854161"/>
              <a:gd name="connsiteY8" fmla="*/ 1927080 h 2839018"/>
              <a:gd name="connsiteX9" fmla="*/ 1730048 w 3854161"/>
              <a:gd name="connsiteY9" fmla="*/ 9948 h 283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4161" h="2839018">
                <a:moveTo>
                  <a:pt x="1927061" y="0"/>
                </a:moveTo>
                <a:lnTo>
                  <a:pt x="1927101" y="0"/>
                </a:lnTo>
                <a:lnTo>
                  <a:pt x="2124114" y="9948"/>
                </a:lnTo>
                <a:cubicBezTo>
                  <a:pt x="3095856" y="108634"/>
                  <a:pt x="3854161" y="929301"/>
                  <a:pt x="3854161" y="1927080"/>
                </a:cubicBezTo>
                <a:cubicBezTo>
                  <a:pt x="3854161" y="2193154"/>
                  <a:pt x="3800237" y="2446634"/>
                  <a:pt x="3702722" y="2677187"/>
                </a:cubicBezTo>
                <a:lnTo>
                  <a:pt x="3624763" y="2839018"/>
                </a:lnTo>
                <a:lnTo>
                  <a:pt x="229398" y="2839018"/>
                </a:lnTo>
                <a:lnTo>
                  <a:pt x="151440" y="2677187"/>
                </a:lnTo>
                <a:cubicBezTo>
                  <a:pt x="53924" y="2446634"/>
                  <a:pt x="0" y="2193154"/>
                  <a:pt x="0" y="1927080"/>
                </a:cubicBezTo>
                <a:cubicBezTo>
                  <a:pt x="0" y="929301"/>
                  <a:pt x="758305" y="108634"/>
                  <a:pt x="1730048" y="9948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0" y="585216"/>
            <a:ext cx="5276088" cy="2276856"/>
          </a:xfrm>
        </p:spPr>
        <p:txBody>
          <a:bodyPr anchor="b"/>
          <a:lstStyle>
            <a:lvl1pPr algn="r">
              <a:defRPr sz="4800" b="1" cap="all" spc="4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20116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548640" y="1938528"/>
            <a:ext cx="278892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20116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Graphic 32">
            <a:extLst>
              <a:ext uri="{FF2B5EF4-FFF2-40B4-BE49-F238E27FC236}">
                <a16:creationId xmlns:a16="http://schemas.microsoft.com/office/drawing/2014/main" id="{846CD0EA-B0AA-4845-81A5-4ADD7C58B12F}"/>
              </a:ext>
            </a:extLst>
          </p:cNvPr>
          <p:cNvSpPr/>
          <p:nvPr userDrawn="1"/>
        </p:nvSpPr>
        <p:spPr>
          <a:xfrm>
            <a:off x="1472366" y="1859534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0" name="Graphic 33">
            <a:extLst>
              <a:ext uri="{FF2B5EF4-FFF2-40B4-BE49-F238E27FC236}">
                <a16:creationId xmlns:a16="http://schemas.microsoft.com/office/drawing/2014/main" id="{0E97A0CB-7CB1-47F0-BD48-EEECBAC39CD2}"/>
              </a:ext>
            </a:extLst>
          </p:cNvPr>
          <p:cNvSpPr/>
          <p:nvPr userDrawn="1"/>
        </p:nvSpPr>
        <p:spPr>
          <a:xfrm>
            <a:off x="2014523" y="3146867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" name="Graphic 31">
            <a:extLst>
              <a:ext uri="{FF2B5EF4-FFF2-40B4-BE49-F238E27FC236}">
                <a16:creationId xmlns:a16="http://schemas.microsoft.com/office/drawing/2014/main" id="{477816C9-06CB-4BC5-B26B-6A2877BD941A}"/>
              </a:ext>
            </a:extLst>
          </p:cNvPr>
          <p:cNvSpPr/>
          <p:nvPr userDrawn="1"/>
        </p:nvSpPr>
        <p:spPr>
          <a:xfrm>
            <a:off x="5404920" y="450829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60720" y="3127248"/>
            <a:ext cx="5276088" cy="1124712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045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291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867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805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77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2 Slide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8448" y="594360"/>
            <a:ext cx="6272784" cy="2843784"/>
          </a:xfrm>
        </p:spPr>
        <p:txBody>
          <a:bodyPr anchor="b"/>
          <a:lstStyle>
            <a:lvl1pPr algn="l">
              <a:defRPr sz="5400" b="1" i="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1848" y="4700016"/>
            <a:ext cx="5093208" cy="1197864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E825845-66DD-4B77-A729-CD97D156FE6C}"/>
              </a:ext>
            </a:extLst>
          </p:cNvPr>
          <p:cNvCxnSpPr>
            <a:cxnSpLocks/>
          </p:cNvCxnSpPr>
          <p:nvPr userDrawn="1"/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Graphic 12">
            <a:extLst>
              <a:ext uri="{FF2B5EF4-FFF2-40B4-BE49-F238E27FC236}">
                <a16:creationId xmlns:a16="http://schemas.microsoft.com/office/drawing/2014/main" id="{818B4386-1FCF-4ACE-BE25-AF9CC5E2256F}"/>
              </a:ext>
            </a:extLst>
          </p:cNvPr>
          <p:cNvSpPr/>
          <p:nvPr userDrawn="1"/>
        </p:nvSpPr>
        <p:spPr>
          <a:xfrm>
            <a:off x="8217780" y="29738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1" name="Graphic 13">
            <a:extLst>
              <a:ext uri="{FF2B5EF4-FFF2-40B4-BE49-F238E27FC236}">
                <a16:creationId xmlns:a16="http://schemas.microsoft.com/office/drawing/2014/main" id="{19319560-50ED-4963-A2CF-74663239D426}"/>
              </a:ext>
            </a:extLst>
          </p:cNvPr>
          <p:cNvSpPr/>
          <p:nvPr userDrawn="1"/>
        </p:nvSpPr>
        <p:spPr>
          <a:xfrm>
            <a:off x="7859002" y="27445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3" name="Graphic 15">
            <a:extLst>
              <a:ext uri="{FF2B5EF4-FFF2-40B4-BE49-F238E27FC236}">
                <a16:creationId xmlns:a16="http://schemas.microsoft.com/office/drawing/2014/main" id="{E5ABBDAD-943D-48F3-9C80-B29C48966C79}"/>
              </a:ext>
            </a:extLst>
          </p:cNvPr>
          <p:cNvSpPr/>
          <p:nvPr userDrawn="1"/>
        </p:nvSpPr>
        <p:spPr>
          <a:xfrm>
            <a:off x="7843462" y="31982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90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34120D15-E48C-4FBE-BB95-24DB36D9F45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366432" y="2530058"/>
            <a:ext cx="3707972" cy="3707971"/>
          </a:xfrm>
          <a:custGeom>
            <a:avLst/>
            <a:gdLst>
              <a:gd name="connsiteX0" fmla="*/ 1853986 w 3707972"/>
              <a:gd name="connsiteY0" fmla="*/ 0 h 3707971"/>
              <a:gd name="connsiteX1" fmla="*/ 3707972 w 3707972"/>
              <a:gd name="connsiteY1" fmla="*/ 1853986 h 3707971"/>
              <a:gd name="connsiteX2" fmla="*/ 2043545 w 3707972"/>
              <a:gd name="connsiteY2" fmla="*/ 3698400 h 3707971"/>
              <a:gd name="connsiteX3" fmla="*/ 1854006 w 3707972"/>
              <a:gd name="connsiteY3" fmla="*/ 3707971 h 3707971"/>
              <a:gd name="connsiteX4" fmla="*/ 1853966 w 3707972"/>
              <a:gd name="connsiteY4" fmla="*/ 3707971 h 3707971"/>
              <a:gd name="connsiteX5" fmla="*/ 1664427 w 3707972"/>
              <a:gd name="connsiteY5" fmla="*/ 3698400 h 3707971"/>
              <a:gd name="connsiteX6" fmla="*/ 0 w 3707972"/>
              <a:gd name="connsiteY6" fmla="*/ 1853986 h 3707971"/>
              <a:gd name="connsiteX7" fmla="*/ 1853986 w 3707972"/>
              <a:gd name="connsiteY7" fmla="*/ 0 h 370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07972" h="3707971">
                <a:moveTo>
                  <a:pt x="1853986" y="0"/>
                </a:moveTo>
                <a:cubicBezTo>
                  <a:pt x="2877914" y="0"/>
                  <a:pt x="3707972" y="830058"/>
                  <a:pt x="3707972" y="1853986"/>
                </a:cubicBezTo>
                <a:cubicBezTo>
                  <a:pt x="3707972" y="2813919"/>
                  <a:pt x="2978429" y="3603458"/>
                  <a:pt x="2043545" y="3698400"/>
                </a:cubicBezTo>
                <a:lnTo>
                  <a:pt x="1854006" y="3707971"/>
                </a:lnTo>
                <a:lnTo>
                  <a:pt x="1853966" y="3707971"/>
                </a:lnTo>
                <a:lnTo>
                  <a:pt x="1664427" y="3698400"/>
                </a:lnTo>
                <a:cubicBezTo>
                  <a:pt x="729543" y="3603458"/>
                  <a:pt x="0" y="2813919"/>
                  <a:pt x="0" y="1853986"/>
                </a:cubicBezTo>
                <a:cubicBezTo>
                  <a:pt x="0" y="830058"/>
                  <a:pt x="830058" y="0"/>
                  <a:pt x="1853986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02936" y="585216"/>
            <a:ext cx="5833872" cy="2276856"/>
          </a:xfrm>
        </p:spPr>
        <p:txBody>
          <a:bodyPr anchor="b"/>
          <a:lstStyle>
            <a:lvl1pPr algn="r">
              <a:defRPr sz="6000" b="1" cap="all" spc="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20116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548640" y="1938528"/>
            <a:ext cx="278892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20116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02936" y="3127248"/>
            <a:ext cx="5833872" cy="3118104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Graphic 12">
            <a:extLst>
              <a:ext uri="{FF2B5EF4-FFF2-40B4-BE49-F238E27FC236}">
                <a16:creationId xmlns:a16="http://schemas.microsoft.com/office/drawing/2014/main" id="{EA1B6985-3E5A-40F4-9268-D4AB3BBF8C91}"/>
              </a:ext>
            </a:extLst>
          </p:cNvPr>
          <p:cNvSpPr/>
          <p:nvPr userDrawn="1"/>
        </p:nvSpPr>
        <p:spPr>
          <a:xfrm>
            <a:off x="4745394" y="276027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Graphic 13">
            <a:extLst>
              <a:ext uri="{FF2B5EF4-FFF2-40B4-BE49-F238E27FC236}">
                <a16:creationId xmlns:a16="http://schemas.microsoft.com/office/drawing/2014/main" id="{338BC906-9D03-4280-85E8-21A81BC21D73}"/>
              </a:ext>
            </a:extLst>
          </p:cNvPr>
          <p:cNvSpPr/>
          <p:nvPr userDrawn="1"/>
        </p:nvSpPr>
        <p:spPr>
          <a:xfrm>
            <a:off x="4386614" y="253098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Graphic 15">
            <a:extLst>
              <a:ext uri="{FF2B5EF4-FFF2-40B4-BE49-F238E27FC236}">
                <a16:creationId xmlns:a16="http://schemas.microsoft.com/office/drawing/2014/main" id="{C5C06D53-C9F6-47E8-BFE1-B8193A1AED8B}"/>
              </a:ext>
            </a:extLst>
          </p:cNvPr>
          <p:cNvSpPr/>
          <p:nvPr userDrawn="1"/>
        </p:nvSpPr>
        <p:spPr>
          <a:xfrm>
            <a:off x="1669987" y="603157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76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E62FC6D8-DD87-4B93-8491-43C84EE63FE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51965" y="1665520"/>
            <a:ext cx="4266960" cy="4266968"/>
          </a:xfrm>
          <a:custGeom>
            <a:avLst/>
            <a:gdLst>
              <a:gd name="connsiteX0" fmla="*/ 2133823 w 4266960"/>
              <a:gd name="connsiteY0" fmla="*/ 0 h 4266968"/>
              <a:gd name="connsiteX1" fmla="*/ 4256628 w 4266960"/>
              <a:gd name="connsiteY1" fmla="*/ 1915652 h 4266968"/>
              <a:gd name="connsiteX2" fmla="*/ 4266960 w 4266960"/>
              <a:gd name="connsiteY2" fmla="*/ 2120258 h 4266968"/>
              <a:gd name="connsiteX3" fmla="*/ 4266960 w 4266960"/>
              <a:gd name="connsiteY3" fmla="*/ 2147389 h 4266968"/>
              <a:gd name="connsiteX4" fmla="*/ 4256628 w 4266960"/>
              <a:gd name="connsiteY4" fmla="*/ 2351994 h 4266968"/>
              <a:gd name="connsiteX5" fmla="*/ 2351994 w 4266960"/>
              <a:gd name="connsiteY5" fmla="*/ 4256629 h 4266968"/>
              <a:gd name="connsiteX6" fmla="*/ 2147230 w 4266960"/>
              <a:gd name="connsiteY6" fmla="*/ 4266968 h 4266968"/>
              <a:gd name="connsiteX7" fmla="*/ 2120416 w 4266960"/>
              <a:gd name="connsiteY7" fmla="*/ 4266968 h 4266968"/>
              <a:gd name="connsiteX8" fmla="*/ 1915652 w 4266960"/>
              <a:gd name="connsiteY8" fmla="*/ 4256629 h 4266968"/>
              <a:gd name="connsiteX9" fmla="*/ 0 w 4266960"/>
              <a:gd name="connsiteY9" fmla="*/ 2133823 h 4266968"/>
              <a:gd name="connsiteX10" fmla="*/ 2133823 w 4266960"/>
              <a:gd name="connsiteY10" fmla="*/ 0 h 42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66960" h="4266968">
                <a:moveTo>
                  <a:pt x="2133823" y="0"/>
                </a:moveTo>
                <a:cubicBezTo>
                  <a:pt x="3238644" y="0"/>
                  <a:pt x="4147355" y="839660"/>
                  <a:pt x="4256628" y="1915652"/>
                </a:cubicBezTo>
                <a:lnTo>
                  <a:pt x="4266960" y="2120258"/>
                </a:lnTo>
                <a:lnTo>
                  <a:pt x="4266960" y="2147389"/>
                </a:lnTo>
                <a:lnTo>
                  <a:pt x="4256628" y="2351994"/>
                </a:lnTo>
                <a:cubicBezTo>
                  <a:pt x="4154640" y="3356254"/>
                  <a:pt x="3356253" y="4154640"/>
                  <a:pt x="2351994" y="4256629"/>
                </a:cubicBezTo>
                <a:lnTo>
                  <a:pt x="2147230" y="4266968"/>
                </a:lnTo>
                <a:lnTo>
                  <a:pt x="2120416" y="4266968"/>
                </a:lnTo>
                <a:lnTo>
                  <a:pt x="1915652" y="4256629"/>
                </a:lnTo>
                <a:cubicBezTo>
                  <a:pt x="839660" y="4147356"/>
                  <a:pt x="0" y="3238645"/>
                  <a:pt x="0" y="2133823"/>
                </a:cubicBezTo>
                <a:cubicBezTo>
                  <a:pt x="0" y="955346"/>
                  <a:pt x="955346" y="0"/>
                  <a:pt x="2133823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335024"/>
            <a:ext cx="6190488" cy="1179576"/>
          </a:xfrm>
        </p:spPr>
        <p:txBody>
          <a:bodyPr lIns="91440" tIns="45720" rIns="91440" bIns="45720"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392" y="2825496"/>
            <a:ext cx="6190488" cy="3346704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 sz="2000"/>
            </a:lvl1pPr>
            <a:lvl2pPr marL="228600">
              <a:defRPr sz="1800"/>
            </a:lvl2pPr>
            <a:lvl3pPr marL="457200">
              <a:defRPr sz="1600"/>
            </a:lvl3pPr>
            <a:lvl4pPr marL="68580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64424" y="621792"/>
            <a:ext cx="4114800" cy="365125"/>
          </a:xfrm>
        </p:spPr>
        <p:txBody>
          <a:bodyPr/>
          <a:lstStyle>
            <a:lvl1pPr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A8B3D0E-ED3F-46FA-AE79-5FEFDE9168E3}"/>
              </a:ext>
            </a:extLst>
          </p:cNvPr>
          <p:cNvCxnSpPr>
            <a:cxnSpLocks/>
          </p:cNvCxnSpPr>
          <p:nvPr userDrawn="1"/>
        </p:nvCxnSpPr>
        <p:spPr>
          <a:xfrm>
            <a:off x="0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08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Graphic 10">
            <a:extLst>
              <a:ext uri="{FF2B5EF4-FFF2-40B4-BE49-F238E27FC236}">
                <a16:creationId xmlns:a16="http://schemas.microsoft.com/office/drawing/2014/main" id="{AAD06B87-D9B2-4F94-B734-A8F039A2033F}"/>
              </a:ext>
            </a:extLst>
          </p:cNvPr>
          <p:cNvSpPr/>
          <p:nvPr userDrawn="1"/>
        </p:nvSpPr>
        <p:spPr>
          <a:xfrm>
            <a:off x="11281590" y="2070656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9" name="Graphic 11">
            <a:extLst>
              <a:ext uri="{FF2B5EF4-FFF2-40B4-BE49-F238E27FC236}">
                <a16:creationId xmlns:a16="http://schemas.microsoft.com/office/drawing/2014/main" id="{BB13A13C-36EA-4B13-9175-C5FE95B34D33}"/>
              </a:ext>
            </a:extLst>
          </p:cNvPr>
          <p:cNvSpPr/>
          <p:nvPr userDrawn="1"/>
        </p:nvSpPr>
        <p:spPr>
          <a:xfrm>
            <a:off x="10969280" y="178001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11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040"/>
            <a:ext cx="9144000" cy="2340864"/>
          </a:xfrm>
        </p:spPr>
        <p:txBody>
          <a:bodyPr anchor="b">
            <a:normAutofit/>
          </a:bodyPr>
          <a:lstStyle>
            <a:lvl1pPr algn="ctr">
              <a:defRPr sz="6000" b="1" i="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3858768"/>
            <a:ext cx="9144000" cy="132588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Graphic 12">
            <a:extLst>
              <a:ext uri="{FF2B5EF4-FFF2-40B4-BE49-F238E27FC236}">
                <a16:creationId xmlns:a16="http://schemas.microsoft.com/office/drawing/2014/main" id="{8A41917E-4B97-447C-98AB-970D625F1DE6}"/>
              </a:ext>
            </a:extLst>
          </p:cNvPr>
          <p:cNvSpPr/>
          <p:nvPr userDrawn="1"/>
        </p:nvSpPr>
        <p:spPr>
          <a:xfrm>
            <a:off x="10772266" y="3054359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" name="Graphic 13">
            <a:extLst>
              <a:ext uri="{FF2B5EF4-FFF2-40B4-BE49-F238E27FC236}">
                <a16:creationId xmlns:a16="http://schemas.microsoft.com/office/drawing/2014/main" id="{3B3FD238-4561-4AF8-A1F1-185B0CAFE2AC}"/>
              </a:ext>
            </a:extLst>
          </p:cNvPr>
          <p:cNvSpPr/>
          <p:nvPr userDrawn="1"/>
        </p:nvSpPr>
        <p:spPr>
          <a:xfrm>
            <a:off x="10724364" y="2515838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6" name="Graphic 15">
            <a:extLst>
              <a:ext uri="{FF2B5EF4-FFF2-40B4-BE49-F238E27FC236}">
                <a16:creationId xmlns:a16="http://schemas.microsoft.com/office/drawing/2014/main" id="{BAB9414C-AE69-4648-873E-9CE6B2DF8A71}"/>
              </a:ext>
            </a:extLst>
          </p:cNvPr>
          <p:cNvSpPr/>
          <p:nvPr userDrawn="1"/>
        </p:nvSpPr>
        <p:spPr>
          <a:xfrm>
            <a:off x="11024834" y="278757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7" name="Graphic 22">
            <a:extLst>
              <a:ext uri="{FF2B5EF4-FFF2-40B4-BE49-F238E27FC236}">
                <a16:creationId xmlns:a16="http://schemas.microsoft.com/office/drawing/2014/main" id="{3BF75235-4E6E-4184-82A5-EE6FE7993BBC}"/>
              </a:ext>
            </a:extLst>
          </p:cNvPr>
          <p:cNvSpPr/>
          <p:nvPr userDrawn="1"/>
        </p:nvSpPr>
        <p:spPr>
          <a:xfrm>
            <a:off x="1261869" y="2633448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Graphic 21">
            <a:extLst>
              <a:ext uri="{FF2B5EF4-FFF2-40B4-BE49-F238E27FC236}">
                <a16:creationId xmlns:a16="http://schemas.microsoft.com/office/drawing/2014/main" id="{E66FE37C-2F4B-42DA-BFF6-92DD00BDC49B}"/>
              </a:ext>
            </a:extLst>
          </p:cNvPr>
          <p:cNvSpPr/>
          <p:nvPr userDrawn="1"/>
        </p:nvSpPr>
        <p:spPr>
          <a:xfrm>
            <a:off x="1064053" y="3083338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Graphic 23">
            <a:extLst>
              <a:ext uri="{FF2B5EF4-FFF2-40B4-BE49-F238E27FC236}">
                <a16:creationId xmlns:a16="http://schemas.microsoft.com/office/drawing/2014/main" id="{DDD38822-731A-48DA-A8A0-FBBAF7A6D65D}"/>
              </a:ext>
            </a:extLst>
          </p:cNvPr>
          <p:cNvSpPr/>
          <p:nvPr userDrawn="1"/>
        </p:nvSpPr>
        <p:spPr>
          <a:xfrm>
            <a:off x="1413405" y="3492870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48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74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91656" y="841248"/>
            <a:ext cx="4434840" cy="3236976"/>
          </a:xfrm>
        </p:spPr>
        <p:txBody>
          <a:bodyPr anchor="b"/>
          <a:lstStyle>
            <a:lvl1pPr algn="l">
              <a:lnSpc>
                <a:spcPct val="110000"/>
              </a:lnSpc>
              <a:spcBef>
                <a:spcPts val="1000"/>
              </a:spcBef>
              <a:defRPr sz="3600" b="0" i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1655" y="4498848"/>
            <a:ext cx="4434835" cy="510474"/>
          </a:xfrm>
        </p:spPr>
        <p:txBody>
          <a:bodyPr/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811512" y="1591056"/>
            <a:ext cx="3547872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39C974-0ED4-4915-BBF7-1FB00C18AD45}"/>
              </a:ext>
            </a:extLst>
          </p:cNvPr>
          <p:cNvCxnSpPr>
            <a:cxnSpLocks/>
          </p:cNvCxnSpPr>
          <p:nvPr userDrawn="1"/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15930B2-E36D-4D05-A6B3-CA1BF61D50CC}"/>
              </a:ext>
            </a:extLst>
          </p:cNvPr>
          <p:cNvSpPr/>
          <p:nvPr userDrawn="1"/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CEC7E0F-60E8-418B-978D-C607C82E9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3464" y="301752"/>
            <a:ext cx="5221224" cy="6263640"/>
          </a:xfrm>
        </p:spPr>
        <p:txBody>
          <a:bodyPr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04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365125"/>
            <a:ext cx="10771632" cy="1325563"/>
          </a:xfrm>
        </p:spPr>
        <p:txBody>
          <a:bodyPr/>
          <a:lstStyle>
            <a:lvl1pPr>
              <a:defRPr sz="54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825625"/>
            <a:ext cx="10771632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03920" y="841248"/>
            <a:ext cx="36301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Graphic 22">
            <a:extLst>
              <a:ext uri="{FF2B5EF4-FFF2-40B4-BE49-F238E27FC236}">
                <a16:creationId xmlns:a16="http://schemas.microsoft.com/office/drawing/2014/main" id="{4EADA2ED-8A8C-4D17-8798-F26BF3B4CE25}"/>
              </a:ext>
            </a:extLst>
          </p:cNvPr>
          <p:cNvSpPr/>
          <p:nvPr userDrawn="1"/>
        </p:nvSpPr>
        <p:spPr>
          <a:xfrm>
            <a:off x="11202264" y="344083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Graphic 23">
            <a:extLst>
              <a:ext uri="{FF2B5EF4-FFF2-40B4-BE49-F238E27FC236}">
                <a16:creationId xmlns:a16="http://schemas.microsoft.com/office/drawing/2014/main" id="{54AB3A25-6605-4446-9E53-ACEECD25E27B}"/>
              </a:ext>
            </a:extLst>
          </p:cNvPr>
          <p:cNvSpPr/>
          <p:nvPr userDrawn="1"/>
        </p:nvSpPr>
        <p:spPr>
          <a:xfrm>
            <a:off x="11563141" y="590910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63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4752" y="1825625"/>
            <a:ext cx="4553712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84848" y="1825625"/>
            <a:ext cx="4553712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Graphic 15">
            <a:extLst>
              <a:ext uri="{FF2B5EF4-FFF2-40B4-BE49-F238E27FC236}">
                <a16:creationId xmlns:a16="http://schemas.microsoft.com/office/drawing/2014/main" id="{D8685329-C6A1-4CB4-8AAE-150D0341F6A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" name="Graphic 16">
            <a:extLst>
              <a:ext uri="{FF2B5EF4-FFF2-40B4-BE49-F238E27FC236}">
                <a16:creationId xmlns:a16="http://schemas.microsoft.com/office/drawing/2014/main" id="{83CE1DAA-30A3-41AE-8AE1-A7EE5C48A6F3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Graphic 14">
            <a:extLst>
              <a:ext uri="{FF2B5EF4-FFF2-40B4-BE49-F238E27FC236}">
                <a16:creationId xmlns:a16="http://schemas.microsoft.com/office/drawing/2014/main" id="{065162DD-7ACB-4F9C-90DD-24C743035892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28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71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8" r:id="rId2"/>
    <p:sldLayoutId id="2147483717" r:id="rId3"/>
    <p:sldLayoutId id="2147483710" r:id="rId4"/>
    <p:sldLayoutId id="2147483709" r:id="rId5"/>
    <p:sldLayoutId id="2147483698" r:id="rId6"/>
    <p:sldLayoutId id="2147483713" r:id="rId7"/>
    <p:sldLayoutId id="2147483712" r:id="rId8"/>
    <p:sldLayoutId id="2147483700" r:id="rId9"/>
    <p:sldLayoutId id="2147483701" r:id="rId10"/>
    <p:sldLayoutId id="2147483716" r:id="rId11"/>
    <p:sldLayoutId id="2147483714" r:id="rId12"/>
    <p:sldLayoutId id="2147483715" r:id="rId13"/>
    <p:sldLayoutId id="2147483702" r:id="rId14"/>
    <p:sldLayoutId id="2147483703" r:id="rId15"/>
    <p:sldLayoutId id="2147483704" r:id="rId16"/>
    <p:sldLayoutId id="2147483705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travelbetweenthepages.com/2011/10/15/keep-calm-and-carry-on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5" Type="http://schemas.openxmlformats.org/officeDocument/2006/relationships/hyperlink" Target="http://www.publicdomainpictures.net/view-image.php?image=143483&amp;picture=good-luck&amp;large=1" TargetMode="Externa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9968B-2619-4F71-AB00-4C493E1208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MONASH PRACTICE EXAM 2022.2</a:t>
            </a:r>
            <a:br>
              <a:rPr lang="en-US" b="1" dirty="0"/>
            </a:br>
            <a:r>
              <a:rPr lang="en-US" b="1" dirty="0"/>
              <a:t>QUESTION 5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F14073-9F68-4B7E-A576-26899D58C7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/>
              <a:t>Dr Danielle Feigin</a:t>
            </a:r>
          </a:p>
          <a:p>
            <a:r>
              <a:rPr lang="en-US" sz="2800" dirty="0"/>
              <a:t>FACEM, Peninsula Health 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69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F2579-E54E-983B-6240-91F36EF62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0C574-F398-20DB-E741-033560535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847850"/>
            <a:ext cx="10771632" cy="4351338"/>
          </a:xfrm>
        </p:spPr>
        <p:txBody>
          <a:bodyPr/>
          <a:lstStyle/>
          <a:p>
            <a:endParaRPr lang="en-AU" dirty="0"/>
          </a:p>
          <a:p>
            <a:r>
              <a:rPr lang="en-AU" dirty="0"/>
              <a:t>RCH Clinical Practice Guidelines</a:t>
            </a:r>
          </a:p>
          <a:p>
            <a:r>
              <a:rPr lang="en-AU" dirty="0"/>
              <a:t>Textbook of Paediatric Emergency Medicine, Cameron et al.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E638B-71A7-EECB-30B4-A7C1FF8FC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602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97B04-1013-27FA-2463-001B3BDE4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8" name="Content Placeholder 7" descr="Text&#10;&#10;Description automatically generated with low confidence">
            <a:extLst>
              <a:ext uri="{FF2B5EF4-FFF2-40B4-BE49-F238E27FC236}">
                <a16:creationId xmlns:a16="http://schemas.microsoft.com/office/drawing/2014/main" id="{716918BA-ED13-4DD3-4B14-8FF70A1170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753035" y="1285875"/>
            <a:ext cx="2857500" cy="4286250"/>
          </a:xfrm>
          <a:prstGeom prst="rect">
            <a:avLst/>
          </a:prstGeom>
          <a:ln w="127000" cap="sq">
            <a:solidFill>
              <a:srgbClr val="FFFFFF"/>
            </a:solidFill>
            <a:miter lim="800000"/>
          </a:ln>
        </p:spPr>
      </p:pic>
      <p:pic>
        <p:nvPicPr>
          <p:cNvPr id="10" name="Content Placeholder 4" descr="A picture containing shape&#10;&#10;Description automatically generated">
            <a:extLst>
              <a:ext uri="{FF2B5EF4-FFF2-40B4-BE49-F238E27FC236}">
                <a16:creationId xmlns:a16="http://schemas.microsoft.com/office/drawing/2014/main" id="{5B44A96A-4FEB-9044-8521-B80F2BD272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018954" y="1614975"/>
            <a:ext cx="4969932" cy="3628050"/>
          </a:xfrm>
          <a:prstGeom prst="rect">
            <a:avLst/>
          </a:prstGeom>
          <a:ln w="127000" cap="sq">
            <a:solidFill>
              <a:srgbClr val="FFFFFF"/>
            </a:solidFill>
            <a:miter lim="800000"/>
          </a:ln>
        </p:spPr>
      </p:pic>
    </p:spTree>
    <p:extLst>
      <p:ext uri="{BB962C8B-B14F-4D97-AF65-F5344CB8AC3E}">
        <p14:creationId xmlns:p14="http://schemas.microsoft.com/office/powerpoint/2010/main" val="252614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2FB0B-15EC-453B-BC9B-69AD35DDCE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25350"/>
            <a:ext cx="9144000" cy="2340864"/>
          </a:xfrm>
        </p:spPr>
        <p:txBody>
          <a:bodyPr>
            <a:normAutofit/>
          </a:bodyPr>
          <a:lstStyle/>
          <a:p>
            <a:r>
              <a:rPr lang="en-AU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 paediatric patient presents to your tertiary ED with apparent abdominal pain.</a:t>
            </a:r>
            <a:br>
              <a:rPr lang="en-A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27882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6C6A5-EDB8-BFD6-518B-C565C1A2B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Part 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49D142-CDAA-EFD5-9BE2-A1FF690F5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Complete the following table, listing two (2) important potential causes of abdominal pain for each age group. [6 marks]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46327-8C7B-9DB4-114E-1A3D01613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" name="Picture 9" descr="Table">
            <a:extLst>
              <a:ext uri="{FF2B5EF4-FFF2-40B4-BE49-F238E27FC236}">
                <a16:creationId xmlns:a16="http://schemas.microsoft.com/office/drawing/2014/main" id="{FF9E9971-AF51-AE16-3494-56E8D7A732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5312" y="2685247"/>
            <a:ext cx="7961375" cy="3581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641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D471B-B4BC-DC44-285F-6E4371790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Part two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7B587-AD00-3C46-4574-9FAC7D72D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A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 patient is 12 months old and had an x-ray performed.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A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List your diagnosis and two (2) findings on the x-ray below to support your diagnosis. [3 marks]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A6173-7B30-8B43-7E87-E9E0664D5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7568B5-8F7D-124D-0A3F-CA21D0290F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662" y="3157243"/>
            <a:ext cx="2109470" cy="27863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990E984-353C-745D-8F0C-AC606330C6FE}"/>
              </a:ext>
            </a:extLst>
          </p:cNvPr>
          <p:cNvSpPr txBox="1"/>
          <p:nvPr/>
        </p:nvSpPr>
        <p:spPr>
          <a:xfrm>
            <a:off x="4192438" y="3429000"/>
            <a:ext cx="6096000" cy="24597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Diagnosis: Intussusception</a:t>
            </a:r>
            <a:endParaRPr lang="en-AU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Supported by:</a:t>
            </a:r>
            <a:endParaRPr lang="en-AU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A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abnormal gas pattern: empty right lower quadrant </a:t>
            </a:r>
            <a:endParaRPr lang="en-AU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A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visible soft tissue mass in upper abdomen</a:t>
            </a:r>
            <a:endParaRPr lang="en-AU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A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crescent sign: soft tissue mass surrounded by a crescent </a:t>
            </a:r>
            <a:r>
              <a:rPr lang="en-AU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lucency</a:t>
            </a:r>
            <a:r>
              <a:rPr lang="en-A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of bowel gas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AU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signs of small bowel obstruction</a:t>
            </a:r>
            <a:endParaRPr lang="en-AU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20735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6BAE5-38AB-B8D0-5645-054C4FCEC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Part three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A65E8-FABC-4381-3B68-C962FDDBC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A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 patient now has the following vital signs: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HR 200       BP 60/40       RR 40       SaO</a:t>
            </a:r>
            <a:r>
              <a:rPr lang="en-AU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2</a:t>
            </a:r>
            <a:r>
              <a:rPr lang="en-A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97% OA       T 37.2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AU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A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State three (3) steps you would take in the immediate management of this child. [3 marks]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AU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1. intravenous access and fluid resuscitation: 10-20mL/kg bolus of 0.9% NaCl followed by ongoing maintenance fluids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AU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2. analgesia: oral paracetamol 15mg/kg and/or ibuprofen 10mg/kg ; intranasal fentanyl 1.5mcg/kg ; intravenous morphine 0.05-0.2mg/kg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AU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3. urgent paediatric surgical referral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F0688-E173-FE1A-6208-92D1254F7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97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4D030-9B0C-9788-C0FD-C74B900CB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Examples of good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89DB4-0093-9E80-6741-CF847145E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>
              <a:lnSpc>
                <a:spcPct val="107000"/>
              </a:lnSpc>
              <a:buFont typeface="+mj-lt"/>
              <a:buAutoNum type="arabicPeriod"/>
            </a:pP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IV sodium chloride 0.9% 20ml/kg fluid bolus, repeated x1 after reassessment, aiming for CRT &lt;2s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742950" lvl="1" indent="-285750">
              <a:lnSpc>
                <a:spcPct val="107000"/>
              </a:lnSpc>
              <a:buFont typeface="+mj-lt"/>
              <a:buAutoNum type="arabicPeriod"/>
            </a:pP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IV analgesia 0.1mg/kg morphine boluses titrated to pain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Referral to Paediatric surgeons for assessment &amp; consideration for air enema by Radiology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en-AU" dirty="0"/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IV fluid resuscitation- 20ml/kg 0.9% saline =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approx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200ml in this age group, then repeat if continued hypotension/shock to achieve BP systolic &gt;80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analgesia- Fentanyl 1.5microg/kg (15microg here) IN to achieve reduction in FLACC pain score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Urgent surgical review for rectal insufflation and resolution, likely in theatre if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haemodynamically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unstable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38332-066B-3161-F469-77FB7416E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313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A9BCF-7DCF-6272-D53F-88C8B5785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Examples of good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67E00-184E-30B4-183D-517918ED9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infant in shock -  IV /IO access and IV 0.9% saline 10ml/kg bolus and review if they need a second bolus 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Analgesia - in FENTANYL 1.5MCG /kg till IV access obtained then IV morphine 0.01mg/kg in aliquots 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 Urgent referral to paediatric surgeons as the child will need operative management of the intussusception.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en-AU" dirty="0"/>
          </a:p>
          <a:p>
            <a:pPr indent="0">
              <a:lnSpc>
                <a:spcPct val="107000"/>
              </a:lnSpc>
              <a:buNone/>
            </a:pPr>
            <a:r>
              <a:rPr lang="en-AU" sz="1800" dirty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 IV access. Fluid bolus 0.9% NaCl 10ml/kg. Repeat to maximum 40ml/kg. End-points capillary refill &lt; 2 seconds, GCS 15, normotensive for age. Noradrenaline infusion if unsuccessful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AU" sz="1800" dirty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 Analgesia 1.5mcg/kg IN fentanyl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FA864-CA86-AAF8-8AE5-E9FCCB0B9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953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844F7-5E1B-2EBB-13F3-0B0D39CD0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General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20C8B-482C-1185-5B36-DAE7E6AEE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2279950"/>
            <a:ext cx="10771632" cy="4351338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 table in Part One was taken directly from the RCH guidelines: no tricks or hidden agendas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 whole question was about abdominal pain, so please give the poor patient some analgesia!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When writing fluids and drugs, please include the NAME, DOSE, ROUTE</a:t>
            </a:r>
            <a:r>
              <a:rPr lang="en-AU" sz="18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and</a:t>
            </a:r>
            <a:r>
              <a:rPr lang="en-A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RATE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Please check spelling/autocorrects before submitting your answers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Don’t over-answer: if the question asks for 3 answers, don’t write 4 answers 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812BD-B32F-469B-6BF9-0C3850FFD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687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388C2DE-F497-0578-FDDA-23D61FBC96AD}"/>
              </a:ext>
            </a:extLst>
          </p:cNvPr>
          <p:cNvSpPr/>
          <p:nvPr/>
        </p:nvSpPr>
        <p:spPr>
          <a:xfrm>
            <a:off x="6435306" y="1978325"/>
            <a:ext cx="4733026" cy="29157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2E40E6-0561-7440-3F4E-94F73DE8D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Some stats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08874-BEB7-223C-C7FD-7D3533CAB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sz="2800" dirty="0"/>
          </a:p>
          <a:p>
            <a:r>
              <a:rPr lang="en-AU" sz="2800" dirty="0"/>
              <a:t>Average score = 8.9</a:t>
            </a:r>
          </a:p>
          <a:p>
            <a:r>
              <a:rPr lang="en-AU" sz="2800" dirty="0"/>
              <a:t>Most common score = 10</a:t>
            </a:r>
          </a:p>
          <a:p>
            <a:r>
              <a:rPr lang="en-AU" sz="2800" dirty="0"/>
              <a:t>Pass mark of 9/12 </a:t>
            </a:r>
          </a:p>
          <a:p>
            <a:pPr marL="0" indent="0">
              <a:buNone/>
            </a:pPr>
            <a:r>
              <a:rPr lang="en-AU" sz="2800" dirty="0"/>
              <a:t>	= 61% of candidates passed      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BE60C-D65E-C78C-513C-FC85D627F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6746E2D-A480-2FD2-A4A3-35C13FB39B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0244894"/>
              </p:ext>
            </p:extLst>
          </p:nvPr>
        </p:nvGraphicFramePr>
        <p:xfrm>
          <a:off x="6507192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5320812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Univers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Univers" id="{605F9078-86F9-4258-A3E1-F8EFF02AE8CC}" vid="{4848699B-BB01-41E3-9EC4-3D97DFE529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919F73-B6C2-4A43-95E2-833EC48925FE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3C8E00D1-8EA3-4E42-801D-0253E1EAFC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C329F5-30EE-4BF7-AA2A-B837B51416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{A8DEB3C6-0BF2-47F2-8FD7-A1A7622855E6}tf89338750_win32</Template>
  <TotalTime>336</TotalTime>
  <Words>585</Words>
  <Application>Microsoft Office PowerPoint</Application>
  <PresentationFormat>Widescreen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Symbol</vt:lpstr>
      <vt:lpstr>Times New Roman</vt:lpstr>
      <vt:lpstr>Univers</vt:lpstr>
      <vt:lpstr>GradientUnivers</vt:lpstr>
      <vt:lpstr>MONASH PRACTICE EXAM 2022.2 QUESTION 5</vt:lpstr>
      <vt:lpstr>A paediatric patient presents to your tertiary ED with apparent abdominal pain. </vt:lpstr>
      <vt:lpstr>Part one</vt:lpstr>
      <vt:lpstr>Part two</vt:lpstr>
      <vt:lpstr>Part three</vt:lpstr>
      <vt:lpstr>Examples of good answers</vt:lpstr>
      <vt:lpstr>Examples of good answers</vt:lpstr>
      <vt:lpstr>General feedback</vt:lpstr>
      <vt:lpstr>Some stats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MONASH PRACTICE EXAM 2022.2 QUESTION 5</dc:title>
  <dc:creator>Danielle Feigin</dc:creator>
  <cp:lastModifiedBy>Danielle Feigin</cp:lastModifiedBy>
  <cp:revision>19</cp:revision>
  <dcterms:created xsi:type="dcterms:W3CDTF">2022-09-02T00:56:14Z</dcterms:created>
  <dcterms:modified xsi:type="dcterms:W3CDTF">2022-09-02T06:32:21Z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