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7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46"/>
  </p:normalViewPr>
  <p:slideViewPr>
    <p:cSldViewPr snapToGrid="0" snapToObjects="1">
      <p:cViewPr varScale="1">
        <p:scale>
          <a:sx n="84" d="100"/>
          <a:sy n="84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455B-85F0-974A-97E0-9227FDD2FCE6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D1E8D-8A36-564F-952A-F1EEA185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– </a:t>
            </a:r>
            <a:r>
              <a:rPr lang="en-US" dirty="0" err="1" smtClean="0"/>
              <a:t>Redback</a:t>
            </a:r>
            <a:r>
              <a:rPr lang="en-US" dirty="0" smtClean="0"/>
              <a:t> spider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262"/>
            <a:ext cx="8531578" cy="4876800"/>
          </a:xfrm>
        </p:spPr>
        <p:txBody>
          <a:bodyPr>
            <a:normAutofit/>
          </a:bodyPr>
          <a:lstStyle/>
          <a:p>
            <a:r>
              <a:rPr lang="en-AU" sz="2800" dirty="0"/>
              <a:t>A 22-year-old man presents with a 2-hour history of increasing R forearm pain after working in his garden. He tells you there are "lots of spiders around" and you suspect a </a:t>
            </a:r>
            <a:r>
              <a:rPr lang="en-AU" sz="2800" dirty="0" err="1"/>
              <a:t>redback</a:t>
            </a:r>
            <a:r>
              <a:rPr lang="en-AU" sz="2800" dirty="0"/>
              <a:t> spider bite.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10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77331" cy="990600"/>
          </a:xfrm>
        </p:spPr>
        <p:txBody>
          <a:bodyPr>
            <a:noAutofit/>
          </a:bodyPr>
          <a:lstStyle/>
          <a:p>
            <a:pPr lvl="0"/>
            <a:r>
              <a:rPr lang="en-AU" sz="1800" b="1" dirty="0"/>
              <a:t>a) List 3 other symptoms or signs you would look for to </a:t>
            </a:r>
            <a:r>
              <a:rPr lang="en-AU" sz="1800" b="1" u="sng" dirty="0"/>
              <a:t>confirm</a:t>
            </a:r>
            <a:r>
              <a:rPr lang="en-AU" sz="1800" b="1" dirty="0"/>
              <a:t> the diagnosis (3 marks)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367"/>
            <a:ext cx="8312046" cy="52952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/>
              <a:t> </a:t>
            </a:r>
            <a:endParaRPr lang="en-US" dirty="0"/>
          </a:p>
          <a:p>
            <a:pPr lvl="0"/>
            <a:r>
              <a:rPr lang="en-AU" sz="2900" dirty="0" smtClean="0">
                <a:solidFill>
                  <a:schemeClr val="tx1">
                    <a:lumMod val="75000"/>
                  </a:schemeClr>
                </a:solidFill>
              </a:rPr>
              <a:t>Intense pain </a:t>
            </a:r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radiating up the arm proximally, then spreading to shoulder/chest/</a:t>
            </a:r>
            <a:r>
              <a:rPr lang="en-AU" sz="2900" dirty="0" err="1">
                <a:solidFill>
                  <a:schemeClr val="tx1">
                    <a:lumMod val="75000"/>
                  </a:schemeClr>
                </a:solidFill>
              </a:rPr>
              <a:t>abdo</a:t>
            </a:r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/back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Sweating - local or generalised, may be profuse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Piloerection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N&amp;V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en-AU" sz="2900" dirty="0" smtClean="0">
                <a:solidFill>
                  <a:schemeClr val="tx1">
                    <a:lumMod val="75000"/>
                  </a:schemeClr>
                </a:solidFill>
              </a:rPr>
              <a:t>Mild </a:t>
            </a:r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hypertension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en-AU" sz="2900" dirty="0" smtClean="0">
                <a:solidFill>
                  <a:schemeClr val="tx1">
                    <a:lumMod val="75000"/>
                  </a:schemeClr>
                </a:solidFill>
              </a:rPr>
              <a:t>Tender </a:t>
            </a:r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lymphadenopathy</a:t>
            </a:r>
            <a:endParaRPr lang="en-US" sz="29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sz="2900" dirty="0">
                <a:solidFill>
                  <a:schemeClr val="tx1">
                    <a:lumMod val="75000"/>
                  </a:schemeClr>
                </a:solidFill>
              </a:rPr>
              <a:t> </a:t>
            </a:r>
            <a:endParaRPr lang="en-AU" sz="29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sz="26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AU" sz="2600" dirty="0">
                <a:solidFill>
                  <a:schemeClr val="tx1">
                    <a:lumMod val="75000"/>
                  </a:schemeClr>
                </a:solidFill>
              </a:rPr>
              <a:t>Needed to mention symptoms that </a:t>
            </a:r>
            <a:r>
              <a:rPr lang="en-AU" sz="2600" u="sng" dirty="0">
                <a:solidFill>
                  <a:schemeClr val="tx1">
                    <a:lumMod val="75000"/>
                  </a:schemeClr>
                </a:solidFill>
              </a:rPr>
              <a:t>help make the diagnosis </a:t>
            </a:r>
            <a:endParaRPr lang="en-AU" sz="26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Most useful symptom is </a:t>
            </a:r>
            <a:r>
              <a:rPr lang="en-AU" sz="2600" u="sng" dirty="0" smtClean="0">
                <a:solidFill>
                  <a:schemeClr val="tx1">
                    <a:lumMod val="75000"/>
                  </a:schemeClr>
                </a:solidFill>
              </a:rPr>
              <a:t>pattern of pain</a:t>
            </a:r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  - needed to mention </a:t>
            </a:r>
            <a:r>
              <a:rPr lang="en-AU" sz="2600" dirty="0">
                <a:solidFill>
                  <a:schemeClr val="tx1">
                    <a:lumMod val="75000"/>
                  </a:schemeClr>
                </a:solidFill>
              </a:rPr>
              <a:t>to get full marks</a:t>
            </a:r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US" sz="2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Common answer -  “localised” </a:t>
            </a:r>
            <a:r>
              <a:rPr lang="en-AU" sz="2600" dirty="0">
                <a:solidFill>
                  <a:schemeClr val="tx1">
                    <a:lumMod val="75000"/>
                  </a:schemeClr>
                </a:solidFill>
              </a:rPr>
              <a:t>sweating but often generalised</a:t>
            </a:r>
            <a:endParaRPr lang="en-US" sz="2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Erythema </a:t>
            </a:r>
            <a:r>
              <a:rPr lang="en-AU" sz="2600" dirty="0">
                <a:solidFill>
                  <a:schemeClr val="tx1">
                    <a:lumMod val="75000"/>
                  </a:schemeClr>
                </a:solidFill>
              </a:rPr>
              <a:t>commonly mentioned </a:t>
            </a:r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– usually mild, if present. </a:t>
            </a:r>
          </a:p>
          <a:p>
            <a:r>
              <a:rPr lang="en-AU" sz="2600" dirty="0" smtClean="0">
                <a:solidFill>
                  <a:schemeClr val="tx1">
                    <a:lumMod val="75000"/>
                  </a:schemeClr>
                </a:solidFill>
              </a:rPr>
              <a:t>Non-specific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</a:rPr>
              <a:t>systemic effects such as nausea, vomiting, headache, malaise and lethargy alone (without pain description) not that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</a:rPr>
              <a:t>useful to make diagnosis.</a:t>
            </a:r>
            <a:endParaRPr lang="en-US" sz="2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AU" sz="2600" dirty="0">
                <a:solidFill>
                  <a:schemeClr val="tx1">
                    <a:lumMod val="75000"/>
                  </a:schemeClr>
                </a:solidFill>
              </a:rPr>
              <a:t>How to mark if &gt;3 signs mentioned?</a:t>
            </a:r>
            <a:endParaRPr lang="en-US" sz="26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34" y="609600"/>
            <a:ext cx="8334531" cy="990600"/>
          </a:xfrm>
        </p:spPr>
        <p:txBody>
          <a:bodyPr>
            <a:noAutofit/>
          </a:bodyPr>
          <a:lstStyle/>
          <a:p>
            <a:pPr lvl="0"/>
            <a:r>
              <a:rPr lang="en-AU" sz="2800" dirty="0" smtClean="0"/>
              <a:t>b) List </a:t>
            </a:r>
            <a:r>
              <a:rPr lang="en-AU" sz="2800" dirty="0"/>
              <a:t>2 medications you would give as a </a:t>
            </a:r>
            <a:r>
              <a:rPr lang="en-AU" sz="2800" b="1" dirty="0"/>
              <a:t>priority</a:t>
            </a:r>
            <a:r>
              <a:rPr lang="en-AU" sz="2800" dirty="0"/>
              <a:t>, include dosage (2 marks).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 </a:t>
            </a:r>
            <a:r>
              <a:rPr lang="en-AU" dirty="0" smtClean="0"/>
              <a:t>Any </a:t>
            </a:r>
            <a:r>
              <a:rPr lang="en-AU" dirty="0"/>
              <a:t>of:</a:t>
            </a:r>
            <a:endParaRPr lang="en-US" dirty="0"/>
          </a:p>
          <a:p>
            <a:pPr lvl="0"/>
            <a:r>
              <a:rPr lang="en-AU" dirty="0"/>
              <a:t>P</a:t>
            </a:r>
            <a:r>
              <a:rPr lang="en-AU" dirty="0" smtClean="0"/>
              <a:t>aracetamol </a:t>
            </a:r>
            <a:r>
              <a:rPr lang="en-AU" dirty="0"/>
              <a:t>1g, </a:t>
            </a:r>
            <a:endParaRPr lang="en-AU" dirty="0" smtClean="0"/>
          </a:p>
          <a:p>
            <a:pPr lvl="0"/>
            <a:r>
              <a:rPr lang="en-AU" dirty="0" smtClean="0"/>
              <a:t>Ibuprofen </a:t>
            </a:r>
            <a:r>
              <a:rPr lang="en-AU" dirty="0"/>
              <a:t>400mg, </a:t>
            </a:r>
            <a:endParaRPr lang="en-AU" dirty="0" smtClean="0"/>
          </a:p>
          <a:p>
            <a:pPr lvl="0"/>
            <a:r>
              <a:rPr lang="en-AU" dirty="0" smtClean="0"/>
              <a:t>Oxycodone </a:t>
            </a:r>
            <a:r>
              <a:rPr lang="en-AU" dirty="0"/>
              <a:t>10mg.</a:t>
            </a:r>
            <a:endParaRPr lang="en-US" dirty="0"/>
          </a:p>
          <a:p>
            <a:pPr lvl="0"/>
            <a:r>
              <a:rPr lang="en-AU" dirty="0" smtClean="0"/>
              <a:t>M</a:t>
            </a:r>
            <a:r>
              <a:rPr lang="en-AU" dirty="0" smtClean="0"/>
              <a:t>orphine/fentanyl, </a:t>
            </a:r>
            <a:r>
              <a:rPr lang="en-AU" dirty="0"/>
              <a:t>titrated to </a:t>
            </a:r>
            <a:r>
              <a:rPr lang="en-AU" dirty="0" smtClean="0"/>
              <a:t>response</a:t>
            </a:r>
          </a:p>
          <a:p>
            <a:pPr marL="0" indent="0">
              <a:buNone/>
            </a:pPr>
            <a:endParaRPr lang="en-AU" dirty="0" smtClean="0"/>
          </a:p>
          <a:p>
            <a:endParaRPr lang="en-US" dirty="0"/>
          </a:p>
          <a:p>
            <a:r>
              <a:rPr lang="en-AU" sz="2000" dirty="0"/>
              <a:t>Other - ADT, </a:t>
            </a:r>
            <a:r>
              <a:rPr lang="en-AU" sz="2000" dirty="0" smtClean="0"/>
              <a:t>ondansetron </a:t>
            </a:r>
            <a:r>
              <a:rPr lang="en-AU" sz="2000" dirty="0"/>
              <a:t>- doesn't address main symptoms, not a priority</a:t>
            </a:r>
            <a:endParaRPr lang="en-US" sz="2000" dirty="0"/>
          </a:p>
          <a:p>
            <a:r>
              <a:rPr lang="en-AU" sz="2000" dirty="0"/>
              <a:t>Morphine - titrated to conscious state or RR?!?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48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252"/>
            <a:ext cx="8229600" cy="9906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c) What </a:t>
            </a:r>
            <a:r>
              <a:rPr lang="en-US" sz="2000" dirty="0"/>
              <a:t>three pieces of information regarding </a:t>
            </a:r>
            <a:r>
              <a:rPr lang="en-US" sz="2000" dirty="0" err="1"/>
              <a:t>antivenom</a:t>
            </a:r>
            <a:r>
              <a:rPr lang="en-US" sz="2000" dirty="0"/>
              <a:t> use in this man, would you explain to the registrar who is looking after this patient</a:t>
            </a:r>
            <a:r>
              <a:rPr lang="en-AU" sz="2000" dirty="0"/>
              <a:t> (3 marks)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Recent RCT (RAVE II) showed no significant clinical benefit of AV over placebo. </a:t>
            </a:r>
          </a:p>
          <a:p>
            <a:pPr lvl="0"/>
            <a:r>
              <a:rPr lang="en-US" sz="2000" dirty="0"/>
              <a:t>Anecdotal clinical improvement seen by toxicologists</a:t>
            </a:r>
          </a:p>
          <a:p>
            <a:pPr lvl="0"/>
            <a:r>
              <a:rPr lang="en-US" sz="2000" dirty="0"/>
              <a:t>Could consider if ongoing severe symptoms with unsatisfactory response to adequate doses of IV opioid analgesia</a:t>
            </a:r>
          </a:p>
          <a:p>
            <a:pPr lvl="0"/>
            <a:r>
              <a:rPr lang="en-US" sz="2000" dirty="0"/>
              <a:t>Necessary to have discussion with patient re. questionable benefit of treatment vs risk of allergy and serum sickness.    </a:t>
            </a:r>
          </a:p>
          <a:p>
            <a:pPr lvl="0"/>
            <a:r>
              <a:rPr lang="en-US" sz="2000" dirty="0"/>
              <a:t>Dose is 2 ampoules diluted in 100mL normal saline over 20min intravenously.    </a:t>
            </a:r>
          </a:p>
          <a:p>
            <a:r>
              <a:rPr lang="en-US" sz="2000" dirty="0" smtClean="0"/>
              <a:t>RAVE study – </a:t>
            </a:r>
            <a:r>
              <a:rPr lang="en-US" sz="2000" dirty="0" err="1" smtClean="0"/>
              <a:t>im</a:t>
            </a:r>
            <a:r>
              <a:rPr lang="en-US" sz="2000" dirty="0" smtClean="0"/>
              <a:t> and iv equivalent effect </a:t>
            </a:r>
            <a:r>
              <a:rPr lang="en-US" sz="1800" dirty="0" smtClean="0"/>
              <a:t>(</a:t>
            </a:r>
            <a:r>
              <a:rPr lang="en-US" sz="1400" dirty="0" smtClean="0"/>
              <a:t>o</a:t>
            </a:r>
            <a:r>
              <a:rPr lang="en-US" sz="1600" dirty="0" smtClean="0"/>
              <a:t>r lack of!)</a:t>
            </a:r>
          </a:p>
          <a:p>
            <a:endParaRPr lang="en-US" sz="1600" dirty="0"/>
          </a:p>
          <a:p>
            <a:r>
              <a:rPr lang="en-AU" sz="2000" dirty="0"/>
              <a:t>Anaphylaxis/serum sickness </a:t>
            </a:r>
            <a:r>
              <a:rPr lang="en-AU" sz="2000" dirty="0" smtClean="0"/>
              <a:t>– technically correct </a:t>
            </a:r>
            <a:r>
              <a:rPr lang="en-AU" sz="2000" dirty="0"/>
              <a:t>but better </a:t>
            </a:r>
            <a:r>
              <a:rPr lang="en-AU" sz="2000" dirty="0" smtClean="0"/>
              <a:t>answers</a:t>
            </a:r>
          </a:p>
          <a:p>
            <a:r>
              <a:rPr lang="en-AU" sz="2000" dirty="0" smtClean="0"/>
              <a:t>For full marks – must mention </a:t>
            </a:r>
            <a:r>
              <a:rPr lang="en-AU" sz="2000" dirty="0"/>
              <a:t>RAVE </a:t>
            </a:r>
            <a:r>
              <a:rPr lang="en-AU" sz="2000" dirty="0" smtClean="0"/>
              <a:t>2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19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AU" sz="2400" dirty="0"/>
              <a:t>List the most important early complication of </a:t>
            </a:r>
            <a:r>
              <a:rPr lang="en-AU" sz="2400" dirty="0" err="1"/>
              <a:t>antivenom</a:t>
            </a:r>
            <a:r>
              <a:rPr lang="en-AU" sz="2400" dirty="0"/>
              <a:t> administration (1 mark)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 </a:t>
            </a:r>
            <a:r>
              <a:rPr lang="en-AU" dirty="0"/>
              <a:t>A</a:t>
            </a:r>
            <a:r>
              <a:rPr lang="en-AU" dirty="0" smtClean="0"/>
              <a:t>llergy </a:t>
            </a:r>
            <a:r>
              <a:rPr lang="en-AU" dirty="0"/>
              <a:t>or anaphylaxis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en-AU" dirty="0">
                <a:solidFill>
                  <a:schemeClr val="tx2"/>
                </a:solidFill>
              </a:rPr>
              <a:t>List the most important delayed complication of </a:t>
            </a:r>
            <a:r>
              <a:rPr lang="en-AU" dirty="0" err="1">
                <a:solidFill>
                  <a:schemeClr val="tx2"/>
                </a:solidFill>
              </a:rPr>
              <a:t>antivenom</a:t>
            </a:r>
            <a:r>
              <a:rPr lang="en-AU" dirty="0">
                <a:solidFill>
                  <a:schemeClr val="tx2"/>
                </a:solidFill>
              </a:rPr>
              <a:t> administration (1 mark)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dirty="0"/>
              <a:t> </a:t>
            </a:r>
            <a:endParaRPr lang="en-US" dirty="0"/>
          </a:p>
          <a:p>
            <a:pPr lvl="0"/>
            <a:r>
              <a:rPr lang="en-AU" dirty="0"/>
              <a:t>Serum sickness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en-AU" dirty="0">
                <a:solidFill>
                  <a:schemeClr val="tx2"/>
                </a:solidFill>
              </a:rPr>
              <a:t>List 2 symptoms of this delayed complication (2 marks)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dirty="0"/>
              <a:t> </a:t>
            </a:r>
            <a:endParaRPr lang="en-US" dirty="0"/>
          </a:p>
          <a:p>
            <a:pPr lvl="0"/>
            <a:r>
              <a:rPr lang="en-AU" dirty="0"/>
              <a:t>Fever</a:t>
            </a:r>
            <a:endParaRPr lang="en-US" dirty="0"/>
          </a:p>
          <a:p>
            <a:pPr lvl="0"/>
            <a:r>
              <a:rPr lang="en-AU" dirty="0"/>
              <a:t>Rash</a:t>
            </a:r>
            <a:endParaRPr lang="en-US" dirty="0"/>
          </a:p>
          <a:p>
            <a:pPr lvl="0"/>
            <a:r>
              <a:rPr lang="en-AU" dirty="0"/>
              <a:t>Arthralgia</a:t>
            </a:r>
            <a:endParaRPr lang="en-US" dirty="0"/>
          </a:p>
          <a:p>
            <a:pPr lvl="0"/>
            <a:r>
              <a:rPr lang="en-AU" dirty="0"/>
              <a:t>Myalgia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81" y="1236510"/>
            <a:ext cx="3072359" cy="4681690"/>
          </a:xfrm>
        </p:spPr>
      </p:pic>
    </p:spTree>
    <p:extLst>
      <p:ext uri="{BB962C8B-B14F-4D97-AF65-F5344CB8AC3E}">
        <p14:creationId xmlns:p14="http://schemas.microsoft.com/office/powerpoint/2010/main" val="20419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 &amp; law">
  <a:themeElements>
    <a:clrScheme name="">
      <a:dk1>
        <a:srgbClr val="4D4D4D"/>
      </a:dk1>
      <a:lt1>
        <a:srgbClr val="FFFFFF"/>
      </a:lt1>
      <a:dk2>
        <a:srgbClr val="000068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 &amp; law.thmx</Template>
  <TotalTime>2203</TotalTime>
  <Words>182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Med &amp; law</vt:lpstr>
      <vt:lpstr>Question 4 – Redback spider</vt:lpstr>
      <vt:lpstr>a) List 3 other symptoms or signs you would look for to confirm the diagnosis (3 marks) </vt:lpstr>
      <vt:lpstr>b) List 2 medications you would give as a priority, include dosage (2 marks).  </vt:lpstr>
      <vt:lpstr>c) What three pieces of information regarding antivenom use in this man, would you explain to the registrar who is looking after this patient (3 marks) </vt:lpstr>
      <vt:lpstr>List the most important early complication of antivenom administration (1 mark) 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27</dc:title>
  <dc:creator>Julia Fisher</dc:creator>
  <cp:lastModifiedBy>Julia Dillon</cp:lastModifiedBy>
  <cp:revision>31</cp:revision>
  <dcterms:created xsi:type="dcterms:W3CDTF">2015-06-17T23:54:45Z</dcterms:created>
  <dcterms:modified xsi:type="dcterms:W3CDTF">2017-06-21T03:38:05Z</dcterms:modified>
</cp:coreProperties>
</file>