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80" r:id="rId6"/>
    <p:sldId id="275" r:id="rId7"/>
    <p:sldId id="277" r:id="rId8"/>
    <p:sldId id="269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BC60-4E0A-9743-85ED-5605877A7BDC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9DED-2480-284C-8C66-B2331804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7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1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4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780C-E3AB-804F-B6BE-327007106DF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6429-54FA-F745-A40A-82357C47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MH 2018.1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1800" dirty="0"/>
              <a:t> 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Q 3</a:t>
            </a:r>
            <a:br>
              <a:rPr lang="en-GB" sz="1800" dirty="0" smtClean="0"/>
            </a:br>
            <a:r>
              <a:rPr lang="en-AU" sz="1800" dirty="0" smtClean="0"/>
              <a:t>A </a:t>
            </a:r>
            <a:r>
              <a:rPr lang="en-AU" sz="1800" dirty="0"/>
              <a:t>33 </a:t>
            </a:r>
            <a:r>
              <a:rPr lang="en-AU" sz="1800" dirty="0" err="1"/>
              <a:t>yo</a:t>
            </a:r>
            <a:r>
              <a:rPr lang="en-AU" sz="1800" dirty="0"/>
              <a:t> man presents with 5 days of worsening cough &amp; dyspnoea. His GP has confirmed a diagnosis of influenza </a:t>
            </a:r>
            <a:r>
              <a:rPr lang="en-AU" sz="1800" dirty="0" smtClean="0"/>
              <a:t>B, </a:t>
            </a:r>
            <a:r>
              <a:rPr lang="en-AU" sz="1800" dirty="0"/>
              <a:t>7 days ago. </a:t>
            </a:r>
            <a:r>
              <a:rPr lang="en-GB" dirty="0"/>
              <a:t/>
            </a:r>
            <a:br>
              <a:rPr lang="en-GB" dirty="0"/>
            </a:br>
            <a:r>
              <a:rPr lang="en-AU" sz="1800" dirty="0"/>
              <a:t>O/E RR 30 sat 88% RA BP 110/70 HR 115 temp 39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../IMG_385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12812"/>
          <a:stretch/>
        </p:blipFill>
        <p:spPr bwMode="auto">
          <a:xfrm>
            <a:off x="4648201" y="1600200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../IMG_38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6" y="1600199"/>
            <a:ext cx="395981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52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../IMG_385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12812"/>
          <a:stretch/>
        </p:blipFill>
        <p:spPr bwMode="auto">
          <a:xfrm>
            <a:off x="4648201" y="1600200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../IMG_38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6" y="1600199"/>
            <a:ext cx="395981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2200" dirty="0" smtClean="0"/>
              <a:t>a. List </a:t>
            </a:r>
            <a:r>
              <a:rPr lang="en-AU" sz="2200" dirty="0"/>
              <a:t>3 abnormalities on the images provided (3 marks)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7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32477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B. List 3 strategies to improve his respiratory status. For each strategy state 1 explanation/rationale for its use. (6 marks)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C. List 2 organisms most likely involved in this complication (2 marks)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529298"/>
              </p:ext>
            </p:extLst>
          </p:nvPr>
        </p:nvGraphicFramePr>
        <p:xfrm>
          <a:off x="457199" y="1600200"/>
          <a:ext cx="7967609" cy="309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16"/>
                <a:gridCol w="2377351"/>
                <a:gridCol w="5048142"/>
              </a:tblGrid>
              <a:tr h="759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Rationale</a:t>
                      </a:r>
                      <a:endParaRPr lang="en-US" dirty="0"/>
                    </a:p>
                  </a:txBody>
                  <a:tcPr/>
                </a:tc>
              </a:tr>
              <a:tr h="75990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90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536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5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B. List 3 strategies to improve his respiratory status. For each strategy state 1 explanation/rationale for its use. (6 marks)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47539"/>
              </p:ext>
            </p:extLst>
          </p:nvPr>
        </p:nvGraphicFramePr>
        <p:xfrm>
          <a:off x="184938" y="1184663"/>
          <a:ext cx="8126857" cy="52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22"/>
                <a:gridCol w="2173998"/>
                <a:gridCol w="5142737"/>
              </a:tblGrid>
              <a:tr h="62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Rationale  ( WHY</a:t>
                      </a:r>
                      <a:r>
                        <a:rPr lang="en-US" baseline="0" dirty="0" smtClean="0"/>
                        <a:t> rather than when)</a:t>
                      </a:r>
                      <a:endParaRPr lang="en-US" dirty="0"/>
                    </a:p>
                  </a:txBody>
                  <a:tcPr/>
                </a:tc>
              </a:tr>
              <a:tr h="5153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Oxygenation (HFNP/NRB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etc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FiO2 to improve PAO2</a:t>
                      </a:r>
                    </a:p>
                  </a:txBody>
                  <a:tcPr/>
                </a:tc>
              </a:tr>
              <a:tr h="6542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positioning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collapsed alveoli, increased FRC and area available for gas exchange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V/Q, improved mechanical advantage, less lung compression from abdominal and mediastinal contents</a:t>
                      </a:r>
                      <a:endParaRPr lang="en-US" sz="1200" dirty="0"/>
                    </a:p>
                  </a:txBody>
                  <a:tcPr/>
                </a:tc>
              </a:tr>
              <a:tr h="7187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NIV /PEEP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augmentation of alveolar ventilation, helps reverse acidosis and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hypercapnoea</a:t>
                      </a:r>
                      <a:endParaRPr lang="en-U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alveolar recruitment and increased FiO2, helps reverse hypoxia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reduction in work of breathing and respiratory effort</a:t>
                      </a:r>
                      <a:endParaRPr lang="en-US" sz="1200" dirty="0"/>
                    </a:p>
                  </a:txBody>
                  <a:tcPr/>
                </a:tc>
              </a:tr>
              <a:tr h="1868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ETT/PEEP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Anticipate</a:t>
                      </a:r>
                      <a:r>
                        <a:rPr lang="en-US" sz="1200" baseline="0" dirty="0" smtClean="0"/>
                        <a:t> prolonged need respiratory support (days)/respiratory muscle fatigue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of septic shock requiring vasopressors or with acute respiratory failure requiring intubation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refractory hypoxemia despite above measures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airway pressure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functional residual capacity (FRC) (prevention of airway and alveolar collapse)/increase PaO2/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maximises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recruitment of alveoli by preventing cyclic de-recruitment on expiration/decreased airway resistance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ventilation/perfusion (V/Q) mismatch</a:t>
                      </a:r>
                    </a:p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distribution of inspired gas</a:t>
                      </a:r>
                    </a:p>
                  </a:txBody>
                  <a:tcPr/>
                </a:tc>
              </a:tr>
              <a:tr h="830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Adjuncts (salbutamol)</a:t>
                      </a:r>
                    </a:p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Additional bronchodilation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2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C. List 2 organisms most likely involved in this complication (2 marks)</a:t>
            </a:r>
          </a:p>
        </p:txBody>
      </p:sp>
    </p:spTree>
    <p:extLst>
      <p:ext uri="{BB962C8B-B14F-4D97-AF65-F5344CB8AC3E}">
        <p14:creationId xmlns:p14="http://schemas.microsoft.com/office/powerpoint/2010/main" val="131046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C. List 2 organisms most likely involved in this complication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2 marks)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Seasonal infection with influenza viruses has occurred annually in the human population over the last several centuries. </a:t>
            </a:r>
            <a:endParaRPr lang="en-US" dirty="0" smtClean="0"/>
          </a:p>
          <a:p>
            <a:r>
              <a:rPr lang="en-US" dirty="0" smtClean="0"/>
              <a:t>Periodically</a:t>
            </a:r>
            <a:r>
              <a:rPr lang="en-US" dirty="0"/>
              <a:t>, due to the antigenic shift in circulating strains, influenza virus infections reach pandemic levels, with global spread of disease affecting up to 1/4 to 1/3 of the world population. </a:t>
            </a:r>
            <a:endParaRPr lang="en-US" dirty="0" smtClean="0"/>
          </a:p>
          <a:p>
            <a:r>
              <a:rPr lang="en-US" dirty="0" smtClean="0"/>
              <a:t>Despite </a:t>
            </a:r>
            <a:r>
              <a:rPr lang="en-US" dirty="0"/>
              <a:t>significant vaccination efforts, antigenic drift and shift of the virus can result in large-scale susceptibility to disease.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most influenza virus infections result in mild to moderate pulmonary infection, severe, life-threatening disease can occur. </a:t>
            </a:r>
            <a:endParaRPr lang="en-US" dirty="0" smtClean="0"/>
          </a:p>
          <a:p>
            <a:r>
              <a:rPr lang="en-US" dirty="0" smtClean="0"/>
              <a:t>Often</a:t>
            </a:r>
            <a:r>
              <a:rPr lang="en-US" dirty="0"/>
              <a:t>, the worst disease outcomes are associated with secondary bacterial pneumonia caused primarily by </a:t>
            </a:r>
            <a:r>
              <a:rPr lang="en-US" dirty="0">
                <a:solidFill>
                  <a:srgbClr val="0070C0"/>
                </a:solidFill>
              </a:rPr>
              <a:t>Staphylococcus aureus or Streptococcus pneumoniae.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Influenza </a:t>
            </a:r>
            <a:r>
              <a:rPr lang="en-US" dirty="0"/>
              <a:t>with bacterial superinfection can result in the hospitalization and/or death of both patients with preexisting lung disease and previously healthy individuals.</a:t>
            </a:r>
          </a:p>
        </p:txBody>
      </p:sp>
    </p:spTree>
    <p:extLst>
      <p:ext uri="{BB962C8B-B14F-4D97-AF65-F5344CB8AC3E}">
        <p14:creationId xmlns:p14="http://schemas.microsoft.com/office/powerpoint/2010/main" val="148470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60816" cy="5365874"/>
          </a:xfrm>
        </p:spPr>
      </p:pic>
    </p:spTree>
    <p:extLst>
      <p:ext uri="{BB962C8B-B14F-4D97-AF65-F5344CB8AC3E}">
        <p14:creationId xmlns:p14="http://schemas.microsoft.com/office/powerpoint/2010/main" val="76813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themes preventing success in SAQ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1960"/>
            <a:ext cx="8229600" cy="38042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Vague/non consultant level answers</a:t>
            </a:r>
          </a:p>
          <a:p>
            <a:r>
              <a:rPr lang="en-US" dirty="0" smtClean="0"/>
              <a:t>Failing to answer specifics of question before going global ( brainstem protocol response)</a:t>
            </a:r>
          </a:p>
          <a:p>
            <a:r>
              <a:rPr lang="en-US" dirty="0" smtClean="0"/>
              <a:t>Missing key/mandatory responses</a:t>
            </a:r>
          </a:p>
          <a:p>
            <a:r>
              <a:rPr lang="en-US" dirty="0" smtClean="0"/>
              <a:t>Stuffing up timing/leaving questions out</a:t>
            </a:r>
          </a:p>
          <a:p>
            <a:r>
              <a:rPr lang="en-US" dirty="0" smtClean="0"/>
              <a:t>Ignoring/devaluing feedback</a:t>
            </a:r>
          </a:p>
          <a:p>
            <a:r>
              <a:rPr lang="en-US" dirty="0" smtClean="0"/>
              <a:t>Sitting the exam before assessments from experienced educators indicate readiness</a:t>
            </a:r>
            <a:endParaRPr lang="en-US" dirty="0"/>
          </a:p>
        </p:txBody>
      </p:sp>
      <p:sp>
        <p:nvSpPr>
          <p:cNvPr id="4" name="AutoShape 2" descr="um2.ps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um2.psd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95" y="846138"/>
            <a:ext cx="1084301" cy="13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27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203</TotalTime>
  <Words>388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Default Theme</vt:lpstr>
      <vt:lpstr>MH 2018.1 </vt:lpstr>
      <vt:lpstr>  Q 3 A 33 yo man presents with 5 days of worsening cough &amp; dyspnoea. His GP has confirmed a diagnosis of influenza B, 7 days ago.  O/E RR 30 sat 88% RA BP 110/70 HR 115 temp 39 </vt:lpstr>
      <vt:lpstr>a. List 3 abnormalities on the images provided (3 marks) </vt:lpstr>
      <vt:lpstr>B. List 3 strategies to improve his respiratory status. For each strategy state 1 explanation/rationale for its use. (6 marks)              C. List 2 organisms most likely involved in this complication (2 marks)</vt:lpstr>
      <vt:lpstr>B. List 3 strategies to improve his respiratory status. For each strategy state 1 explanation/rationale for its use. (6 marks)</vt:lpstr>
      <vt:lpstr>C. List 2 organisms most likely involved in this complication (2 marks)</vt:lpstr>
      <vt:lpstr>C. List 2 organisms most likely involved in this complication  (2 marks)</vt:lpstr>
      <vt:lpstr>PowerPoint Presentation</vt:lpstr>
      <vt:lpstr>General themes preventing success in SAQ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 2018.1 </dc:title>
  <dc:creator>Fergus Kerr</dc:creator>
  <cp:lastModifiedBy>Pourya Pouryahya</cp:lastModifiedBy>
  <cp:revision>23</cp:revision>
  <dcterms:created xsi:type="dcterms:W3CDTF">2017-12-12T04:48:36Z</dcterms:created>
  <dcterms:modified xsi:type="dcterms:W3CDTF">2017-12-14T08:28:28Z</dcterms:modified>
</cp:coreProperties>
</file>