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09"/>
    <p:restoredTop sz="94651"/>
  </p:normalViewPr>
  <p:slideViewPr>
    <p:cSldViewPr snapToGrid="0" snapToObjects="1">
      <p:cViewPr varScale="1">
        <p:scale>
          <a:sx n="100" d="100"/>
          <a:sy n="100" d="100"/>
        </p:scale>
        <p:origin x="192" y="10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E016143-E03C-4CFD-AFDC-14E5BDEA754C}" type="datetimeFigureOut">
              <a:rPr lang="en-US" dirty="0"/>
              <a:t>6/21/17</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FAB73BC-B049-4115-A692-8D63A059BFB8}" type="slidenum">
              <a:rPr lang="en-US" dirty="0"/>
              <a:pPr/>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33E54A-A8CA-48C1-9504-691B58049D29}" type="datetimeFigureOut">
              <a:rPr lang="en-US" dirty="0"/>
              <a:t>6/21/17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6C806-BBF7-471C-9527-881CE2266695}" type="datetimeFigureOut">
              <a:rPr lang="en-US" dirty="0"/>
              <a:t>6/21/17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C94063-DF36-4330-A365-08DA1FA5B7D6}" type="datetimeFigureOut">
              <a:rPr lang="en-US" dirty="0"/>
              <a:t>6/21/17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8A7C6C-0F39-4D70-8E8D-FE5B9C95FA73}" type="datetimeFigureOut">
              <a:rPr lang="en-US" dirty="0"/>
              <a:t>6/21/17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CFA4AC-08CC-42CE-BD01-C191750A04EC}" type="datetimeFigureOut">
              <a:rPr lang="en-US" dirty="0"/>
              <a:t>6/21/17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A7A723-92A7-435B-B681-F25B092FEFEB}" type="datetimeFigureOut">
              <a:rPr lang="en-US" dirty="0"/>
              <a:t>6/21/17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dirty="0"/>
              <a:t>6/21/17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dirty="0"/>
              <a:t>6/21/17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53789A-C914-4DB1-8815-80B5EC7335C5}" type="datetimeFigureOut">
              <a:rPr lang="en-US" dirty="0"/>
              <a:t>6/21/17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6440AA-91A0-436F-8FDB-C0F939DCAE21}" type="datetimeFigureOut">
              <a:rPr lang="en-US" dirty="0"/>
              <a:t>6/21/17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E59FD0C-5451-4CA0-86AF-E70AE3279989}" type="datetimeFigureOut">
              <a:rPr lang="en-US" dirty="0"/>
              <a:t>6/21/17</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Monash Health Practice Fellowship SAQ</a:t>
            </a:r>
            <a:endParaRPr lang="en-US" dirty="0"/>
          </a:p>
        </p:txBody>
      </p:sp>
      <p:sp>
        <p:nvSpPr>
          <p:cNvPr id="3" name="Subtitle 2"/>
          <p:cNvSpPr>
            <a:spLocks noGrp="1"/>
          </p:cNvSpPr>
          <p:nvPr>
            <p:ph type="subTitle" idx="1"/>
          </p:nvPr>
        </p:nvSpPr>
        <p:spPr/>
        <p:txBody>
          <a:bodyPr>
            <a:normAutofit/>
          </a:bodyPr>
          <a:lstStyle/>
          <a:p>
            <a:pPr lvl="1"/>
            <a:r>
              <a:rPr lang="en-US" sz="4800" dirty="0" smtClean="0"/>
              <a:t>Question 8</a:t>
            </a:r>
            <a:endParaRPr lang="en-US" sz="4800" dirty="0"/>
          </a:p>
        </p:txBody>
      </p:sp>
    </p:spTree>
    <p:extLst>
      <p:ext uri="{BB962C8B-B14F-4D97-AF65-F5344CB8AC3E}">
        <p14:creationId xmlns:p14="http://schemas.microsoft.com/office/powerpoint/2010/main" val="269613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348" y="0"/>
            <a:ext cx="9525398" cy="2420192"/>
          </a:xfrm>
        </p:spPr>
        <p:txBody>
          <a:bodyPr>
            <a:normAutofit fontScale="90000"/>
          </a:bodyPr>
          <a:lstStyle/>
          <a:p>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smtClean="0"/>
              <a:t>A 53 year old lady presents to your ED with sudden onset of vertigo. She appears distressed with nausea and vomiting and is reluctant to open her eyes.  She describes being unsteady on her feet and feels she is too unwell to sit up in bed.</a:t>
            </a:r>
            <a:br>
              <a:rPr lang="en-US" sz="2400" dirty="0" smtClean="0"/>
            </a:br>
            <a:r>
              <a:rPr lang="en-US" sz="2400" dirty="0"/>
              <a:t/>
            </a:r>
            <a:br>
              <a:rPr lang="en-US" sz="2400" dirty="0"/>
            </a:br>
            <a:r>
              <a:rPr lang="en-US" sz="2400" dirty="0" smtClean="0"/>
              <a:t>Q. What are the 2 main categories of vertigo and for each list 3 causes (6marks)</a:t>
            </a:r>
            <a:endParaRPr lang="en-US" sz="2400" dirty="0"/>
          </a:p>
        </p:txBody>
      </p:sp>
      <p:sp>
        <p:nvSpPr>
          <p:cNvPr id="3" name="Content Placeholder 2"/>
          <p:cNvSpPr>
            <a:spLocks noGrp="1"/>
          </p:cNvSpPr>
          <p:nvPr>
            <p:ph idx="1"/>
          </p:nvPr>
        </p:nvSpPr>
        <p:spPr>
          <a:xfrm>
            <a:off x="770348" y="2782958"/>
            <a:ext cx="8595360" cy="3657600"/>
          </a:xfrm>
        </p:spPr>
        <p:txBody>
          <a:bodyPr>
            <a:normAutofit fontScale="70000" lnSpcReduction="20000"/>
          </a:bodyPr>
          <a:lstStyle/>
          <a:p>
            <a:r>
              <a:rPr lang="en-US" sz="2400" dirty="0" smtClean="0"/>
              <a:t>Peripheral: BPPV, </a:t>
            </a:r>
            <a:r>
              <a:rPr lang="en-US" sz="2400" dirty="0" err="1" smtClean="0"/>
              <a:t>Vetibular</a:t>
            </a:r>
            <a:r>
              <a:rPr lang="en-US" sz="2400" dirty="0" smtClean="0"/>
              <a:t> neuritis, </a:t>
            </a:r>
            <a:r>
              <a:rPr lang="en-US" sz="2400" dirty="0" err="1" smtClean="0"/>
              <a:t>Menieres</a:t>
            </a:r>
            <a:r>
              <a:rPr lang="en-US" sz="2400" dirty="0" smtClean="0"/>
              <a:t>, trauma, perilymph fistula, acoustic neuroma</a:t>
            </a:r>
            <a:endParaRPr lang="en-US" sz="2400" dirty="0" smtClean="0"/>
          </a:p>
          <a:p>
            <a:endParaRPr lang="en-US" dirty="0"/>
          </a:p>
          <a:p>
            <a:endParaRPr lang="en-US" dirty="0" smtClean="0"/>
          </a:p>
          <a:p>
            <a:endParaRPr lang="en-US" dirty="0"/>
          </a:p>
          <a:p>
            <a:r>
              <a:rPr lang="en-US" sz="2400" dirty="0" smtClean="0"/>
              <a:t>Central- posterior circulation stroke, vertebral A dissection, posterior fossa tumor, MS, migraine, </a:t>
            </a:r>
            <a:r>
              <a:rPr lang="en-US" sz="2400" dirty="0" err="1" smtClean="0"/>
              <a:t>wallenberg</a:t>
            </a:r>
            <a:r>
              <a:rPr lang="en-US" sz="2400" dirty="0" smtClean="0"/>
              <a:t> syndrome, </a:t>
            </a:r>
            <a:r>
              <a:rPr lang="en-US" sz="2400" dirty="0" err="1" smtClean="0"/>
              <a:t>vertebrobasilar</a:t>
            </a:r>
            <a:r>
              <a:rPr lang="en-US" sz="2400" dirty="0" smtClean="0"/>
              <a:t> insufficiency</a:t>
            </a:r>
            <a:endParaRPr lang="en-US" sz="2400" dirty="0" smtClean="0"/>
          </a:p>
          <a:p>
            <a:endParaRPr lang="en-US" sz="2400" dirty="0"/>
          </a:p>
          <a:p>
            <a:endParaRPr lang="en-US" sz="2400" dirty="0" smtClean="0"/>
          </a:p>
          <a:p>
            <a:r>
              <a:rPr lang="en-US" sz="2400" dirty="0" smtClean="0"/>
              <a:t>Did well if you were broad in your list of differentials.</a:t>
            </a:r>
            <a:endParaRPr lang="en-US" sz="2400" dirty="0"/>
          </a:p>
        </p:txBody>
      </p:sp>
    </p:spTree>
    <p:extLst>
      <p:ext uri="{BB962C8B-B14F-4D97-AF65-F5344CB8AC3E}">
        <p14:creationId xmlns:p14="http://schemas.microsoft.com/office/powerpoint/2010/main" val="926293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Her neurological examination is normal except for prominent nystagmus. You decide to proceed with HINTS test. </a:t>
            </a:r>
            <a:br>
              <a:rPr lang="en-US" sz="2400" dirty="0" smtClean="0"/>
            </a:br>
            <a:r>
              <a:rPr lang="en-US" sz="2400" dirty="0"/>
              <a:t/>
            </a:r>
            <a:br>
              <a:rPr lang="en-US" sz="2400" dirty="0"/>
            </a:br>
            <a:r>
              <a:rPr lang="en-US" sz="2400" dirty="0" smtClean="0"/>
              <a:t>List the 3 components of the HINTS test and for each state the findings consistent with a peripheral nerve lesion (6marks)</a:t>
            </a:r>
            <a:endParaRPr lang="en-US" sz="2400" dirty="0"/>
          </a:p>
        </p:txBody>
      </p:sp>
      <p:sp>
        <p:nvSpPr>
          <p:cNvPr id="3" name="Content Placeholder 2"/>
          <p:cNvSpPr>
            <a:spLocks noGrp="1"/>
          </p:cNvSpPr>
          <p:nvPr>
            <p:ph idx="1"/>
          </p:nvPr>
        </p:nvSpPr>
        <p:spPr>
          <a:xfrm>
            <a:off x="1261872" y="2093843"/>
            <a:ext cx="8595360" cy="4253948"/>
          </a:xfrm>
        </p:spPr>
        <p:txBody>
          <a:bodyPr/>
          <a:lstStyle/>
          <a:p>
            <a:r>
              <a:rPr lang="en-US" sz="2000" b="1" dirty="0" smtClean="0"/>
              <a:t>Head Impulse- </a:t>
            </a:r>
            <a:r>
              <a:rPr lang="en-US" sz="2000" dirty="0" smtClean="0"/>
              <a:t> Eyes cannot fix on side of lesion when head turned rapidly </a:t>
            </a:r>
            <a:r>
              <a:rPr lang="en-US" sz="2000" smtClean="0"/>
              <a:t>to that side.  </a:t>
            </a:r>
            <a:r>
              <a:rPr lang="en-US" sz="2000" dirty="0" smtClean="0"/>
              <a:t>Unilateral finding. </a:t>
            </a:r>
            <a:endParaRPr lang="en-US" sz="2000" b="1" dirty="0" smtClean="0"/>
          </a:p>
          <a:p>
            <a:endParaRPr lang="en-US" b="1" dirty="0"/>
          </a:p>
          <a:p>
            <a:r>
              <a:rPr lang="en-US" sz="2000" b="1" dirty="0" smtClean="0"/>
              <a:t>Nystagmus- </a:t>
            </a:r>
            <a:r>
              <a:rPr lang="en-US" sz="2000" dirty="0" smtClean="0"/>
              <a:t>unidirectional fast phase, away from side of lesion. </a:t>
            </a:r>
            <a:endParaRPr lang="en-US" sz="2000" b="1" dirty="0" smtClean="0"/>
          </a:p>
          <a:p>
            <a:endParaRPr lang="en-US" b="1" dirty="0"/>
          </a:p>
          <a:p>
            <a:r>
              <a:rPr lang="en-US" sz="2000" b="1" dirty="0" smtClean="0"/>
              <a:t>Test of Skew- </a:t>
            </a:r>
            <a:r>
              <a:rPr lang="en-US" sz="2000" dirty="0" smtClean="0"/>
              <a:t>negative in peripheral lesion.  Eyes will remain fixed during cover test. </a:t>
            </a:r>
            <a:endParaRPr lang="en-US" sz="2000" b="1" dirty="0" smtClean="0"/>
          </a:p>
        </p:txBody>
      </p:sp>
    </p:spTree>
    <p:extLst>
      <p:ext uri="{BB962C8B-B14F-4D97-AF65-F5344CB8AC3E}">
        <p14:creationId xmlns:p14="http://schemas.microsoft.com/office/powerpoint/2010/main" val="1210406569"/>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View</Template>
  <TotalTime>25</TotalTime>
  <Words>122</Words>
  <Application>Microsoft Macintosh PowerPoint</Application>
  <PresentationFormat>Widescreen</PresentationFormat>
  <Paragraphs>17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Schoolbook</vt:lpstr>
      <vt:lpstr>Wingdings 2</vt:lpstr>
      <vt:lpstr>View</vt:lpstr>
      <vt:lpstr>Monash Health Practice Fellowship SAQ</vt:lpstr>
      <vt:lpstr>     A 53 year old lady presents to your ED with sudden onset of vertigo. She appears distressed with nausea and vomiting and is reluctant to open her eyes.  She describes being unsteady on her feet and feels she is too unwell to sit up in bed.  Q. What are the 2 main categories of vertigo and for each list 3 causes (6marks)</vt:lpstr>
      <vt:lpstr>Her neurological examination is normal except for prominent nystagmus. You decide to proceed with HINTS test.   List the 3 components of the HINTS test and for each state the findings consistent with a peripheral nerve lesion (6marks)</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Monash Health Practice Fellowship SAQ</dc:title>
  <dc:creator>Lisa Vallender</dc:creator>
  <cp:lastModifiedBy>Lisa Vallender</cp:lastModifiedBy>
  <cp:revision>4</cp:revision>
  <dcterms:created xsi:type="dcterms:W3CDTF">2017-06-20T02:26:00Z</dcterms:created>
  <dcterms:modified xsi:type="dcterms:W3CDTF">2017-06-20T23:54:29Z</dcterms:modified>
</cp:coreProperties>
</file>