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Garamond"/>
        <a:ea typeface="Garamond"/>
        <a:cs typeface="Garamond"/>
        <a:sym typeface="Garamon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DDCB"/>
          </a:solidFill>
        </a:fill>
      </a:tcStyle>
    </a:wholeTbl>
    <a:band2H>
      <a:tcTxStyle b="def" i="def"/>
      <a:tcStyle>
        <a:tcBdr/>
        <a:fill>
          <a:solidFill>
            <a:srgbClr val="ECEFE7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DE"/>
          </a:solidFill>
        </a:fill>
      </a:tcStyle>
    </a:wholeTbl>
    <a:band2H>
      <a:tcTxStyle b="def" i="def"/>
      <a:tcStyle>
        <a:tcBdr/>
        <a:fill>
          <a:solidFill>
            <a:srgbClr val="E8EBE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4CD"/>
          </a:solidFill>
        </a:fill>
      </a:tcStyle>
    </a:wholeTbl>
    <a:band2H>
      <a:tcTxStyle b="def" i="def"/>
      <a:tcStyle>
        <a:tcBdr/>
        <a:fill>
          <a:solidFill>
            <a:srgbClr val="F9F2E8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Garamond"/>
          <a:ea typeface="Garamond"/>
          <a:cs typeface="Garamon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0"/>
          <p:cNvGrpSpPr/>
          <p:nvPr/>
        </p:nvGrpSpPr>
        <p:grpSpPr>
          <a:xfrm>
            <a:off x="-16935" y="0"/>
            <a:ext cx="12231161" cy="6856215"/>
            <a:chOff x="0" y="0"/>
            <a:chExt cx="12231160" cy="6856214"/>
          </a:xfrm>
        </p:grpSpPr>
        <p:pic>
          <p:nvPicPr>
            <p:cNvPr id="16" name="image5.png" descr="HD-PanelTitleR1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6933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" name="Shape 17"/>
            <p:cNvSpPr/>
            <p:nvPr/>
          </p:nvSpPr>
          <p:spPr>
            <a:xfrm>
              <a:off x="2345265" y="1540930"/>
              <a:ext cx="7543803" cy="3835403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18" name="image6.png" descr="HDRibbonTitle-UniformTri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" name="image6.png" descr="HDRibbonTitle-UniformTrim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9753135" y="3147609"/>
              <a:ext cx="2478025" cy="6126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1" name="Shape 21"/>
          <p:cNvSpPr/>
          <p:nvPr>
            <p:ph type="title"/>
          </p:nvPr>
        </p:nvSpPr>
        <p:spPr>
          <a:xfrm>
            <a:off x="2692398" y="1871130"/>
            <a:ext cx="6815670" cy="15155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54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2692398" y="3657596"/>
            <a:ext cx="6815670" cy="132080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  <a:defRPr sz="2100">
                <a:solidFill>
                  <a:srgbClr val="000000"/>
                </a:solidFill>
              </a:defRPr>
            </a:lvl1pPr>
          </a:lstStyle>
          <a:p>
            <a:pPr/>
            <a:r>
              <a:t>Click to edit Master subtitle style</a:t>
            </a:r>
          </a:p>
        </p:txBody>
      </p:sp>
      <p:sp>
        <p:nvSpPr>
          <p:cNvPr id="23" name="Shape 23"/>
          <p:cNvSpPr/>
          <p:nvPr/>
        </p:nvSpPr>
        <p:spPr>
          <a:xfrm>
            <a:off x="2692399" y="3522131"/>
            <a:ext cx="6815668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xfrm>
            <a:off x="9284864" y="5055443"/>
            <a:ext cx="223203" cy="2438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1295400" y="4815414"/>
            <a:ext cx="9609668" cy="56673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24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10" name="Shape 110"/>
          <p:cNvSpPr/>
          <p:nvPr>
            <p:ph type="pic" idx="13"/>
          </p:nvPr>
        </p:nvSpPr>
        <p:spPr>
          <a:xfrm>
            <a:off x="1041426" y="1041398"/>
            <a:ext cx="10105974" cy="3335870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11" name="Shape 111"/>
          <p:cNvSpPr/>
          <p:nvPr>
            <p:ph type="body" sz="quarter" idx="1"/>
          </p:nvPr>
        </p:nvSpPr>
        <p:spPr>
          <a:xfrm>
            <a:off x="1295400" y="5382152"/>
            <a:ext cx="9609668" cy="49371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  <a:defRPr sz="14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/>
          </p:nvPr>
        </p:nvSpPr>
        <p:spPr>
          <a:xfrm>
            <a:off x="1303867" y="982132"/>
            <a:ext cx="9592734" cy="29548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2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1303867" y="4343398"/>
            <a:ext cx="9592734" cy="15324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21" name="Shape 121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22" name="Shape 1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xfrm>
            <a:off x="1446212" y="982132"/>
            <a:ext cx="9296399" cy="23706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1674811" y="3352800"/>
            <a:ext cx="8839204" cy="584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>
            <a:lvl1pPr marL="0" indent="0" algn="r">
              <a:buClrTx/>
              <a:buSzTx/>
              <a:buFontTx/>
              <a:buNone/>
              <a:defRPr sz="20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31" name="Shape 131"/>
          <p:cNvSpPr/>
          <p:nvPr>
            <p:ph type="body" sz="quarter" idx="13"/>
          </p:nvPr>
        </p:nvSpPr>
        <p:spPr>
          <a:xfrm>
            <a:off x="1295400" y="4343398"/>
            <a:ext cx="9609668" cy="1532468"/>
          </a:xfrm>
          <a:prstGeom prst="rect">
            <a:avLst/>
          </a:prstGeom>
        </p:spPr>
        <p:txBody>
          <a:bodyPr anchor="ctr"/>
          <a:lstStyle/>
          <a:p>
            <a:pPr marL="0" indent="0" algn="ctr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pPr>
          </a:p>
        </p:txBody>
      </p:sp>
      <p:sp>
        <p:nvSpPr>
          <p:cNvPr id="132" name="Shape 132"/>
          <p:cNvSpPr/>
          <p:nvPr/>
        </p:nvSpPr>
        <p:spPr>
          <a:xfrm>
            <a:off x="862012" y="555129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/>
            </a:lvl1pPr>
          </a:lstStyle>
          <a:p>
            <a:pPr/>
            <a:r>
              <a:t>“</a:t>
            </a:r>
          </a:p>
        </p:txBody>
      </p:sp>
      <p:sp>
        <p:nvSpPr>
          <p:cNvPr id="133" name="Shape 133"/>
          <p:cNvSpPr/>
          <p:nvPr/>
        </p:nvSpPr>
        <p:spPr>
          <a:xfrm>
            <a:off x="10600266" y="2503038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/>
            </a:lvl1pPr>
          </a:lstStyle>
          <a:p>
            <a:pPr/>
            <a:r>
              <a:t>”</a:t>
            </a:r>
          </a:p>
        </p:txBody>
      </p:sp>
      <p:sp>
        <p:nvSpPr>
          <p:cNvPr id="134" name="Shape 134"/>
          <p:cNvSpPr/>
          <p:nvPr/>
        </p:nvSpPr>
        <p:spPr>
          <a:xfrm>
            <a:off x="1396169" y="4140198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Shape 1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/>
          </p:nvPr>
        </p:nvSpPr>
        <p:spPr>
          <a:xfrm>
            <a:off x="1295402" y="3308580"/>
            <a:ext cx="9609668" cy="1468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algn="l">
              <a:defRPr sz="32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43" name="Shape 143"/>
          <p:cNvSpPr/>
          <p:nvPr>
            <p:ph type="body" sz="quarter" idx="1"/>
          </p:nvPr>
        </p:nvSpPr>
        <p:spPr>
          <a:xfrm>
            <a:off x="1295400" y="4777380"/>
            <a:ext cx="9609669" cy="860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>
              <a:buClrTx/>
              <a:buSzTx/>
              <a:buFontTx/>
              <a:buNone/>
              <a:defRPr sz="2000">
                <a:solidFill>
                  <a:srgbClr val="000000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44" name="Shape 1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1446212" y="982132"/>
            <a:ext cx="9296399" cy="22436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1295400" y="3639311"/>
            <a:ext cx="9609669" cy="8869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53" name="Shape 153"/>
          <p:cNvSpPr/>
          <p:nvPr>
            <p:ph type="body" sz="quarter" idx="13"/>
          </p:nvPr>
        </p:nvSpPr>
        <p:spPr>
          <a:xfrm>
            <a:off x="1295400" y="4529666"/>
            <a:ext cx="9609670" cy="1346201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54" name="Shape 154"/>
          <p:cNvSpPr/>
          <p:nvPr/>
        </p:nvSpPr>
        <p:spPr>
          <a:xfrm>
            <a:off x="862012" y="555129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8000"/>
            </a:lvl1pPr>
          </a:lstStyle>
          <a:p>
            <a:pPr/>
            <a:r>
              <a:t>“</a:t>
            </a:r>
          </a:p>
        </p:txBody>
      </p:sp>
      <p:sp>
        <p:nvSpPr>
          <p:cNvPr id="155" name="Shape 155"/>
          <p:cNvSpPr/>
          <p:nvPr/>
        </p:nvSpPr>
        <p:spPr>
          <a:xfrm>
            <a:off x="10600266" y="2274428"/>
            <a:ext cx="609601" cy="1234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r">
              <a:defRPr sz="8000"/>
            </a:lvl1pPr>
          </a:lstStyle>
          <a:p>
            <a:pPr/>
            <a:r>
              <a:t>”</a:t>
            </a:r>
          </a:p>
        </p:txBody>
      </p:sp>
      <p:sp>
        <p:nvSpPr>
          <p:cNvPr id="156" name="Shape 156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57" name="Shape 1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1295400" y="982132"/>
            <a:ext cx="9609668" cy="224366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xfrm>
            <a:off x="1295400" y="3630167"/>
            <a:ext cx="9609669" cy="8412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rgbClr val="000000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66" name="Shape 166"/>
          <p:cNvSpPr/>
          <p:nvPr>
            <p:ph type="body" sz="quarter" idx="13"/>
          </p:nvPr>
        </p:nvSpPr>
        <p:spPr>
          <a:xfrm>
            <a:off x="1295399" y="4470398"/>
            <a:ext cx="9609672" cy="1405468"/>
          </a:xfrm>
          <a:prstGeom prst="rect">
            <a:avLst/>
          </a:prstGeom>
        </p:spPr>
        <p:txBody>
          <a:bodyPr/>
          <a:lstStyle/>
          <a:p>
            <a:pPr marL="0" indent="0">
              <a:buClrTx/>
              <a:buSzTx/>
              <a:buFontTx/>
              <a:buNone/>
              <a:defRPr sz="1800">
                <a:solidFill>
                  <a:srgbClr val="000000"/>
                </a:solidFill>
              </a:defRPr>
            </a:pPr>
          </a:p>
        </p:txBody>
      </p:sp>
      <p:sp>
        <p:nvSpPr>
          <p:cNvPr id="167" name="Shape 167"/>
          <p:cNvSpPr/>
          <p:nvPr/>
        </p:nvSpPr>
        <p:spPr>
          <a:xfrm>
            <a:off x="1396169" y="3429000"/>
            <a:ext cx="940729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8" name="Shape 1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76" name="Shape 176"/>
          <p:cNvSpPr/>
          <p:nvPr>
            <p:ph type="body" sz="half" idx="1"/>
          </p:nvPr>
        </p:nvSpPr>
        <p:spPr>
          <a:xfrm>
            <a:off x="1295400" y="2556931"/>
            <a:ext cx="9601198" cy="33189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77" name="Shape 177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78" name="Shape 17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8999356" y="982131"/>
            <a:ext cx="1890896" cy="48937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186" name="Shape 186"/>
          <p:cNvSpPr/>
          <p:nvPr>
            <p:ph type="body" idx="1"/>
          </p:nvPr>
        </p:nvSpPr>
        <p:spPr>
          <a:xfrm>
            <a:off x="1295397" y="982132"/>
            <a:ext cx="7433027" cy="489373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87" name="Shape 187"/>
          <p:cNvSpPr/>
          <p:nvPr/>
        </p:nvSpPr>
        <p:spPr>
          <a:xfrm flipH="1">
            <a:off x="8863889" y="990600"/>
            <a:ext cx="1" cy="487680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8" name="Shape 18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32" name="Shape 32"/>
          <p:cNvSpPr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33" name="Shape 33"/>
          <p:cNvSpPr/>
          <p:nvPr>
            <p:ph type="body" sz="half" idx="1"/>
          </p:nvPr>
        </p:nvSpPr>
        <p:spPr>
          <a:xfrm>
            <a:off x="1295400" y="2556931"/>
            <a:ext cx="9601198" cy="33189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4" name="Shape 3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title"/>
          </p:nvPr>
        </p:nvSpPr>
        <p:spPr>
          <a:xfrm>
            <a:off x="2015069" y="1752606"/>
            <a:ext cx="8158689" cy="182251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/>
          <a:p>
            <a:pPr/>
            <a:r>
              <a:t>Click to edit Master title style</a:t>
            </a:r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xfrm>
            <a:off x="2015066" y="3846050"/>
            <a:ext cx="8158692" cy="95454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43" name="Shape 43"/>
          <p:cNvSpPr/>
          <p:nvPr/>
        </p:nvSpPr>
        <p:spPr>
          <a:xfrm>
            <a:off x="2012723" y="3710585"/>
            <a:ext cx="8163381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1298447" y="2560320"/>
            <a:ext cx="4718305" cy="33101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62" name="Shape 62"/>
          <p:cNvSpPr/>
          <p:nvPr>
            <p:ph type="body" sz="quarter" idx="1"/>
          </p:nvPr>
        </p:nvSpPr>
        <p:spPr>
          <a:xfrm>
            <a:off x="1295400" y="2658533"/>
            <a:ext cx="4718304" cy="5762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63" name="Shape 63"/>
          <p:cNvSpPr/>
          <p:nvPr>
            <p:ph type="body" sz="quarter" idx="13"/>
          </p:nvPr>
        </p:nvSpPr>
        <p:spPr>
          <a:xfrm>
            <a:off x="6180669" y="2658533"/>
            <a:ext cx="4718306" cy="576263"/>
          </a:xfrm>
          <a:prstGeom prst="rect">
            <a:avLst/>
          </a:prstGeom>
        </p:spPr>
        <p:txBody>
          <a:bodyPr anchor="b"/>
          <a:lstStyle/>
          <a:p>
            <a:pPr marL="0" indent="0">
              <a:buClrTx/>
              <a:buSzTx/>
              <a:buFontTx/>
              <a:buNone/>
              <a:defRPr sz="2800">
                <a:solidFill>
                  <a:schemeClr val="accent1"/>
                </a:solidFill>
              </a:defRPr>
            </a:pPr>
          </a:p>
        </p:txBody>
      </p:sp>
      <p:sp>
        <p:nvSpPr>
          <p:cNvPr id="64" name="Shape 64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1295402" y="982132"/>
            <a:ext cx="9601197" cy="130386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Click to edit Master title style</a:t>
            </a:r>
          </a:p>
        </p:txBody>
      </p:sp>
      <p:sp>
        <p:nvSpPr>
          <p:cNvPr id="73" name="Shape 73"/>
          <p:cNvSpPr/>
          <p:nvPr/>
        </p:nvSpPr>
        <p:spPr>
          <a:xfrm>
            <a:off x="1396169" y="2421465"/>
            <a:ext cx="9407299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type="title"/>
          </p:nvPr>
        </p:nvSpPr>
        <p:spPr>
          <a:xfrm>
            <a:off x="1293811" y="1388534"/>
            <a:ext cx="3718455" cy="1371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24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89" name="Shape 89"/>
          <p:cNvSpPr/>
          <p:nvPr>
            <p:ph type="body" sz="half" idx="1"/>
          </p:nvPr>
        </p:nvSpPr>
        <p:spPr>
          <a:xfrm>
            <a:off x="5418668" y="982131"/>
            <a:ext cx="5469467" cy="48937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ctr"/>
          <a:lstStyle/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0" name="Shape 90"/>
          <p:cNvSpPr/>
          <p:nvPr>
            <p:ph type="body" sz="quarter" idx="13"/>
          </p:nvPr>
        </p:nvSpPr>
        <p:spPr>
          <a:xfrm>
            <a:off x="1293811" y="3031064"/>
            <a:ext cx="3718455" cy="2438406"/>
          </a:xfrm>
          <a:prstGeom prst="rect">
            <a:avLst/>
          </a:prstGeom>
        </p:spPr>
        <p:txBody>
          <a:bodyPr/>
          <a:lstStyle/>
          <a:p>
            <a:pPr marL="0" indent="0" algn="ctr">
              <a:buClrTx/>
              <a:buSzTx/>
              <a:buFontTx/>
              <a:buNone/>
              <a:defRPr sz="1600"/>
            </a:pPr>
          </a:p>
        </p:txBody>
      </p:sp>
      <p:sp>
        <p:nvSpPr>
          <p:cNvPr id="91" name="Shape 91"/>
          <p:cNvSpPr/>
          <p:nvPr/>
        </p:nvSpPr>
        <p:spPr>
          <a:xfrm>
            <a:off x="1396169" y="2912533"/>
            <a:ext cx="3514498" cy="1"/>
          </a:xfrm>
          <a:prstGeom prst="line">
            <a:avLst/>
          </a:prstGeom>
          <a:ln w="15875">
            <a:solidFill>
              <a:schemeClr val="accent1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2" name="Shape 9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/>
          </p:nvPr>
        </p:nvSpPr>
        <p:spPr>
          <a:xfrm>
            <a:off x="1295399" y="1883831"/>
            <a:ext cx="6241816" cy="1371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b"/>
          <a:lstStyle>
            <a:lvl1pPr>
              <a:defRPr sz="2800"/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00" name="Shape 100"/>
          <p:cNvSpPr/>
          <p:nvPr>
            <p:ph type="pic" sz="quarter" idx="13"/>
          </p:nvPr>
        </p:nvSpPr>
        <p:spPr>
          <a:xfrm>
            <a:off x="8094830" y="1041400"/>
            <a:ext cx="3063348" cy="4775200"/>
          </a:xfrm>
          <a:prstGeom prst="rect">
            <a:avLst/>
          </a:prstGeom>
          <a:ln w="57150">
            <a:solidFill>
              <a:srgbClr val="808080"/>
            </a:solidFill>
            <a:miter lim="800000"/>
          </a:ln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01" name="Shape 101"/>
          <p:cNvSpPr/>
          <p:nvPr>
            <p:ph type="body" sz="quarter" idx="1"/>
          </p:nvPr>
        </p:nvSpPr>
        <p:spPr>
          <a:xfrm>
            <a:off x="1295399" y="3255431"/>
            <a:ext cx="6241816" cy="18288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ClrTx/>
              <a:buSzTx/>
              <a:buFontTx/>
              <a:buNone/>
              <a:defRPr sz="1800"/>
            </a:lvl1pPr>
          </a:lstStyle>
          <a:p>
            <a:pPr/>
            <a:r>
              <a:t>Click to edit Master text styles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5.xml"/><Relationship Id="rId20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-15737" y="0"/>
            <a:ext cx="12229964" cy="6856215"/>
            <a:chOff x="0" y="0"/>
            <a:chExt cx="12229962" cy="6856214"/>
          </a:xfrm>
        </p:grpSpPr>
        <p:pic>
          <p:nvPicPr>
            <p:cNvPr id="2" name="image3.png" descr="HD-PanelContent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736" y="0"/>
              <a:ext cx="12188826" cy="685621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" name="Shape 3"/>
            <p:cNvSpPr/>
            <p:nvPr/>
          </p:nvSpPr>
          <p:spPr>
            <a:xfrm>
              <a:off x="623748" y="609600"/>
              <a:ext cx="10972801" cy="5638801"/>
            </a:xfrm>
            <a:prstGeom prst="rect">
              <a:avLst/>
            </a:prstGeom>
            <a:noFill/>
            <a:ln w="15875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pic>
          <p:nvPicPr>
            <p:cNvPr id="4" name="image4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" name="image4.png" descr="HDRibbonContent-UniformTrim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52722" y="3153832"/>
              <a:ext cx="777241" cy="6064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7" name="Shape 7"/>
          <p:cNvSpPr/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 fontScale="100000" lnSpcReduction="0"/>
          </a:bodyPr>
          <a:lstStyle/>
          <a:p>
            <a:pPr/>
          </a:p>
        </p:txBody>
      </p:sp>
      <p:sp>
        <p:nvSpPr>
          <p:cNvPr id="8" name="Shape 8"/>
          <p:cNvSpPr/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 fontScale="100000" lnSpcReduction="0"/>
          </a:bodyPr>
          <a:lstStyle/>
          <a:p>
            <a:pPr/>
          </a:p>
        </p:txBody>
      </p:sp>
      <p:sp>
        <p:nvSpPr>
          <p:cNvPr id="9" name="Shape 9"/>
          <p:cNvSpPr/>
          <p:nvPr>
            <p:ph type="sldNum" sz="quarter" idx="2"/>
          </p:nvPr>
        </p:nvSpPr>
        <p:spPr>
          <a:xfrm>
            <a:off x="10673395" y="5986779"/>
            <a:ext cx="223204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titleStyle>
    <p:bodyStyle>
      <a:lvl1pPr marL="285750" marR="0" indent="-28575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1pPr>
      <a:lvl2pPr marL="800100" marR="0" indent="-3429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2pPr>
      <a:lvl3pPr marL="1295400" marR="0" indent="-381000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3pPr>
      <a:lvl4pPr marL="1628775" marR="0" indent="-25717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4pPr>
      <a:lvl5pPr marL="2122714" marR="0" indent="-293914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5pPr>
      <a:lvl6pPr marL="26778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6pPr>
      <a:lvl7pPr marL="31350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7pPr>
      <a:lvl8pPr marL="35922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8pPr>
      <a:lvl9pPr marL="4049485" marR="0" indent="-391885" algn="l" defTabSz="457200" rtl="0" latinLnBrk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115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262626"/>
          </a:solidFill>
          <a:uFillTx/>
          <a:latin typeface="Garamond"/>
          <a:ea typeface="Garamond"/>
          <a:cs typeface="Garamond"/>
          <a:sym typeface="Garamond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aramond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ctrTitle"/>
          </p:nvPr>
        </p:nvSpPr>
        <p:spPr>
          <a:xfrm>
            <a:off x="2692398" y="1871130"/>
            <a:ext cx="6815669" cy="1515534"/>
          </a:xfrm>
          <a:prstGeom prst="rect">
            <a:avLst/>
          </a:prstGeom>
        </p:spPr>
        <p:txBody>
          <a:bodyPr/>
          <a:lstStyle/>
          <a:p>
            <a:pPr/>
            <a:r>
              <a:t>Question 2</a:t>
            </a:r>
          </a:p>
        </p:txBody>
      </p:sp>
      <p:sp>
        <p:nvSpPr>
          <p:cNvPr id="198" name="Shape 198"/>
          <p:cNvSpPr/>
          <p:nvPr>
            <p:ph type="subTitle" sz="quarter" idx="1"/>
          </p:nvPr>
        </p:nvSpPr>
        <p:spPr>
          <a:xfrm>
            <a:off x="2692398" y="3657596"/>
            <a:ext cx="6815669" cy="1320803"/>
          </a:xfrm>
          <a:prstGeom prst="rect">
            <a:avLst/>
          </a:prstGeom>
        </p:spPr>
        <p:txBody>
          <a:bodyPr/>
          <a:lstStyle/>
          <a:p>
            <a:pPr/>
            <a:r>
              <a:t>Monash Practice Fellowship Exam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/>
            <a:r>
              <a:t>Testicular Torsion</a:t>
            </a:r>
          </a:p>
        </p:txBody>
      </p:sp>
      <p:sp>
        <p:nvSpPr>
          <p:cNvPr id="201" name="Shape 201"/>
          <p:cNvSpPr/>
          <p:nvPr>
            <p:ph type="body" sz="quarter" idx="1"/>
          </p:nvPr>
        </p:nvSpPr>
        <p:spPr>
          <a:xfrm>
            <a:off x="1298447" y="2560319"/>
            <a:ext cx="4718306" cy="331013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90000"/>
              </a:lnSpc>
              <a:buSzTx/>
              <a:buNone/>
            </a:pPr>
            <a:r>
              <a:t>ANSWERS: </a:t>
            </a:r>
          </a:p>
          <a:p>
            <a:pPr>
              <a:lnSpc>
                <a:spcPct val="90000"/>
              </a:lnSpc>
            </a:pPr>
            <a:r>
              <a:t>Tender /Swollen</a:t>
            </a:r>
          </a:p>
          <a:p>
            <a:pPr>
              <a:lnSpc>
                <a:spcPct val="90000"/>
              </a:lnSpc>
            </a:pPr>
            <a:r>
              <a:t>Absent cremasteric reflex</a:t>
            </a:r>
          </a:p>
          <a:p>
            <a:pPr>
              <a:lnSpc>
                <a:spcPct val="90000"/>
              </a:lnSpc>
            </a:pPr>
            <a:r>
              <a:t>Nausea/vomiting</a:t>
            </a:r>
          </a:p>
          <a:p>
            <a:pPr>
              <a:lnSpc>
                <a:spcPct val="90000"/>
              </a:lnSpc>
            </a:pPr>
            <a:r>
              <a:t>Discolored skin</a:t>
            </a:r>
          </a:p>
          <a:p>
            <a:pPr>
              <a:lnSpc>
                <a:spcPct val="90000"/>
              </a:lnSpc>
            </a:pPr>
            <a:r>
              <a:t>High riding /horizontal lie</a:t>
            </a:r>
          </a:p>
          <a:p>
            <a:pPr>
              <a:lnSpc>
                <a:spcPct val="90000"/>
              </a:lnSpc>
            </a:pPr>
            <a:r>
              <a:t>Sudden onset</a:t>
            </a:r>
          </a:p>
        </p:txBody>
      </p:sp>
      <p:sp>
        <p:nvSpPr>
          <p:cNvPr id="202" name="Shape 202"/>
          <p:cNvSpPr/>
          <p:nvPr/>
        </p:nvSpPr>
        <p:spPr>
          <a:xfrm>
            <a:off x="6181343" y="2560319"/>
            <a:ext cx="4718306" cy="2358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defRPr sz="2400">
                <a:solidFill>
                  <a:srgbClr val="262626"/>
                </a:solidFill>
              </a:defRPr>
            </a:pPr>
            <a:r>
              <a:t>AVOID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Age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Dysuria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Severe pain (already given in stem)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History of same </a:t>
            </a:r>
          </a:p>
          <a:p>
            <a:pPr marL="285750" indent="-28575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History of undescended testes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/>
            <a:r>
              <a:t>Torsion of Appendix Testis</a:t>
            </a:r>
          </a:p>
        </p:txBody>
      </p:sp>
      <p:sp>
        <p:nvSpPr>
          <p:cNvPr id="205" name="Shape 205"/>
          <p:cNvSpPr/>
          <p:nvPr>
            <p:ph type="body" sz="quarter" idx="1"/>
          </p:nvPr>
        </p:nvSpPr>
        <p:spPr>
          <a:xfrm>
            <a:off x="1298447" y="2560319"/>
            <a:ext cx="4718306" cy="331013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ANSWERS: </a:t>
            </a:r>
          </a:p>
          <a:p>
            <a:pPr/>
            <a:r>
              <a:t>Gradual onset </a:t>
            </a:r>
          </a:p>
          <a:p>
            <a:pPr/>
            <a:r>
              <a:t>Point/focal tenderness.</a:t>
            </a:r>
          </a:p>
          <a:p>
            <a:pPr/>
            <a:r>
              <a:t>Normal lie of testis</a:t>
            </a:r>
          </a:p>
          <a:p>
            <a:pPr/>
            <a:r>
              <a:t>Blue dot sign</a:t>
            </a:r>
          </a:p>
          <a:p>
            <a:pPr/>
            <a:r>
              <a:t>Cremasteric reflex present</a:t>
            </a:r>
          </a:p>
        </p:txBody>
      </p:sp>
      <p:sp>
        <p:nvSpPr>
          <p:cNvPr id="206" name="Shape 206"/>
          <p:cNvSpPr/>
          <p:nvPr/>
        </p:nvSpPr>
        <p:spPr>
          <a:xfrm>
            <a:off x="6181343" y="2560319"/>
            <a:ext cx="4718306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spcBef>
                <a:spcPts val="600"/>
              </a:spcBef>
              <a:defRPr sz="2400">
                <a:solidFill>
                  <a:srgbClr val="262626"/>
                </a:solidFill>
              </a:defRPr>
            </a:pPr>
            <a:r>
              <a:t>AVOID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Sudden onset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Trauma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/>
            <a:r>
              <a:t>Inguinal Hernia</a:t>
            </a:r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1298447" y="2560319"/>
            <a:ext cx="4718306" cy="331013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ANSWERS: </a:t>
            </a:r>
          </a:p>
          <a:p>
            <a:pPr/>
            <a:r>
              <a:t>Intermittent pain and swelling</a:t>
            </a:r>
          </a:p>
          <a:p>
            <a:pPr/>
            <a:r>
              <a:t>Tender inguinal lump</a:t>
            </a:r>
          </a:p>
          <a:p>
            <a:pPr/>
            <a:r>
              <a:t>Cannot get above it</a:t>
            </a:r>
          </a:p>
          <a:p>
            <a:pPr/>
            <a:r>
              <a:t>May be reducible</a:t>
            </a:r>
          </a:p>
          <a:p>
            <a:pPr/>
            <a:r>
              <a:t>Cough impulse</a:t>
            </a:r>
          </a:p>
        </p:txBody>
      </p:sp>
      <p:sp>
        <p:nvSpPr>
          <p:cNvPr id="210" name="Shape 210"/>
          <p:cNvSpPr/>
          <p:nvPr/>
        </p:nvSpPr>
        <p:spPr>
          <a:xfrm>
            <a:off x="6181343" y="2560319"/>
            <a:ext cx="4718306" cy="203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spcBef>
                <a:spcPts val="600"/>
              </a:spcBef>
              <a:defRPr sz="2400">
                <a:solidFill>
                  <a:srgbClr val="262626"/>
                </a:solidFill>
              </a:defRPr>
            </a:pPr>
            <a:r>
              <a:t>AVOID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Sudden onset – likely has been intermittent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Obstruction/strangulation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/>
            <a:r>
              <a:t>Steps to reduce</a:t>
            </a:r>
          </a:p>
        </p:txBody>
      </p:sp>
      <p:sp>
        <p:nvSpPr>
          <p:cNvPr id="213" name="Shape 213"/>
          <p:cNvSpPr/>
          <p:nvPr>
            <p:ph type="body" sz="quarter" idx="1"/>
          </p:nvPr>
        </p:nvSpPr>
        <p:spPr>
          <a:xfrm>
            <a:off x="1298447" y="2560319"/>
            <a:ext cx="4718306" cy="331013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buSzTx/>
              <a:buNone/>
              <a:defRPr sz="2200"/>
            </a:pPr>
            <a:r>
              <a:t>ANSWERS: </a:t>
            </a:r>
          </a:p>
          <a:p>
            <a:pPr>
              <a:lnSpc>
                <a:spcPct val="80000"/>
              </a:lnSpc>
              <a:defRPr sz="2200"/>
            </a:pPr>
            <a:r>
              <a:t>Explain/Consent</a:t>
            </a:r>
          </a:p>
          <a:p>
            <a:pPr>
              <a:lnSpc>
                <a:spcPct val="80000"/>
              </a:lnSpc>
              <a:defRPr sz="2200"/>
            </a:pPr>
            <a:r>
              <a:t>Analgesia/sedation (with doses or type)</a:t>
            </a:r>
          </a:p>
          <a:p>
            <a:pPr>
              <a:lnSpc>
                <a:spcPct val="80000"/>
              </a:lnSpc>
              <a:defRPr sz="2200"/>
            </a:pPr>
            <a:r>
              <a:t>Lie flat or 20degrees trendelenburg, relax abdominal muscles</a:t>
            </a:r>
          </a:p>
          <a:p>
            <a:pPr>
              <a:lnSpc>
                <a:spcPct val="80000"/>
              </a:lnSpc>
              <a:defRPr sz="2200"/>
            </a:pPr>
            <a:r>
              <a:t>Push hernia with firm constant pressure superior and laterally towards inguinal ring</a:t>
            </a:r>
          </a:p>
        </p:txBody>
      </p:sp>
      <p:sp>
        <p:nvSpPr>
          <p:cNvPr id="214" name="Shape 214"/>
          <p:cNvSpPr/>
          <p:nvPr/>
        </p:nvSpPr>
        <p:spPr>
          <a:xfrm>
            <a:off x="6181343" y="2560319"/>
            <a:ext cx="4718306" cy="1399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defRPr sz="2200">
                <a:solidFill>
                  <a:srgbClr val="262626"/>
                </a:solidFill>
              </a:defRPr>
            </a:pPr>
            <a:r>
              <a:t>AVOID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200">
                <a:solidFill>
                  <a:srgbClr val="262626"/>
                </a:solidFill>
              </a:defRPr>
            </a:pPr>
            <a:r>
              <a:t>Unqualified anaglesia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200">
                <a:solidFill>
                  <a:srgbClr val="262626"/>
                </a:solidFill>
              </a:defRPr>
            </a:pPr>
            <a:r>
              <a:t>Explanation and Consent seperately</a:t>
            </a:r>
          </a:p>
          <a:p>
            <a:pPr marL="285750" indent="-28575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200">
                <a:solidFill>
                  <a:srgbClr val="262626"/>
                </a:solidFill>
              </a:defRPr>
            </a:pPr>
            <a:r>
              <a:t>“reduce hernia” “push hernia back”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/>
            <a:r>
              <a:t>Reducing Inguinal Hernia</a:t>
            </a:r>
          </a:p>
        </p:txBody>
      </p:sp>
      <p:sp>
        <p:nvSpPr>
          <p:cNvPr id="217" name="Shape 217"/>
          <p:cNvSpPr/>
          <p:nvPr>
            <p:ph type="body" sz="half" idx="1"/>
          </p:nvPr>
        </p:nvSpPr>
        <p:spPr>
          <a:xfrm>
            <a:off x="1295400" y="2556931"/>
            <a:ext cx="9601198" cy="3318937"/>
          </a:xfrm>
          <a:prstGeom prst="rect">
            <a:avLst/>
          </a:prstGeom>
        </p:spPr>
        <p:txBody>
          <a:bodyPr/>
          <a:lstStyle/>
          <a:p>
            <a:pPr/>
            <a:r>
              <a:t>Place the patient supine in about a 20-degree Trendelenburg position or the “unilateral frog-leg” position</a:t>
            </a:r>
          </a:p>
          <a:p>
            <a:pPr/>
            <a:r>
              <a:t>Grasping the ASIS to prevent lateral movement of pelvis</a:t>
            </a:r>
          </a:p>
          <a:p>
            <a:pPr/>
            <a:r>
              <a:t>Use fingers to prevent hernia overriding external ring, and provide steady gentle pressure to contents of hernia sac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title"/>
          </p:nvPr>
        </p:nvSpPr>
        <p:spPr>
          <a:xfrm>
            <a:off x="1295401" y="982131"/>
            <a:ext cx="9601198" cy="1303869"/>
          </a:xfrm>
          <a:prstGeom prst="rect">
            <a:avLst/>
          </a:prstGeom>
        </p:spPr>
        <p:txBody>
          <a:bodyPr/>
          <a:lstStyle/>
          <a:p>
            <a:pPr/>
            <a:r>
              <a:t>Surgical referral</a:t>
            </a:r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xfrm>
            <a:off x="1298447" y="2560319"/>
            <a:ext cx="4718306" cy="331013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ANSWERS: </a:t>
            </a:r>
          </a:p>
          <a:p>
            <a:pPr/>
            <a:r>
              <a:t>&lt;3months</a:t>
            </a:r>
          </a:p>
          <a:p>
            <a:pPr/>
            <a:r>
              <a:t>Unable to reduce</a:t>
            </a:r>
          </a:p>
          <a:p>
            <a:pPr/>
            <a:r>
              <a:t>Signs of obstruction</a:t>
            </a:r>
          </a:p>
          <a:p>
            <a:pPr/>
            <a:r>
              <a:t>Strangulation</a:t>
            </a:r>
          </a:p>
          <a:p>
            <a:pPr/>
            <a:r>
              <a:t>Perforation/sepsis/shock</a:t>
            </a:r>
          </a:p>
        </p:txBody>
      </p:sp>
      <p:sp>
        <p:nvSpPr>
          <p:cNvPr id="221" name="Shape 221"/>
          <p:cNvSpPr/>
          <p:nvPr/>
        </p:nvSpPr>
        <p:spPr>
          <a:xfrm>
            <a:off x="6181343" y="2560319"/>
            <a:ext cx="4718306" cy="1272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ctr">
              <a:spcBef>
                <a:spcPts val="600"/>
              </a:spcBef>
              <a:defRPr sz="2400">
                <a:solidFill>
                  <a:srgbClr val="262626"/>
                </a:solidFill>
              </a:defRPr>
            </a:pPr>
            <a:r>
              <a:t>AVOID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Ongoing pain</a:t>
            </a:r>
          </a:p>
          <a:p>
            <a:pPr marL="285750" indent="-285750">
              <a:spcBef>
                <a:spcPts val="600"/>
              </a:spcBef>
              <a:buClr>
                <a:schemeClr val="accent1"/>
              </a:buClr>
              <a:buSzPct val="115000"/>
              <a:buFont typeface="Arial"/>
              <a:buChar char="•"/>
              <a:defRPr sz="2400">
                <a:solidFill>
                  <a:srgbClr val="262626"/>
                </a:solidFill>
              </a:defRPr>
            </a:pPr>
            <a:r>
              <a:t>Both irreducible and incarcerated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image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98725" y="823911"/>
            <a:ext cx="6845300" cy="5133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Organic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rganic">
  <a:themeElements>
    <a:clrScheme name="Organic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0000FF"/>
      </a:hlink>
      <a:folHlink>
        <a:srgbClr val="FF00FF"/>
      </a:folHlink>
    </a:clrScheme>
    <a:fontScheme name="Organic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5875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aramond"/>
            <a:ea typeface="Garamond"/>
            <a:cs typeface="Garamond"/>
            <a:sym typeface="Garamon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