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B1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5"/>
    <p:restoredTop sz="95915"/>
  </p:normalViewPr>
  <p:slideViewPr>
    <p:cSldViewPr snapToGrid="0" snapToObjects="1">
      <p:cViewPr varScale="1">
        <p:scale>
          <a:sx n="100" d="100"/>
          <a:sy n="100" d="100"/>
        </p:scale>
        <p:origin x="192"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benjamin/Dropbox/Monash%20Clinical%20Support%20Portfolio/Registrar%20Teaching/Monash%20mock%20FEx%20written/2022.1%20Monash%20Mock%20Question/Edited%20-%20SAQ27%20-%20BC%20-%20Practise%20exam%20marking%20sheet%20edited.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SAQ</a:t>
            </a:r>
            <a:r>
              <a:rPr lang="en-US" baseline="0" dirty="0"/>
              <a:t> 27 – Raw Mark per Candidate</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val>
            <c:numRef>
              <c:f>'Raw Marks'!$D$6:$D$45</c:f>
              <c:numCache>
                <c:formatCode>General</c:formatCode>
                <c:ptCount val="40"/>
                <c:pt idx="0">
                  <c:v>5.5</c:v>
                </c:pt>
                <c:pt idx="1">
                  <c:v>12.5</c:v>
                </c:pt>
                <c:pt idx="2">
                  <c:v>6</c:v>
                </c:pt>
                <c:pt idx="3">
                  <c:v>13</c:v>
                </c:pt>
                <c:pt idx="4">
                  <c:v>9.5</c:v>
                </c:pt>
                <c:pt idx="5">
                  <c:v>9.5</c:v>
                </c:pt>
                <c:pt idx="6">
                  <c:v>10.5</c:v>
                </c:pt>
                <c:pt idx="7">
                  <c:v>12</c:v>
                </c:pt>
                <c:pt idx="8">
                  <c:v>10</c:v>
                </c:pt>
                <c:pt idx="9">
                  <c:v>10.5</c:v>
                </c:pt>
                <c:pt idx="10">
                  <c:v>10</c:v>
                </c:pt>
                <c:pt idx="11">
                  <c:v>11</c:v>
                </c:pt>
                <c:pt idx="12">
                  <c:v>6.5</c:v>
                </c:pt>
                <c:pt idx="13">
                  <c:v>11</c:v>
                </c:pt>
                <c:pt idx="14">
                  <c:v>0</c:v>
                </c:pt>
                <c:pt idx="15">
                  <c:v>9</c:v>
                </c:pt>
                <c:pt idx="16">
                  <c:v>13.5</c:v>
                </c:pt>
                <c:pt idx="17">
                  <c:v>10</c:v>
                </c:pt>
                <c:pt idx="18">
                  <c:v>10.5</c:v>
                </c:pt>
                <c:pt idx="19">
                  <c:v>0</c:v>
                </c:pt>
                <c:pt idx="20">
                  <c:v>0</c:v>
                </c:pt>
                <c:pt idx="21">
                  <c:v>8.5</c:v>
                </c:pt>
                <c:pt idx="22">
                  <c:v>0</c:v>
                </c:pt>
                <c:pt idx="23">
                  <c:v>6.5</c:v>
                </c:pt>
                <c:pt idx="24">
                  <c:v>8.5</c:v>
                </c:pt>
                <c:pt idx="25">
                  <c:v>11</c:v>
                </c:pt>
                <c:pt idx="26">
                  <c:v>6</c:v>
                </c:pt>
                <c:pt idx="27">
                  <c:v>4.5</c:v>
                </c:pt>
                <c:pt idx="28">
                  <c:v>2</c:v>
                </c:pt>
                <c:pt idx="29">
                  <c:v>8.5</c:v>
                </c:pt>
                <c:pt idx="30">
                  <c:v>7</c:v>
                </c:pt>
                <c:pt idx="31">
                  <c:v>9.5</c:v>
                </c:pt>
                <c:pt idx="32">
                  <c:v>3.5</c:v>
                </c:pt>
                <c:pt idx="33">
                  <c:v>10.5</c:v>
                </c:pt>
                <c:pt idx="34">
                  <c:v>12</c:v>
                </c:pt>
                <c:pt idx="35">
                  <c:v>11.5</c:v>
                </c:pt>
                <c:pt idx="36">
                  <c:v>10</c:v>
                </c:pt>
                <c:pt idx="37">
                  <c:v>11.5</c:v>
                </c:pt>
                <c:pt idx="38">
                  <c:v>11</c:v>
                </c:pt>
                <c:pt idx="39">
                  <c:v>8</c:v>
                </c:pt>
              </c:numCache>
            </c:numRef>
          </c:val>
          <c:extLst>
            <c:ext xmlns:c16="http://schemas.microsoft.com/office/drawing/2014/chart" uri="{C3380CC4-5D6E-409C-BE32-E72D297353CC}">
              <c16:uniqueId val="{00000000-186E-854B-95FB-69837D360B6B}"/>
            </c:ext>
          </c:extLst>
        </c:ser>
        <c:dLbls>
          <c:showLegendKey val="0"/>
          <c:showVal val="0"/>
          <c:showCatName val="0"/>
          <c:showSerName val="0"/>
          <c:showPercent val="0"/>
          <c:showBubbleSize val="0"/>
        </c:dLbls>
        <c:gapWidth val="219"/>
        <c:overlap val="-27"/>
        <c:axId val="1377925584"/>
        <c:axId val="1377890544"/>
      </c:barChart>
      <c:catAx>
        <c:axId val="137792558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7890544"/>
        <c:crosses val="autoZero"/>
        <c:auto val="1"/>
        <c:lblAlgn val="ctr"/>
        <c:lblOffset val="100"/>
        <c:noMultiLvlLbl val="0"/>
      </c:catAx>
      <c:valAx>
        <c:axId val="1377890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7925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3/23/22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3/23/22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3/23/22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hyperlink" Target="mailto:benjamin.cheung@monashhealth.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ch.org.au/uploadedFiles/Main/Content/comfortkids/RCHProcedure%20-PSWA.Master.10022017.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607D9-2FB8-644F-8D57-F919DBC416D7}"/>
              </a:ext>
            </a:extLst>
          </p:cNvPr>
          <p:cNvSpPr>
            <a:spLocks noGrp="1"/>
          </p:cNvSpPr>
          <p:nvPr>
            <p:ph type="ctrTitle"/>
          </p:nvPr>
        </p:nvSpPr>
        <p:spPr/>
        <p:txBody>
          <a:bodyPr/>
          <a:lstStyle/>
          <a:p>
            <a:r>
              <a:rPr lang="en-US" dirty="0"/>
              <a:t>SAQ 27 – </a:t>
            </a:r>
            <a:r>
              <a:rPr lang="en-US" dirty="0" err="1"/>
              <a:t>anaesthetics</a:t>
            </a:r>
            <a:r>
              <a:rPr lang="en-US" dirty="0"/>
              <a:t> / procedural sedation</a:t>
            </a:r>
          </a:p>
        </p:txBody>
      </p:sp>
      <p:sp>
        <p:nvSpPr>
          <p:cNvPr id="3" name="Subtitle 2">
            <a:extLst>
              <a:ext uri="{FF2B5EF4-FFF2-40B4-BE49-F238E27FC236}">
                <a16:creationId xmlns:a16="http://schemas.microsoft.com/office/drawing/2014/main" id="{2FBBD2DF-FA17-BD4A-8775-A3316D43F9D6}"/>
              </a:ext>
            </a:extLst>
          </p:cNvPr>
          <p:cNvSpPr>
            <a:spLocks noGrp="1"/>
          </p:cNvSpPr>
          <p:nvPr>
            <p:ph type="subTitle" idx="1"/>
          </p:nvPr>
        </p:nvSpPr>
        <p:spPr/>
        <p:txBody>
          <a:bodyPr/>
          <a:lstStyle/>
          <a:p>
            <a:r>
              <a:rPr lang="en-US" sz="3000" dirty="0"/>
              <a:t>Ben Cheung</a:t>
            </a:r>
            <a:endParaRPr lang="en-US" dirty="0"/>
          </a:p>
        </p:txBody>
      </p:sp>
    </p:spTree>
    <p:extLst>
      <p:ext uri="{BB962C8B-B14F-4D97-AF65-F5344CB8AC3E}">
        <p14:creationId xmlns:p14="http://schemas.microsoft.com/office/powerpoint/2010/main" val="1167519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EFB01-F904-B142-9580-B86BE9EF2351}"/>
              </a:ext>
            </a:extLst>
          </p:cNvPr>
          <p:cNvSpPr>
            <a:spLocks noGrp="1"/>
          </p:cNvSpPr>
          <p:nvPr>
            <p:ph type="title"/>
          </p:nvPr>
        </p:nvSpPr>
        <p:spPr/>
        <p:txBody>
          <a:bodyPr/>
          <a:lstStyle/>
          <a:p>
            <a:r>
              <a:rPr lang="en-US" dirty="0"/>
              <a:t>2. SAQ 27 </a:t>
            </a:r>
            <a:r>
              <a:rPr lang="en-US" dirty="0">
                <a:solidFill>
                  <a:schemeClr val="accent1"/>
                </a:solidFill>
              </a:rPr>
              <a:t>(C)</a:t>
            </a:r>
          </a:p>
        </p:txBody>
      </p:sp>
      <p:sp>
        <p:nvSpPr>
          <p:cNvPr id="3" name="Content Placeholder 2">
            <a:extLst>
              <a:ext uri="{FF2B5EF4-FFF2-40B4-BE49-F238E27FC236}">
                <a16:creationId xmlns:a16="http://schemas.microsoft.com/office/drawing/2014/main" id="{7AAFAC9B-4D6F-6D4A-818D-644B2FF845D7}"/>
              </a:ext>
            </a:extLst>
          </p:cNvPr>
          <p:cNvSpPr>
            <a:spLocks noGrp="1"/>
          </p:cNvSpPr>
          <p:nvPr>
            <p:ph idx="1"/>
          </p:nvPr>
        </p:nvSpPr>
        <p:spPr/>
        <p:txBody>
          <a:bodyPr/>
          <a:lstStyle/>
          <a:p>
            <a:pPr marL="0" indent="0">
              <a:buNone/>
            </a:pPr>
            <a:r>
              <a:rPr lang="en-GB" dirty="0"/>
              <a:t>Her father consents to ketamine to facilitate nasal foreign body removal. Despite the earlier midazolam, she remains anxious and is moving too much for safe insertion of a peripheral intravenous catheter. </a:t>
            </a:r>
          </a:p>
          <a:p>
            <a:pPr marL="0" indent="0">
              <a:buNone/>
            </a:pPr>
            <a:r>
              <a:rPr lang="en-GB" dirty="0"/>
              <a:t>How would you prescribe (route and dose in mg) the ketamine for procedural sedation in this situation? (1 mark)</a:t>
            </a:r>
            <a:r>
              <a:rPr lang="en-AU" dirty="0"/>
              <a:t> </a:t>
            </a:r>
          </a:p>
          <a:p>
            <a:endParaRPr lang="en-AU" dirty="0"/>
          </a:p>
          <a:p>
            <a:r>
              <a:rPr lang="en-AU" dirty="0"/>
              <a:t>Ketamine IM 80 mg (accepted range 3-5mg/kg)</a:t>
            </a:r>
            <a:endParaRPr lang="en-US" dirty="0"/>
          </a:p>
        </p:txBody>
      </p:sp>
    </p:spTree>
    <p:extLst>
      <p:ext uri="{BB962C8B-B14F-4D97-AF65-F5344CB8AC3E}">
        <p14:creationId xmlns:p14="http://schemas.microsoft.com/office/powerpoint/2010/main" val="3053643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EFB01-F904-B142-9580-B86BE9EF2351}"/>
              </a:ext>
            </a:extLst>
          </p:cNvPr>
          <p:cNvSpPr>
            <a:spLocks noGrp="1"/>
          </p:cNvSpPr>
          <p:nvPr>
            <p:ph type="title"/>
          </p:nvPr>
        </p:nvSpPr>
        <p:spPr/>
        <p:txBody>
          <a:bodyPr/>
          <a:lstStyle/>
          <a:p>
            <a:r>
              <a:rPr lang="en-US" dirty="0"/>
              <a:t>2. SAQ 27 </a:t>
            </a:r>
            <a:r>
              <a:rPr lang="en-US" dirty="0">
                <a:solidFill>
                  <a:schemeClr val="accent1"/>
                </a:solidFill>
              </a:rPr>
              <a:t>(C)</a:t>
            </a:r>
          </a:p>
        </p:txBody>
      </p:sp>
      <p:sp>
        <p:nvSpPr>
          <p:cNvPr id="3" name="Content Placeholder 2">
            <a:extLst>
              <a:ext uri="{FF2B5EF4-FFF2-40B4-BE49-F238E27FC236}">
                <a16:creationId xmlns:a16="http://schemas.microsoft.com/office/drawing/2014/main" id="{7AAFAC9B-4D6F-6D4A-818D-644B2FF845D7}"/>
              </a:ext>
            </a:extLst>
          </p:cNvPr>
          <p:cNvSpPr>
            <a:spLocks noGrp="1"/>
          </p:cNvSpPr>
          <p:nvPr>
            <p:ph idx="1"/>
          </p:nvPr>
        </p:nvSpPr>
        <p:spPr/>
        <p:txBody>
          <a:bodyPr/>
          <a:lstStyle/>
          <a:p>
            <a:pPr marL="0" indent="0">
              <a:buNone/>
            </a:pPr>
            <a:r>
              <a:rPr lang="en-GB" dirty="0"/>
              <a:t>Her father consents to ketamine to facilitate nasal foreign body removal. Despite the earlier midazolam, she remains anxious and is moving too much for safe insertion of a peripheral intravenous catheter. </a:t>
            </a:r>
          </a:p>
          <a:p>
            <a:pPr marL="0" indent="0">
              <a:buNone/>
            </a:pPr>
            <a:r>
              <a:rPr lang="en-GB" dirty="0"/>
              <a:t>How would you prescribe (route and dose in mg) the ketamine for procedural sedation in this situation? (1 mark)</a:t>
            </a:r>
            <a:r>
              <a:rPr lang="en-AU" dirty="0"/>
              <a:t> </a:t>
            </a:r>
          </a:p>
          <a:p>
            <a:r>
              <a:rPr lang="en-AU" dirty="0">
                <a:solidFill>
                  <a:srgbClr val="FF0000"/>
                </a:solidFill>
              </a:rPr>
              <a:t>Common mistake</a:t>
            </a:r>
          </a:p>
          <a:p>
            <a:pPr lvl="1"/>
            <a:r>
              <a:rPr lang="en-AU" dirty="0">
                <a:solidFill>
                  <a:srgbClr val="FF0000"/>
                </a:solidFill>
              </a:rPr>
              <a:t>Not stating dose in mg</a:t>
            </a:r>
          </a:p>
          <a:p>
            <a:pPr lvl="2"/>
            <a:r>
              <a:rPr lang="en-AU" dirty="0"/>
              <a:t>Requirement explicitly stated in question</a:t>
            </a:r>
          </a:p>
          <a:p>
            <a:pPr lvl="2"/>
            <a:r>
              <a:rPr lang="en-AU" dirty="0"/>
              <a:t>Weight of child also listed in stem</a:t>
            </a:r>
          </a:p>
        </p:txBody>
      </p:sp>
    </p:spTree>
    <p:extLst>
      <p:ext uri="{BB962C8B-B14F-4D97-AF65-F5344CB8AC3E}">
        <p14:creationId xmlns:p14="http://schemas.microsoft.com/office/powerpoint/2010/main" val="3761099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6772-A232-9245-8126-3A1E700C09F3}"/>
              </a:ext>
            </a:extLst>
          </p:cNvPr>
          <p:cNvSpPr>
            <a:spLocks noGrp="1"/>
          </p:cNvSpPr>
          <p:nvPr>
            <p:ph type="title"/>
          </p:nvPr>
        </p:nvSpPr>
        <p:spPr/>
        <p:txBody>
          <a:bodyPr/>
          <a:lstStyle/>
          <a:p>
            <a:r>
              <a:rPr lang="en-US" dirty="0"/>
              <a:t>2. SAQ 27 </a:t>
            </a:r>
            <a:r>
              <a:rPr lang="en-US" dirty="0">
                <a:solidFill>
                  <a:schemeClr val="accent1"/>
                </a:solidFill>
              </a:rPr>
              <a:t>(D)</a:t>
            </a:r>
          </a:p>
        </p:txBody>
      </p:sp>
      <p:sp>
        <p:nvSpPr>
          <p:cNvPr id="3" name="Content Placeholder 2">
            <a:extLst>
              <a:ext uri="{FF2B5EF4-FFF2-40B4-BE49-F238E27FC236}">
                <a16:creationId xmlns:a16="http://schemas.microsoft.com/office/drawing/2014/main" id="{5212BBAC-474F-C94F-9A83-DAADF819932C}"/>
              </a:ext>
            </a:extLst>
          </p:cNvPr>
          <p:cNvSpPr>
            <a:spLocks noGrp="1"/>
          </p:cNvSpPr>
          <p:nvPr>
            <p:ph idx="1"/>
          </p:nvPr>
        </p:nvSpPr>
        <p:spPr/>
        <p:txBody>
          <a:bodyPr/>
          <a:lstStyle/>
          <a:p>
            <a:pPr marL="0" indent="0">
              <a:buNone/>
            </a:pPr>
            <a:r>
              <a:rPr lang="en-GB" dirty="0"/>
              <a:t>Prior to ketamine administration, the nurse sets up equipment for the airway trolley – the nurse has sought your guidance regarding the sizing of the airway equipment for Grace. Please list your three options. (3 marks)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AU" dirty="0"/>
              <a:t>Also accepted answers such as OPA, NPA, miller blade</a:t>
            </a:r>
          </a:p>
          <a:p>
            <a:pPr marL="0" indent="0">
              <a:buNone/>
            </a:pPr>
            <a:endParaRPr lang="en-US" dirty="0"/>
          </a:p>
        </p:txBody>
      </p:sp>
      <p:graphicFrame>
        <p:nvGraphicFramePr>
          <p:cNvPr id="5" name="Table 4">
            <a:extLst>
              <a:ext uri="{FF2B5EF4-FFF2-40B4-BE49-F238E27FC236}">
                <a16:creationId xmlns:a16="http://schemas.microsoft.com/office/drawing/2014/main" id="{EBEC10B2-B2A3-674F-B03A-E9537557A8E5}"/>
              </a:ext>
            </a:extLst>
          </p:cNvPr>
          <p:cNvGraphicFramePr>
            <a:graphicFrameLocks noGrp="1"/>
          </p:cNvGraphicFramePr>
          <p:nvPr>
            <p:extLst>
              <p:ext uri="{D42A27DB-BD31-4B8C-83A1-F6EECF244321}">
                <p14:modId xmlns:p14="http://schemas.microsoft.com/office/powerpoint/2010/main" val="2048852300"/>
              </p:ext>
            </p:extLst>
          </p:nvPr>
        </p:nvGraphicFramePr>
        <p:xfrm>
          <a:off x="2378964" y="3530630"/>
          <a:ext cx="7010400" cy="1534100"/>
        </p:xfrm>
        <a:graphic>
          <a:graphicData uri="http://schemas.openxmlformats.org/drawingml/2006/table">
            <a:tbl>
              <a:tblPr firstRow="1" firstCol="1" bandRow="1">
                <a:tableStyleId>{5C22544A-7EE6-4342-B048-85BDC9FD1C3A}</a:tableStyleId>
              </a:tblPr>
              <a:tblGrid>
                <a:gridCol w="3505200">
                  <a:extLst>
                    <a:ext uri="{9D8B030D-6E8A-4147-A177-3AD203B41FA5}">
                      <a16:colId xmlns:a16="http://schemas.microsoft.com/office/drawing/2014/main" val="1717970955"/>
                    </a:ext>
                  </a:extLst>
                </a:gridCol>
                <a:gridCol w="3505200">
                  <a:extLst>
                    <a:ext uri="{9D8B030D-6E8A-4147-A177-3AD203B41FA5}">
                      <a16:colId xmlns:a16="http://schemas.microsoft.com/office/drawing/2014/main" val="1300042115"/>
                    </a:ext>
                  </a:extLst>
                </a:gridCol>
              </a:tblGrid>
              <a:tr h="383525">
                <a:tc>
                  <a:txBody>
                    <a:bodyPr/>
                    <a:lstStyle/>
                    <a:p>
                      <a:pPr>
                        <a:lnSpc>
                          <a:spcPct val="115000"/>
                        </a:lnSpc>
                        <a:spcBef>
                          <a:spcPts val="1000"/>
                        </a:spcBef>
                        <a:spcAft>
                          <a:spcPts val="0"/>
                        </a:spcAft>
                      </a:pPr>
                      <a:r>
                        <a:rPr lang="en-GB" sz="1600">
                          <a:effectLst/>
                        </a:rPr>
                        <a:t>Equipment</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1000"/>
                        </a:spcBef>
                        <a:spcAft>
                          <a:spcPts val="0"/>
                        </a:spcAft>
                      </a:pPr>
                      <a:r>
                        <a:rPr lang="en-GB" sz="1600">
                          <a:effectLst/>
                        </a:rPr>
                        <a:t>Size</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6334837"/>
                  </a:ext>
                </a:extLst>
              </a:tr>
              <a:tr h="383525">
                <a:tc>
                  <a:txBody>
                    <a:bodyPr/>
                    <a:lstStyle/>
                    <a:p>
                      <a:pPr>
                        <a:lnSpc>
                          <a:spcPct val="115000"/>
                        </a:lnSpc>
                        <a:spcBef>
                          <a:spcPts val="1000"/>
                        </a:spcBef>
                        <a:spcAft>
                          <a:spcPts val="0"/>
                        </a:spcAft>
                      </a:pPr>
                      <a:r>
                        <a:rPr lang="en-GB" sz="1600">
                          <a:effectLst/>
                        </a:rPr>
                        <a:t>LMA</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1000"/>
                        </a:spcBef>
                        <a:spcAft>
                          <a:spcPts val="0"/>
                        </a:spcAft>
                      </a:pPr>
                      <a:r>
                        <a:rPr lang="en-GB" sz="1600">
                          <a:effectLst/>
                        </a:rPr>
                        <a:t>2 or 2.5 (20kg is an in-between weight)</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816101"/>
                  </a:ext>
                </a:extLst>
              </a:tr>
              <a:tr h="383525">
                <a:tc>
                  <a:txBody>
                    <a:bodyPr/>
                    <a:lstStyle/>
                    <a:p>
                      <a:pPr>
                        <a:lnSpc>
                          <a:spcPct val="115000"/>
                        </a:lnSpc>
                        <a:spcBef>
                          <a:spcPts val="1000"/>
                        </a:spcBef>
                        <a:spcAft>
                          <a:spcPts val="0"/>
                        </a:spcAft>
                      </a:pPr>
                      <a:r>
                        <a:rPr lang="en-GB" sz="1600">
                          <a:effectLst/>
                        </a:rPr>
                        <a:t>Laryngoscope blade (macintosh)</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1000"/>
                        </a:spcBef>
                        <a:spcAft>
                          <a:spcPts val="0"/>
                        </a:spcAft>
                      </a:pPr>
                      <a:r>
                        <a:rPr lang="en-GB" sz="1600">
                          <a:effectLst/>
                        </a:rPr>
                        <a:t>2</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3782823"/>
                  </a:ext>
                </a:extLst>
              </a:tr>
              <a:tr h="383525">
                <a:tc>
                  <a:txBody>
                    <a:bodyPr/>
                    <a:lstStyle/>
                    <a:p>
                      <a:pPr>
                        <a:lnSpc>
                          <a:spcPct val="115000"/>
                        </a:lnSpc>
                        <a:spcBef>
                          <a:spcPts val="1000"/>
                        </a:spcBef>
                        <a:spcAft>
                          <a:spcPts val="0"/>
                        </a:spcAft>
                      </a:pPr>
                      <a:r>
                        <a:rPr lang="en-GB" sz="1600" dirty="0">
                          <a:effectLst/>
                        </a:rPr>
                        <a:t>ETT size (cuffed)</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1000"/>
                        </a:spcBef>
                        <a:spcAft>
                          <a:spcPts val="0"/>
                        </a:spcAft>
                      </a:pPr>
                      <a:r>
                        <a:rPr lang="en-GB" sz="1600" dirty="0">
                          <a:effectLst/>
                        </a:rPr>
                        <a:t>5 (but accepted 4.5)</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3457152"/>
                  </a:ext>
                </a:extLst>
              </a:tr>
            </a:tbl>
          </a:graphicData>
        </a:graphic>
      </p:graphicFrame>
    </p:spTree>
    <p:extLst>
      <p:ext uri="{BB962C8B-B14F-4D97-AF65-F5344CB8AC3E}">
        <p14:creationId xmlns:p14="http://schemas.microsoft.com/office/powerpoint/2010/main" val="3418402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6772-A232-9245-8126-3A1E700C09F3}"/>
              </a:ext>
            </a:extLst>
          </p:cNvPr>
          <p:cNvSpPr>
            <a:spLocks noGrp="1"/>
          </p:cNvSpPr>
          <p:nvPr>
            <p:ph type="title"/>
          </p:nvPr>
        </p:nvSpPr>
        <p:spPr/>
        <p:txBody>
          <a:bodyPr/>
          <a:lstStyle/>
          <a:p>
            <a:r>
              <a:rPr lang="en-US" dirty="0"/>
              <a:t>2. SAQ 27 </a:t>
            </a:r>
            <a:r>
              <a:rPr lang="en-US" dirty="0">
                <a:solidFill>
                  <a:schemeClr val="accent1"/>
                </a:solidFill>
              </a:rPr>
              <a:t>(D)</a:t>
            </a:r>
          </a:p>
        </p:txBody>
      </p:sp>
      <p:sp>
        <p:nvSpPr>
          <p:cNvPr id="3" name="Content Placeholder 2">
            <a:extLst>
              <a:ext uri="{FF2B5EF4-FFF2-40B4-BE49-F238E27FC236}">
                <a16:creationId xmlns:a16="http://schemas.microsoft.com/office/drawing/2014/main" id="{5212BBAC-474F-C94F-9A83-DAADF819932C}"/>
              </a:ext>
            </a:extLst>
          </p:cNvPr>
          <p:cNvSpPr>
            <a:spLocks noGrp="1"/>
          </p:cNvSpPr>
          <p:nvPr>
            <p:ph idx="1"/>
          </p:nvPr>
        </p:nvSpPr>
        <p:spPr/>
        <p:txBody>
          <a:bodyPr>
            <a:normAutofit/>
          </a:bodyPr>
          <a:lstStyle/>
          <a:p>
            <a:pPr marL="0" indent="0">
              <a:buNone/>
            </a:pPr>
            <a:r>
              <a:rPr lang="en-GB" dirty="0"/>
              <a:t>Prior to ketamine administration, the nurse sets up equipment for the airway trolley – the nurse has sought your guidance regarding the sizing of the airway equipment for Grace. Please list your three options. (3 marks)</a:t>
            </a:r>
          </a:p>
          <a:p>
            <a:r>
              <a:rPr lang="en-GB" dirty="0">
                <a:solidFill>
                  <a:srgbClr val="FF0000"/>
                </a:solidFill>
              </a:rPr>
              <a:t>Common mistakes</a:t>
            </a:r>
          </a:p>
          <a:p>
            <a:pPr lvl="1"/>
            <a:r>
              <a:rPr lang="en-GB" dirty="0"/>
              <a:t>Putting </a:t>
            </a:r>
            <a:r>
              <a:rPr lang="en-GB" dirty="0">
                <a:solidFill>
                  <a:srgbClr val="FF0000"/>
                </a:solidFill>
              </a:rPr>
              <a:t>2 types of supraglottic devices</a:t>
            </a:r>
          </a:p>
          <a:p>
            <a:pPr lvl="1"/>
            <a:r>
              <a:rPr lang="en-GB" dirty="0"/>
              <a:t>Forgetting </a:t>
            </a:r>
            <a:r>
              <a:rPr lang="en-GB" dirty="0">
                <a:solidFill>
                  <a:srgbClr val="FF0000"/>
                </a:solidFill>
              </a:rPr>
              <a:t>laryngoscope </a:t>
            </a:r>
          </a:p>
          <a:p>
            <a:pPr lvl="1"/>
            <a:r>
              <a:rPr lang="en-GB" dirty="0">
                <a:solidFill>
                  <a:srgbClr val="FF0000"/>
                </a:solidFill>
              </a:rPr>
              <a:t>Not including sizing = zero marks</a:t>
            </a:r>
          </a:p>
          <a:p>
            <a:pPr lvl="1"/>
            <a:r>
              <a:rPr lang="en-GB" dirty="0">
                <a:solidFill>
                  <a:srgbClr val="FF0000"/>
                </a:solidFill>
              </a:rPr>
              <a:t>Incorrect sizing</a:t>
            </a:r>
            <a:endParaRPr lang="en-GB" dirty="0"/>
          </a:p>
          <a:p>
            <a:pPr lvl="2"/>
            <a:r>
              <a:rPr lang="en-GB" dirty="0"/>
              <a:t>Using </a:t>
            </a:r>
            <a:r>
              <a:rPr lang="en-GB" dirty="0">
                <a:solidFill>
                  <a:srgbClr val="FF0000"/>
                </a:solidFill>
              </a:rPr>
              <a:t>adult sizes</a:t>
            </a:r>
            <a:endParaRPr lang="en-GB" dirty="0"/>
          </a:p>
          <a:p>
            <a:pPr lvl="2"/>
            <a:r>
              <a:rPr lang="en-GB" dirty="0"/>
              <a:t>Re: OPAs and NPAs -- if unsure of colour-coding or numeric code, safer to describe how to measure for correct size</a:t>
            </a:r>
          </a:p>
        </p:txBody>
      </p:sp>
    </p:spTree>
    <p:extLst>
      <p:ext uri="{BB962C8B-B14F-4D97-AF65-F5344CB8AC3E}">
        <p14:creationId xmlns:p14="http://schemas.microsoft.com/office/powerpoint/2010/main" val="3642123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FA8B-8681-FE48-885B-8071B988D83D}"/>
              </a:ext>
            </a:extLst>
          </p:cNvPr>
          <p:cNvSpPr>
            <a:spLocks noGrp="1"/>
          </p:cNvSpPr>
          <p:nvPr>
            <p:ph type="title"/>
          </p:nvPr>
        </p:nvSpPr>
        <p:spPr/>
        <p:txBody>
          <a:bodyPr/>
          <a:lstStyle/>
          <a:p>
            <a:r>
              <a:rPr lang="en-US" dirty="0"/>
              <a:t>2. SAQ 27 </a:t>
            </a:r>
            <a:r>
              <a:rPr lang="en-US" dirty="0">
                <a:solidFill>
                  <a:schemeClr val="accent1"/>
                </a:solidFill>
              </a:rPr>
              <a:t>(E)</a:t>
            </a:r>
          </a:p>
        </p:txBody>
      </p:sp>
      <p:sp>
        <p:nvSpPr>
          <p:cNvPr id="3" name="Content Placeholder 2">
            <a:extLst>
              <a:ext uri="{FF2B5EF4-FFF2-40B4-BE49-F238E27FC236}">
                <a16:creationId xmlns:a16="http://schemas.microsoft.com/office/drawing/2014/main" id="{184C2C04-1328-3F4F-8E16-DDAC3F687B99}"/>
              </a:ext>
            </a:extLst>
          </p:cNvPr>
          <p:cNvSpPr>
            <a:spLocks noGrp="1"/>
          </p:cNvSpPr>
          <p:nvPr>
            <p:ph idx="1"/>
          </p:nvPr>
        </p:nvSpPr>
        <p:spPr>
          <a:xfrm>
            <a:off x="1024128" y="1835239"/>
            <a:ext cx="9720073" cy="4023360"/>
          </a:xfrm>
        </p:spPr>
        <p:txBody>
          <a:bodyPr/>
          <a:lstStyle/>
          <a:p>
            <a:pPr marL="0" lvl="0" indent="0">
              <a:buNone/>
            </a:pPr>
            <a:r>
              <a:rPr lang="en-GB" sz="1600" dirty="0"/>
              <a:t>Grace is sedated with ketamine, and the bead is removed in an atraumatic fashion. You re-examine the child and confirm that there are no further foreign bodies in her nose or airway.</a:t>
            </a:r>
            <a:br>
              <a:rPr lang="en-GB" sz="1600" dirty="0"/>
            </a:br>
            <a:r>
              <a:rPr lang="en-GB" sz="1600" dirty="0"/>
              <a:t>Soon after this, the child develops a stridor and SpO2 drops to 92% despite oxygen through a non-rebreather mask. She is still sedated by the ketamine. You and an assisting emergency physician in the procedure room conclude that the airway is not soiled and that there is no allergic reaction present.</a:t>
            </a:r>
            <a:endParaRPr lang="en-AU" sz="1600" dirty="0"/>
          </a:p>
          <a:p>
            <a:pPr marL="0" indent="0">
              <a:buNone/>
            </a:pPr>
            <a:r>
              <a:rPr lang="en-GB" sz="1800" dirty="0"/>
              <a:t>List 4 steps in your approach to treat this condition (including doses of any medications used) (6 marks)</a:t>
            </a:r>
            <a:endParaRPr lang="en-AU" sz="1800" dirty="0"/>
          </a:p>
          <a:p>
            <a:pPr marL="0" indent="0">
              <a:buNone/>
            </a:pPr>
            <a:endParaRPr lang="en-US" dirty="0"/>
          </a:p>
        </p:txBody>
      </p:sp>
      <p:graphicFrame>
        <p:nvGraphicFramePr>
          <p:cNvPr id="4" name="Table 3">
            <a:extLst>
              <a:ext uri="{FF2B5EF4-FFF2-40B4-BE49-F238E27FC236}">
                <a16:creationId xmlns:a16="http://schemas.microsoft.com/office/drawing/2014/main" id="{2A5DBC32-E2D3-CE4E-8043-60868EF1F071}"/>
              </a:ext>
            </a:extLst>
          </p:cNvPr>
          <p:cNvGraphicFramePr>
            <a:graphicFrameLocks noGrp="1"/>
          </p:cNvGraphicFramePr>
          <p:nvPr>
            <p:extLst>
              <p:ext uri="{D42A27DB-BD31-4B8C-83A1-F6EECF244321}">
                <p14:modId xmlns:p14="http://schemas.microsoft.com/office/powerpoint/2010/main" val="2750826364"/>
              </p:ext>
            </p:extLst>
          </p:nvPr>
        </p:nvGraphicFramePr>
        <p:xfrm>
          <a:off x="1177032" y="3667369"/>
          <a:ext cx="9414264" cy="2591759"/>
        </p:xfrm>
        <a:graphic>
          <a:graphicData uri="http://schemas.openxmlformats.org/drawingml/2006/table">
            <a:tbl>
              <a:tblPr firstRow="1" firstCol="1" bandRow="1">
                <a:tableStyleId>{5C22544A-7EE6-4342-B048-85BDC9FD1C3A}</a:tableStyleId>
              </a:tblPr>
              <a:tblGrid>
                <a:gridCol w="831466">
                  <a:extLst>
                    <a:ext uri="{9D8B030D-6E8A-4147-A177-3AD203B41FA5}">
                      <a16:colId xmlns:a16="http://schemas.microsoft.com/office/drawing/2014/main" val="2948197825"/>
                    </a:ext>
                  </a:extLst>
                </a:gridCol>
                <a:gridCol w="3825632">
                  <a:extLst>
                    <a:ext uri="{9D8B030D-6E8A-4147-A177-3AD203B41FA5}">
                      <a16:colId xmlns:a16="http://schemas.microsoft.com/office/drawing/2014/main" val="937677260"/>
                    </a:ext>
                  </a:extLst>
                </a:gridCol>
                <a:gridCol w="4757166">
                  <a:extLst>
                    <a:ext uri="{9D8B030D-6E8A-4147-A177-3AD203B41FA5}">
                      <a16:colId xmlns:a16="http://schemas.microsoft.com/office/drawing/2014/main" val="504114800"/>
                    </a:ext>
                  </a:extLst>
                </a:gridCol>
              </a:tblGrid>
              <a:tr h="316462">
                <a:tc>
                  <a:txBody>
                    <a:bodyPr/>
                    <a:lstStyle/>
                    <a:p>
                      <a:pPr marL="457200">
                        <a:lnSpc>
                          <a:spcPct val="115000"/>
                        </a:lnSpc>
                        <a:spcBef>
                          <a:spcPts val="1000"/>
                        </a:spcBef>
                        <a:spcAft>
                          <a:spcPts val="0"/>
                        </a:spcAft>
                      </a:pPr>
                      <a:r>
                        <a:rPr lang="en-GB" sz="1600">
                          <a:effectLst/>
                        </a:rPr>
                        <a:t> </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dirty="0">
                          <a:effectLst/>
                        </a:rPr>
                        <a:t>Strategy</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a:effectLst/>
                        </a:rPr>
                        <a:t>Agent, route, dose (mg)</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2077324"/>
                  </a:ext>
                </a:extLst>
              </a:tr>
              <a:tr h="652945">
                <a:tc>
                  <a:txBody>
                    <a:bodyPr/>
                    <a:lstStyle/>
                    <a:p>
                      <a:pPr marL="457200">
                        <a:lnSpc>
                          <a:spcPct val="115000"/>
                        </a:lnSpc>
                        <a:spcBef>
                          <a:spcPts val="1000"/>
                        </a:spcBef>
                        <a:spcAft>
                          <a:spcPts val="0"/>
                        </a:spcAft>
                      </a:pPr>
                      <a:r>
                        <a:rPr lang="en-GB" sz="1600">
                          <a:effectLst/>
                        </a:rPr>
                        <a:t>1</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dirty="0" err="1">
                          <a:effectLst/>
                        </a:rPr>
                        <a:t>Larsons</a:t>
                      </a:r>
                      <a:r>
                        <a:rPr lang="en-GB" sz="1600" dirty="0">
                          <a:effectLst/>
                        </a:rPr>
                        <a:t> point / jaw thrust</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GB" sz="1600">
                          <a:effectLst/>
                        </a:rPr>
                        <a:t>********************</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4571017"/>
                  </a:ext>
                </a:extLst>
              </a:tr>
              <a:tr h="652945">
                <a:tc>
                  <a:txBody>
                    <a:bodyPr/>
                    <a:lstStyle/>
                    <a:p>
                      <a:pPr marL="457200">
                        <a:lnSpc>
                          <a:spcPct val="115000"/>
                        </a:lnSpc>
                        <a:spcBef>
                          <a:spcPts val="1000"/>
                        </a:spcBef>
                        <a:spcAft>
                          <a:spcPts val="0"/>
                        </a:spcAft>
                      </a:pPr>
                      <a:r>
                        <a:rPr lang="en-GB" sz="1600">
                          <a:effectLst/>
                        </a:rPr>
                        <a:t>2</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dirty="0">
                          <a:effectLst/>
                        </a:rPr>
                        <a:t>BVM/PPV + CPAP/PEEP w 100% O2</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GB" sz="1600" dirty="0">
                          <a:effectLst/>
                        </a:rPr>
                        <a:t>********************</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1338166"/>
                  </a:ext>
                </a:extLst>
              </a:tr>
              <a:tr h="316462">
                <a:tc>
                  <a:txBody>
                    <a:bodyPr/>
                    <a:lstStyle/>
                    <a:p>
                      <a:pPr marL="457200">
                        <a:lnSpc>
                          <a:spcPct val="115000"/>
                        </a:lnSpc>
                        <a:spcBef>
                          <a:spcPts val="1000"/>
                        </a:spcBef>
                        <a:spcAft>
                          <a:spcPts val="0"/>
                        </a:spcAft>
                      </a:pPr>
                      <a:r>
                        <a:rPr lang="en-GB" sz="1600">
                          <a:effectLst/>
                        </a:rPr>
                        <a:t>3</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a:effectLst/>
                        </a:rPr>
                        <a:t>Deepen with sedation</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dirty="0">
                          <a:effectLst/>
                        </a:rPr>
                        <a:t>Propofol, IV, up to 40 mg (start 0.5m/kg)</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2981657"/>
                  </a:ext>
                </a:extLst>
              </a:tr>
              <a:tr h="652945">
                <a:tc>
                  <a:txBody>
                    <a:bodyPr/>
                    <a:lstStyle/>
                    <a:p>
                      <a:pPr marL="457200">
                        <a:lnSpc>
                          <a:spcPct val="115000"/>
                        </a:lnSpc>
                        <a:spcBef>
                          <a:spcPts val="1000"/>
                        </a:spcBef>
                        <a:spcAft>
                          <a:spcPts val="0"/>
                        </a:spcAft>
                      </a:pPr>
                      <a:r>
                        <a:rPr lang="en-GB" sz="1600">
                          <a:effectLst/>
                        </a:rPr>
                        <a:t>4</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dirty="0">
                          <a:effectLst/>
                        </a:rPr>
                        <a:t>Paralysis (+/- intubation)</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dirty="0" err="1">
                          <a:effectLst/>
                        </a:rPr>
                        <a:t>Suxamethonium</a:t>
                      </a:r>
                      <a:r>
                        <a:rPr lang="en-GB" sz="1600" dirty="0">
                          <a:effectLst/>
                        </a:rPr>
                        <a:t>, IV,  up to 40 mg (start 0.5mg/kg)</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7990261"/>
                  </a:ext>
                </a:extLst>
              </a:tr>
            </a:tbl>
          </a:graphicData>
        </a:graphic>
      </p:graphicFrame>
    </p:spTree>
    <p:extLst>
      <p:ext uri="{BB962C8B-B14F-4D97-AF65-F5344CB8AC3E}">
        <p14:creationId xmlns:p14="http://schemas.microsoft.com/office/powerpoint/2010/main" val="1507822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FA8B-8681-FE48-885B-8071B988D83D}"/>
              </a:ext>
            </a:extLst>
          </p:cNvPr>
          <p:cNvSpPr>
            <a:spLocks noGrp="1"/>
          </p:cNvSpPr>
          <p:nvPr>
            <p:ph type="title"/>
          </p:nvPr>
        </p:nvSpPr>
        <p:spPr/>
        <p:txBody>
          <a:bodyPr/>
          <a:lstStyle/>
          <a:p>
            <a:r>
              <a:rPr lang="en-US" dirty="0"/>
              <a:t>2. SAQ 27 </a:t>
            </a:r>
            <a:r>
              <a:rPr lang="en-US" dirty="0">
                <a:solidFill>
                  <a:schemeClr val="accent1"/>
                </a:solidFill>
              </a:rPr>
              <a:t>(E)</a:t>
            </a:r>
          </a:p>
        </p:txBody>
      </p:sp>
      <p:sp>
        <p:nvSpPr>
          <p:cNvPr id="3" name="Content Placeholder 2">
            <a:extLst>
              <a:ext uri="{FF2B5EF4-FFF2-40B4-BE49-F238E27FC236}">
                <a16:creationId xmlns:a16="http://schemas.microsoft.com/office/drawing/2014/main" id="{184C2C04-1328-3F4F-8E16-DDAC3F687B99}"/>
              </a:ext>
            </a:extLst>
          </p:cNvPr>
          <p:cNvSpPr>
            <a:spLocks noGrp="1"/>
          </p:cNvSpPr>
          <p:nvPr>
            <p:ph idx="1"/>
          </p:nvPr>
        </p:nvSpPr>
        <p:spPr>
          <a:xfrm>
            <a:off x="1024128" y="1835238"/>
            <a:ext cx="9720073" cy="4449651"/>
          </a:xfrm>
        </p:spPr>
        <p:txBody>
          <a:bodyPr>
            <a:normAutofit/>
          </a:bodyPr>
          <a:lstStyle/>
          <a:p>
            <a:pPr marL="0" lvl="0" indent="0">
              <a:buNone/>
            </a:pPr>
            <a:r>
              <a:rPr lang="en-GB" sz="1600" dirty="0"/>
              <a:t>Grace is sedated with ketamine, and the bead is removed in an atraumatic fashion. You re-examine the child and confirm that there are </a:t>
            </a:r>
            <a:r>
              <a:rPr lang="en-GB" sz="1600" dirty="0">
                <a:solidFill>
                  <a:srgbClr val="FF0000"/>
                </a:solidFill>
              </a:rPr>
              <a:t>no further foreign bodies in her nose or airway</a:t>
            </a:r>
            <a:r>
              <a:rPr lang="en-GB" sz="1600" dirty="0"/>
              <a:t>.</a:t>
            </a:r>
            <a:br>
              <a:rPr lang="en-GB" sz="1600" dirty="0"/>
            </a:br>
            <a:r>
              <a:rPr lang="en-GB" sz="1600" dirty="0"/>
              <a:t>Soon after this, the child develops a stridor and </a:t>
            </a:r>
            <a:r>
              <a:rPr lang="en-GB" sz="1600" dirty="0">
                <a:solidFill>
                  <a:srgbClr val="FF0000"/>
                </a:solidFill>
              </a:rPr>
              <a:t>SpO2 drops to 92% despite oxygen through a non-rebreather mask</a:t>
            </a:r>
            <a:r>
              <a:rPr lang="en-GB" sz="1600" dirty="0"/>
              <a:t>. She is still sedated by the ketamine. You and an assisting emergency physician in the procedure room conclude that the </a:t>
            </a:r>
            <a:r>
              <a:rPr lang="en-GB" sz="1600" dirty="0">
                <a:solidFill>
                  <a:srgbClr val="FF0000"/>
                </a:solidFill>
              </a:rPr>
              <a:t>airway is not soiled </a:t>
            </a:r>
            <a:r>
              <a:rPr lang="en-GB" sz="1600" dirty="0"/>
              <a:t>and that there is </a:t>
            </a:r>
            <a:r>
              <a:rPr lang="en-GB" sz="1600" dirty="0">
                <a:solidFill>
                  <a:srgbClr val="FF0000"/>
                </a:solidFill>
              </a:rPr>
              <a:t>no allergic reaction present</a:t>
            </a:r>
            <a:r>
              <a:rPr lang="en-GB" sz="1600" dirty="0"/>
              <a:t>.</a:t>
            </a:r>
            <a:endParaRPr lang="en-AU" sz="1600" dirty="0"/>
          </a:p>
          <a:p>
            <a:pPr marL="0" indent="0">
              <a:buNone/>
            </a:pPr>
            <a:r>
              <a:rPr lang="en-GB" sz="1800" dirty="0"/>
              <a:t>List 4 steps in your approach to treat this condition (including doses of any medications used) (6 marks)</a:t>
            </a:r>
            <a:endParaRPr lang="en-AU" sz="1800" dirty="0"/>
          </a:p>
          <a:p>
            <a:r>
              <a:rPr lang="en-US" dirty="0">
                <a:solidFill>
                  <a:srgbClr val="FF0000"/>
                </a:solidFill>
              </a:rPr>
              <a:t>Common mistakes</a:t>
            </a:r>
          </a:p>
          <a:p>
            <a:pPr lvl="1"/>
            <a:r>
              <a:rPr lang="en-US" dirty="0">
                <a:solidFill>
                  <a:srgbClr val="FF0000"/>
                </a:solidFill>
              </a:rPr>
              <a:t>Steps being too similar to each other</a:t>
            </a:r>
            <a:r>
              <a:rPr lang="en-US" dirty="0"/>
              <a:t>, </a:t>
            </a:r>
            <a:r>
              <a:rPr lang="en-US" dirty="0" err="1"/>
              <a:t>eg</a:t>
            </a:r>
            <a:r>
              <a:rPr lang="en-US" dirty="0"/>
              <a:t> two steps both on positioning / airway </a:t>
            </a:r>
            <a:r>
              <a:rPr lang="en-US" dirty="0" err="1"/>
              <a:t>maneouvres</a:t>
            </a:r>
            <a:endParaRPr lang="en-US" dirty="0"/>
          </a:p>
          <a:p>
            <a:pPr lvl="1"/>
            <a:r>
              <a:rPr lang="en-US" dirty="0">
                <a:solidFill>
                  <a:srgbClr val="FF0000"/>
                </a:solidFill>
              </a:rPr>
              <a:t>Treating things already excluded in stem / repeating already given treatment</a:t>
            </a:r>
          </a:p>
          <a:p>
            <a:pPr lvl="1"/>
            <a:r>
              <a:rPr lang="en-US" dirty="0">
                <a:solidFill>
                  <a:srgbClr val="FF0000"/>
                </a:solidFill>
              </a:rPr>
              <a:t>Not putting route of administration</a:t>
            </a:r>
            <a:r>
              <a:rPr lang="en-US" dirty="0"/>
              <a:t> for medications, when multiple methods possible, </a:t>
            </a:r>
            <a:r>
              <a:rPr lang="en-US" dirty="0" err="1"/>
              <a:t>eg</a:t>
            </a:r>
            <a:r>
              <a:rPr lang="en-US" dirty="0"/>
              <a:t> </a:t>
            </a:r>
            <a:r>
              <a:rPr lang="en-US"/>
              <a:t>suxamethonium</a:t>
            </a:r>
            <a:endParaRPr lang="en-US" dirty="0"/>
          </a:p>
          <a:p>
            <a:pPr lvl="1"/>
            <a:r>
              <a:rPr lang="en-US" dirty="0">
                <a:solidFill>
                  <a:srgbClr val="7030A0"/>
                </a:solidFill>
              </a:rPr>
              <a:t>?Use of ketamine to deepen sedation</a:t>
            </a:r>
          </a:p>
          <a:p>
            <a:pPr lvl="2"/>
            <a:r>
              <a:rPr lang="en-US" dirty="0">
                <a:solidFill>
                  <a:srgbClr val="7030A0"/>
                </a:solidFill>
              </a:rPr>
              <a:t>Clarified with FANZCA</a:t>
            </a:r>
          </a:p>
          <a:p>
            <a:pPr lvl="2"/>
            <a:r>
              <a:rPr lang="en-US" dirty="0">
                <a:solidFill>
                  <a:srgbClr val="7030A0"/>
                </a:solidFill>
              </a:rPr>
              <a:t>May not work, as airway reflexes maintained</a:t>
            </a:r>
          </a:p>
          <a:p>
            <a:pPr lvl="2"/>
            <a:r>
              <a:rPr lang="en-US" dirty="0">
                <a:solidFill>
                  <a:srgbClr val="7030A0"/>
                </a:solidFill>
              </a:rPr>
              <a:t>Ketamine suspected to have caused the laryngospasm +/- hypersalivation may be contributing</a:t>
            </a:r>
          </a:p>
          <a:p>
            <a:pPr lvl="1"/>
            <a:endParaRPr lang="en-US" dirty="0"/>
          </a:p>
        </p:txBody>
      </p:sp>
    </p:spTree>
    <p:extLst>
      <p:ext uri="{BB962C8B-B14F-4D97-AF65-F5344CB8AC3E}">
        <p14:creationId xmlns:p14="http://schemas.microsoft.com/office/powerpoint/2010/main" val="3821845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21934-29B5-7448-95BB-9F8B4C0CAB77}"/>
              </a:ext>
            </a:extLst>
          </p:cNvPr>
          <p:cNvSpPr>
            <a:spLocks noGrp="1"/>
          </p:cNvSpPr>
          <p:nvPr>
            <p:ph type="title"/>
          </p:nvPr>
        </p:nvSpPr>
        <p:spPr/>
        <p:txBody>
          <a:bodyPr/>
          <a:lstStyle/>
          <a:p>
            <a:r>
              <a:rPr lang="en-US" dirty="0"/>
              <a:t>3. Cohort analysis</a:t>
            </a:r>
          </a:p>
        </p:txBody>
      </p:sp>
      <p:sp>
        <p:nvSpPr>
          <p:cNvPr id="3" name="Content Placeholder 2">
            <a:extLst>
              <a:ext uri="{FF2B5EF4-FFF2-40B4-BE49-F238E27FC236}">
                <a16:creationId xmlns:a16="http://schemas.microsoft.com/office/drawing/2014/main" id="{9DD83517-67D1-6F43-A779-8DAB5C67C8A5}"/>
              </a:ext>
            </a:extLst>
          </p:cNvPr>
          <p:cNvSpPr>
            <a:spLocks noGrp="1"/>
          </p:cNvSpPr>
          <p:nvPr>
            <p:ph idx="1"/>
          </p:nvPr>
        </p:nvSpPr>
        <p:spPr>
          <a:xfrm>
            <a:off x="1024128" y="2286000"/>
            <a:ext cx="9720073" cy="3264794"/>
          </a:xfrm>
        </p:spPr>
        <p:txBody>
          <a:bodyPr/>
          <a:lstStyle/>
          <a:p>
            <a:r>
              <a:rPr lang="en-US" dirty="0"/>
              <a:t>SAQ 27 – 18 marks</a:t>
            </a:r>
          </a:p>
          <a:p>
            <a:r>
              <a:rPr lang="en-US" dirty="0"/>
              <a:t>Pass mark = 11/18</a:t>
            </a:r>
          </a:p>
          <a:p>
            <a:pPr lvl="1"/>
            <a:r>
              <a:rPr lang="en-US" dirty="0"/>
              <a:t>Highest mark = 13.5/18</a:t>
            </a:r>
          </a:p>
          <a:p>
            <a:pPr lvl="1"/>
            <a:r>
              <a:rPr lang="en-US" dirty="0"/>
              <a:t>Lowest mark = 0</a:t>
            </a:r>
          </a:p>
          <a:p>
            <a:pPr lvl="1"/>
            <a:r>
              <a:rPr lang="en-US" dirty="0">
                <a:solidFill>
                  <a:srgbClr val="FF0000"/>
                </a:solidFill>
              </a:rPr>
              <a:t>Pass rate = 27.5%</a:t>
            </a:r>
          </a:p>
          <a:p>
            <a:pPr lvl="2"/>
            <a:r>
              <a:rPr lang="en-US" dirty="0">
                <a:solidFill>
                  <a:srgbClr val="FF0000"/>
                </a:solidFill>
              </a:rPr>
              <a:t>Pass		= 11/40</a:t>
            </a:r>
          </a:p>
          <a:p>
            <a:pPr lvl="2"/>
            <a:r>
              <a:rPr lang="en-US" dirty="0">
                <a:solidFill>
                  <a:srgbClr val="7030A0"/>
                </a:solidFill>
              </a:rPr>
              <a:t>Borderline	= 8/40 (</a:t>
            </a:r>
            <a:r>
              <a:rPr lang="en-US" dirty="0" err="1">
                <a:solidFill>
                  <a:srgbClr val="7030A0"/>
                </a:solidFill>
              </a:rPr>
              <a:t>ie</a:t>
            </a:r>
            <a:r>
              <a:rPr lang="en-US" dirty="0">
                <a:solidFill>
                  <a:srgbClr val="7030A0"/>
                </a:solidFill>
              </a:rPr>
              <a:t> within 1 mark)</a:t>
            </a:r>
          </a:p>
          <a:p>
            <a:pPr lvl="2"/>
            <a:r>
              <a:rPr lang="en-US" dirty="0"/>
              <a:t>Fail		= 21/40</a:t>
            </a:r>
          </a:p>
          <a:p>
            <a:pPr lvl="1"/>
            <a:endParaRPr lang="en-US" dirty="0"/>
          </a:p>
          <a:p>
            <a:endParaRPr lang="en-US" dirty="0"/>
          </a:p>
        </p:txBody>
      </p:sp>
    </p:spTree>
    <p:extLst>
      <p:ext uri="{BB962C8B-B14F-4D97-AF65-F5344CB8AC3E}">
        <p14:creationId xmlns:p14="http://schemas.microsoft.com/office/powerpoint/2010/main" val="2268259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21934-29B5-7448-95BB-9F8B4C0CAB77}"/>
              </a:ext>
            </a:extLst>
          </p:cNvPr>
          <p:cNvSpPr>
            <a:spLocks noGrp="1"/>
          </p:cNvSpPr>
          <p:nvPr>
            <p:ph type="title"/>
          </p:nvPr>
        </p:nvSpPr>
        <p:spPr/>
        <p:txBody>
          <a:bodyPr/>
          <a:lstStyle/>
          <a:p>
            <a:r>
              <a:rPr lang="en-US" dirty="0"/>
              <a:t>3. Cohort analysis</a:t>
            </a:r>
          </a:p>
        </p:txBody>
      </p:sp>
      <p:graphicFrame>
        <p:nvGraphicFramePr>
          <p:cNvPr id="6" name="Chart 5">
            <a:extLst>
              <a:ext uri="{FF2B5EF4-FFF2-40B4-BE49-F238E27FC236}">
                <a16:creationId xmlns:a16="http://schemas.microsoft.com/office/drawing/2014/main" id="{6EA7D1A2-3D62-4749-B501-EF77AF61B73A}"/>
              </a:ext>
            </a:extLst>
          </p:cNvPr>
          <p:cNvGraphicFramePr>
            <a:graphicFrameLocks/>
          </p:cNvGraphicFramePr>
          <p:nvPr>
            <p:extLst>
              <p:ext uri="{D42A27DB-BD31-4B8C-83A1-F6EECF244321}">
                <p14:modId xmlns:p14="http://schemas.microsoft.com/office/powerpoint/2010/main" val="3228942789"/>
              </p:ext>
            </p:extLst>
          </p:nvPr>
        </p:nvGraphicFramePr>
        <p:xfrm>
          <a:off x="700417" y="1983346"/>
          <a:ext cx="10367493" cy="4647753"/>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a:extLst>
              <a:ext uri="{FF2B5EF4-FFF2-40B4-BE49-F238E27FC236}">
                <a16:creationId xmlns:a16="http://schemas.microsoft.com/office/drawing/2014/main" id="{046F8FD2-6980-564D-8BB4-18DEAA4E6D55}"/>
              </a:ext>
            </a:extLst>
          </p:cNvPr>
          <p:cNvCxnSpPr/>
          <p:nvPr/>
        </p:nvCxnSpPr>
        <p:spPr>
          <a:xfrm>
            <a:off x="1024128" y="3696237"/>
            <a:ext cx="987139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5468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E07C7-00FC-CF4E-AD11-7F4838D03C65}"/>
              </a:ext>
            </a:extLst>
          </p:cNvPr>
          <p:cNvSpPr>
            <a:spLocks noGrp="1"/>
          </p:cNvSpPr>
          <p:nvPr>
            <p:ph type="title"/>
          </p:nvPr>
        </p:nvSpPr>
        <p:spPr/>
        <p:txBody>
          <a:bodyPr/>
          <a:lstStyle/>
          <a:p>
            <a:r>
              <a:rPr lang="en-US" dirty="0"/>
              <a:t>4. Re-cap / general feedback</a:t>
            </a:r>
          </a:p>
        </p:txBody>
      </p:sp>
      <p:sp>
        <p:nvSpPr>
          <p:cNvPr id="3" name="Content Placeholder 2">
            <a:extLst>
              <a:ext uri="{FF2B5EF4-FFF2-40B4-BE49-F238E27FC236}">
                <a16:creationId xmlns:a16="http://schemas.microsoft.com/office/drawing/2014/main" id="{96109AB2-E259-4D46-8B16-BADA6984E9BB}"/>
              </a:ext>
            </a:extLst>
          </p:cNvPr>
          <p:cNvSpPr>
            <a:spLocks noGrp="1"/>
          </p:cNvSpPr>
          <p:nvPr>
            <p:ph idx="1"/>
          </p:nvPr>
        </p:nvSpPr>
        <p:spPr/>
        <p:txBody>
          <a:bodyPr>
            <a:normAutofit fontScale="85000" lnSpcReduction="20000"/>
          </a:bodyPr>
          <a:lstStyle/>
          <a:p>
            <a:r>
              <a:rPr lang="en-US" b="1" dirty="0">
                <a:solidFill>
                  <a:schemeClr val="accent1">
                    <a:lumMod val="75000"/>
                  </a:schemeClr>
                </a:solidFill>
              </a:rPr>
              <a:t>This is a game</a:t>
            </a:r>
          </a:p>
          <a:p>
            <a:pPr lvl="1"/>
            <a:r>
              <a:rPr lang="en-US" dirty="0"/>
              <a:t>Exam performance </a:t>
            </a:r>
            <a:r>
              <a:rPr lang="en-AU" dirty="0"/>
              <a:t>≠ performance as doctor</a:t>
            </a:r>
          </a:p>
          <a:p>
            <a:pPr lvl="1"/>
            <a:r>
              <a:rPr lang="en-AU" dirty="0"/>
              <a:t>Learn and play by the rules of the game, or you will not win, </a:t>
            </a:r>
            <a:r>
              <a:rPr lang="en-AU" dirty="0" err="1"/>
              <a:t>eg</a:t>
            </a:r>
            <a:endParaRPr lang="en-AU" dirty="0"/>
          </a:p>
          <a:p>
            <a:pPr lvl="2"/>
            <a:r>
              <a:rPr lang="en-AU" dirty="0"/>
              <a:t>Be specific enough but not overwriting, having breadth in answer</a:t>
            </a:r>
          </a:p>
          <a:p>
            <a:pPr lvl="2"/>
            <a:r>
              <a:rPr lang="en-AU" dirty="0"/>
              <a:t>Give irrefutable answers</a:t>
            </a:r>
            <a:br>
              <a:rPr lang="en-AU" dirty="0"/>
            </a:br>
            <a:endParaRPr lang="en-US" dirty="0"/>
          </a:p>
          <a:p>
            <a:r>
              <a:rPr lang="en-US" b="1" dirty="0">
                <a:solidFill>
                  <a:schemeClr val="accent1">
                    <a:lumMod val="75000"/>
                  </a:schemeClr>
                </a:solidFill>
              </a:rPr>
              <a:t>Train hard</a:t>
            </a:r>
          </a:p>
          <a:p>
            <a:pPr lvl="1"/>
            <a:r>
              <a:rPr lang="en-US" dirty="0"/>
              <a:t>Performance drops on exam day, multifactorial</a:t>
            </a:r>
          </a:p>
          <a:p>
            <a:pPr lvl="1"/>
            <a:r>
              <a:rPr lang="en-US" dirty="0"/>
              <a:t>Make it harder for yourself with trial questions and exams</a:t>
            </a:r>
          </a:p>
          <a:p>
            <a:pPr lvl="2"/>
            <a:r>
              <a:rPr lang="en-US" dirty="0"/>
              <a:t>Sleep deprived</a:t>
            </a:r>
          </a:p>
          <a:p>
            <a:pPr lvl="2"/>
            <a:r>
              <a:rPr lang="en-US" dirty="0"/>
              <a:t>At the end of the day</a:t>
            </a:r>
            <a:br>
              <a:rPr lang="en-US" dirty="0"/>
            </a:br>
            <a:endParaRPr lang="en-US" dirty="0"/>
          </a:p>
          <a:p>
            <a:r>
              <a:rPr lang="en-US" b="1" dirty="0">
                <a:solidFill>
                  <a:schemeClr val="accent1">
                    <a:lumMod val="75000"/>
                  </a:schemeClr>
                </a:solidFill>
              </a:rPr>
              <a:t>Quality &gt; quantity</a:t>
            </a:r>
          </a:p>
          <a:p>
            <a:pPr lvl="1"/>
            <a:r>
              <a:rPr lang="en-US" dirty="0"/>
              <a:t>Cramming </a:t>
            </a:r>
            <a:r>
              <a:rPr lang="en-US" dirty="0">
                <a:sym typeface="Wingdings" pitchFamily="2" charset="2"/>
              </a:rPr>
              <a:t> makes you feel better, but not effective</a:t>
            </a:r>
          </a:p>
          <a:p>
            <a:pPr lvl="1"/>
            <a:r>
              <a:rPr lang="en-US" dirty="0">
                <a:sym typeface="Wingdings" pitchFamily="2" charset="2"/>
              </a:rPr>
              <a:t>Focus and fix (common) mistakes THEN move onto the next thing</a:t>
            </a:r>
          </a:p>
          <a:p>
            <a:pPr lvl="2"/>
            <a:r>
              <a:rPr lang="en-US" dirty="0">
                <a:sym typeface="Wingdings" pitchFamily="2" charset="2"/>
              </a:rPr>
              <a:t>Personal </a:t>
            </a:r>
            <a:r>
              <a:rPr lang="en-US" dirty="0" err="1">
                <a:sym typeface="Wingdings" pitchFamily="2" charset="2"/>
              </a:rPr>
              <a:t>exp</a:t>
            </a:r>
            <a:r>
              <a:rPr lang="en-US" dirty="0">
                <a:sym typeface="Wingdings" pitchFamily="2" charset="2"/>
              </a:rPr>
              <a:t>: going through (review, dissect, work on gaps/weaknesses) trial questions/exams took 3x as long as actually doing the trial exam itself</a:t>
            </a:r>
            <a:endParaRPr lang="en-US" dirty="0"/>
          </a:p>
        </p:txBody>
      </p:sp>
    </p:spTree>
    <p:extLst>
      <p:ext uri="{BB962C8B-B14F-4D97-AF65-F5344CB8AC3E}">
        <p14:creationId xmlns:p14="http://schemas.microsoft.com/office/powerpoint/2010/main" val="3635416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D2717-7FA2-B447-926D-2A4E5BE62759}"/>
              </a:ext>
            </a:extLst>
          </p:cNvPr>
          <p:cNvSpPr>
            <a:spLocks noGrp="1"/>
          </p:cNvSpPr>
          <p:nvPr>
            <p:ph type="title"/>
          </p:nvPr>
        </p:nvSpPr>
        <p:spPr/>
        <p:txBody>
          <a:bodyPr/>
          <a:lstStyle/>
          <a:p>
            <a:r>
              <a:rPr lang="en-US" dirty="0"/>
              <a:t>5. Questions / comments? </a:t>
            </a:r>
          </a:p>
        </p:txBody>
      </p:sp>
      <p:sp>
        <p:nvSpPr>
          <p:cNvPr id="3" name="Content Placeholder 2">
            <a:extLst>
              <a:ext uri="{FF2B5EF4-FFF2-40B4-BE49-F238E27FC236}">
                <a16:creationId xmlns:a16="http://schemas.microsoft.com/office/drawing/2014/main" id="{4A68D8A8-087B-D247-9DFD-3DC0146D967F}"/>
              </a:ext>
            </a:extLst>
          </p:cNvPr>
          <p:cNvSpPr>
            <a:spLocks noGrp="1"/>
          </p:cNvSpPr>
          <p:nvPr>
            <p:ph idx="1"/>
          </p:nvPr>
        </p:nvSpPr>
        <p:spPr>
          <a:xfrm>
            <a:off x="1024129" y="2286000"/>
            <a:ext cx="5222126" cy="3457977"/>
          </a:xfrm>
        </p:spPr>
        <p:txBody>
          <a:bodyPr>
            <a:normAutofit/>
          </a:bodyPr>
          <a:lstStyle/>
          <a:p>
            <a:r>
              <a:rPr lang="en-US" sz="2500" dirty="0"/>
              <a:t>All the very best! </a:t>
            </a:r>
          </a:p>
          <a:p>
            <a:r>
              <a:rPr lang="en-US" sz="2500" dirty="0"/>
              <a:t>Embrace the journey</a:t>
            </a:r>
          </a:p>
          <a:p>
            <a:endParaRPr lang="en-US" sz="2500" dirty="0"/>
          </a:p>
          <a:p>
            <a:r>
              <a:rPr lang="en-US" sz="2500" dirty="0"/>
              <a:t>Contact Ben via </a:t>
            </a:r>
            <a:r>
              <a:rPr lang="en-US" sz="2500" dirty="0">
                <a:hlinkClick r:id="rId2"/>
              </a:rPr>
              <a:t>benjamin.cheung@monashhealth.org</a:t>
            </a:r>
            <a:endParaRPr lang="en-US" sz="2500" dirty="0"/>
          </a:p>
          <a:p>
            <a:pPr lvl="1"/>
            <a:r>
              <a:rPr lang="en-US" sz="2000" dirty="0"/>
              <a:t>Ask Ananth or </a:t>
            </a:r>
            <a:r>
              <a:rPr lang="en-US" sz="2000" dirty="0" err="1"/>
              <a:t>Pourya</a:t>
            </a:r>
            <a:r>
              <a:rPr lang="en-US" sz="2000" dirty="0"/>
              <a:t> </a:t>
            </a:r>
          </a:p>
        </p:txBody>
      </p:sp>
      <p:pic>
        <p:nvPicPr>
          <p:cNvPr id="5" name="Content Placeholder 3">
            <a:extLst>
              <a:ext uri="{FF2B5EF4-FFF2-40B4-BE49-F238E27FC236}">
                <a16:creationId xmlns:a16="http://schemas.microsoft.com/office/drawing/2014/main" id="{B10891B0-15C5-8448-89C8-3A8976966212}"/>
              </a:ext>
            </a:extLst>
          </p:cNvPr>
          <p:cNvPicPr>
            <a:picLocks noChangeAspect="1"/>
          </p:cNvPicPr>
          <p:nvPr/>
        </p:nvPicPr>
        <p:blipFill>
          <a:blip r:embed="rId3"/>
          <a:stretch>
            <a:fillRect/>
          </a:stretch>
        </p:blipFill>
        <p:spPr>
          <a:xfrm>
            <a:off x="6709586" y="2286000"/>
            <a:ext cx="4034614" cy="2824230"/>
          </a:xfrm>
          <a:prstGeom prst="rect">
            <a:avLst/>
          </a:prstGeom>
        </p:spPr>
      </p:pic>
    </p:spTree>
    <p:extLst>
      <p:ext uri="{BB962C8B-B14F-4D97-AF65-F5344CB8AC3E}">
        <p14:creationId xmlns:p14="http://schemas.microsoft.com/office/powerpoint/2010/main" val="2375130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1AE7B-E89B-7545-B0A9-FE1E524354A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DAF23071-81C1-8545-BE44-7556A7AB3F77}"/>
              </a:ext>
            </a:extLst>
          </p:cNvPr>
          <p:cNvSpPr>
            <a:spLocks noGrp="1"/>
          </p:cNvSpPr>
          <p:nvPr>
            <p:ph idx="1"/>
          </p:nvPr>
        </p:nvSpPr>
        <p:spPr/>
        <p:txBody>
          <a:bodyPr/>
          <a:lstStyle/>
          <a:p>
            <a:pPr marL="457200" indent="-457200">
              <a:buFont typeface="+mj-lt"/>
              <a:buAutoNum type="arabicPeriod"/>
            </a:pPr>
            <a:r>
              <a:rPr lang="en-US" dirty="0"/>
              <a:t>Disclaimer</a:t>
            </a:r>
            <a:br>
              <a:rPr lang="en-US" dirty="0"/>
            </a:br>
            <a:endParaRPr lang="en-US" dirty="0"/>
          </a:p>
          <a:p>
            <a:pPr marL="457200" indent="-457200">
              <a:buFont typeface="+mj-lt"/>
              <a:buAutoNum type="arabicPeriod"/>
            </a:pPr>
            <a:r>
              <a:rPr lang="en-US" dirty="0"/>
              <a:t>SAQ 27 feedback - specific for each sub-question</a:t>
            </a:r>
            <a:br>
              <a:rPr lang="en-US" dirty="0"/>
            </a:br>
            <a:endParaRPr lang="en-US" dirty="0"/>
          </a:p>
          <a:p>
            <a:pPr marL="457200" indent="-457200">
              <a:buFont typeface="+mj-lt"/>
              <a:buAutoNum type="arabicPeriod"/>
            </a:pPr>
            <a:r>
              <a:rPr lang="en-US" dirty="0"/>
              <a:t>Cohort analysis</a:t>
            </a:r>
            <a:br>
              <a:rPr lang="en-US" dirty="0"/>
            </a:br>
            <a:endParaRPr lang="en-US" dirty="0"/>
          </a:p>
          <a:p>
            <a:pPr marL="457200" indent="-457200">
              <a:buFont typeface="+mj-lt"/>
              <a:buAutoNum type="arabicPeriod"/>
            </a:pPr>
            <a:r>
              <a:rPr lang="en-US" dirty="0"/>
              <a:t>Re-cap / general feedback</a:t>
            </a:r>
            <a:br>
              <a:rPr lang="en-US" dirty="0"/>
            </a:br>
            <a:endParaRPr lang="en-US" dirty="0"/>
          </a:p>
          <a:p>
            <a:pPr marL="457200" indent="-457200">
              <a:buFont typeface="+mj-lt"/>
              <a:buAutoNum type="arabicPeriod"/>
            </a:pPr>
            <a:r>
              <a:rPr lang="en-US" dirty="0"/>
              <a:t>Questions / comments</a:t>
            </a:r>
          </a:p>
        </p:txBody>
      </p:sp>
    </p:spTree>
    <p:extLst>
      <p:ext uri="{BB962C8B-B14F-4D97-AF65-F5344CB8AC3E}">
        <p14:creationId xmlns:p14="http://schemas.microsoft.com/office/powerpoint/2010/main" val="257745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99D2-E0AD-6B43-B5DF-C078BC22E7F3}"/>
              </a:ext>
            </a:extLst>
          </p:cNvPr>
          <p:cNvSpPr>
            <a:spLocks noGrp="1"/>
          </p:cNvSpPr>
          <p:nvPr>
            <p:ph type="title"/>
          </p:nvPr>
        </p:nvSpPr>
        <p:spPr/>
        <p:txBody>
          <a:bodyPr/>
          <a:lstStyle/>
          <a:p>
            <a:r>
              <a:rPr lang="en-US" dirty="0"/>
              <a:t>1. Disclaimer</a:t>
            </a:r>
          </a:p>
        </p:txBody>
      </p:sp>
      <p:sp>
        <p:nvSpPr>
          <p:cNvPr id="3" name="Content Placeholder 2">
            <a:extLst>
              <a:ext uri="{FF2B5EF4-FFF2-40B4-BE49-F238E27FC236}">
                <a16:creationId xmlns:a16="http://schemas.microsoft.com/office/drawing/2014/main" id="{525EACC7-7D7F-194F-A5EE-2E245F7F5B63}"/>
              </a:ext>
            </a:extLst>
          </p:cNvPr>
          <p:cNvSpPr>
            <a:spLocks noGrp="1"/>
          </p:cNvSpPr>
          <p:nvPr>
            <p:ph idx="1"/>
          </p:nvPr>
        </p:nvSpPr>
        <p:spPr/>
        <p:txBody>
          <a:bodyPr/>
          <a:lstStyle/>
          <a:p>
            <a:r>
              <a:rPr lang="en-US" dirty="0"/>
              <a:t>Monash / Peninsula Health</a:t>
            </a:r>
          </a:p>
          <a:p>
            <a:endParaRPr lang="en-US" dirty="0"/>
          </a:p>
          <a:p>
            <a:r>
              <a:rPr lang="en-US" dirty="0"/>
              <a:t>Pro</a:t>
            </a:r>
          </a:p>
          <a:p>
            <a:pPr lvl="1"/>
            <a:r>
              <a:rPr lang="en-US" dirty="0"/>
              <a:t>Sat written </a:t>
            </a:r>
            <a:r>
              <a:rPr lang="en-US" dirty="0" err="1"/>
              <a:t>FEx</a:t>
            </a:r>
            <a:r>
              <a:rPr lang="en-US" dirty="0"/>
              <a:t> in 2018.1 – similar format </a:t>
            </a:r>
            <a:r>
              <a:rPr lang="en-US" dirty="0">
                <a:sym typeface="Wingdings" pitchFamily="2" charset="2"/>
              </a:rPr>
              <a:t> can relate</a:t>
            </a:r>
          </a:p>
          <a:p>
            <a:pPr lvl="2"/>
            <a:r>
              <a:rPr lang="en-US" dirty="0">
                <a:sym typeface="Wingdings" pitchFamily="2" charset="2"/>
              </a:rPr>
              <a:t>But was all handwritten for SAQs</a:t>
            </a:r>
            <a:endParaRPr lang="en-US" dirty="0"/>
          </a:p>
          <a:p>
            <a:endParaRPr lang="en-US" dirty="0"/>
          </a:p>
          <a:p>
            <a:r>
              <a:rPr lang="en-US" dirty="0"/>
              <a:t>Con</a:t>
            </a:r>
          </a:p>
          <a:p>
            <a:pPr lvl="1"/>
            <a:r>
              <a:rPr lang="en-US" dirty="0"/>
              <a:t>Not an ACEM examiner / in exam writing committee</a:t>
            </a:r>
          </a:p>
          <a:p>
            <a:endParaRPr lang="en-US" dirty="0"/>
          </a:p>
        </p:txBody>
      </p:sp>
    </p:spTree>
    <p:extLst>
      <p:ext uri="{BB962C8B-B14F-4D97-AF65-F5344CB8AC3E}">
        <p14:creationId xmlns:p14="http://schemas.microsoft.com/office/powerpoint/2010/main" val="1645145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56ABB-D075-5F4A-8EED-97FA22F20DA1}"/>
              </a:ext>
            </a:extLst>
          </p:cNvPr>
          <p:cNvSpPr>
            <a:spLocks noGrp="1"/>
          </p:cNvSpPr>
          <p:nvPr>
            <p:ph type="title"/>
          </p:nvPr>
        </p:nvSpPr>
        <p:spPr/>
        <p:txBody>
          <a:bodyPr/>
          <a:lstStyle/>
          <a:p>
            <a:r>
              <a:rPr lang="en-US" dirty="0"/>
              <a:t>2. SAQ 27 feedback </a:t>
            </a:r>
          </a:p>
        </p:txBody>
      </p:sp>
      <p:sp>
        <p:nvSpPr>
          <p:cNvPr id="3" name="Content Placeholder 2">
            <a:extLst>
              <a:ext uri="{FF2B5EF4-FFF2-40B4-BE49-F238E27FC236}">
                <a16:creationId xmlns:a16="http://schemas.microsoft.com/office/drawing/2014/main" id="{0B383B36-BD11-474B-AB9A-F7023E020C89}"/>
              </a:ext>
            </a:extLst>
          </p:cNvPr>
          <p:cNvSpPr>
            <a:spLocks noGrp="1"/>
          </p:cNvSpPr>
          <p:nvPr>
            <p:ph idx="1"/>
          </p:nvPr>
        </p:nvSpPr>
        <p:spPr/>
        <p:txBody>
          <a:bodyPr>
            <a:normAutofit lnSpcReduction="10000"/>
          </a:bodyPr>
          <a:lstStyle/>
          <a:p>
            <a:pPr marL="0" indent="0">
              <a:buNone/>
            </a:pPr>
            <a:r>
              <a:rPr lang="en-US" dirty="0"/>
              <a:t>Question on ”</a:t>
            </a:r>
            <a:r>
              <a:rPr lang="en-US" dirty="0" err="1"/>
              <a:t>anaesthetics</a:t>
            </a:r>
            <a:r>
              <a:rPr lang="en-US" dirty="0"/>
              <a:t>”</a:t>
            </a:r>
          </a:p>
          <a:p>
            <a:pPr marL="173736" lvl="1" indent="0">
              <a:buNone/>
            </a:pPr>
            <a:r>
              <a:rPr lang="en-US" dirty="0"/>
              <a:t>Procedural sedation / ketamine</a:t>
            </a:r>
          </a:p>
          <a:p>
            <a:pPr marL="0" indent="0">
              <a:buNone/>
            </a:pPr>
            <a:endParaRPr lang="en-US" dirty="0"/>
          </a:p>
          <a:p>
            <a:pPr marL="0" indent="0">
              <a:buNone/>
            </a:pPr>
            <a:r>
              <a:rPr lang="en-US" dirty="0"/>
              <a:t>18 marks</a:t>
            </a:r>
          </a:p>
          <a:p>
            <a:pPr marL="173736" lvl="1" indent="0">
              <a:buNone/>
            </a:pPr>
            <a:r>
              <a:rPr lang="en-US" dirty="0"/>
              <a:t>5 sections / sub-questions</a:t>
            </a:r>
          </a:p>
          <a:p>
            <a:pPr marL="0" indent="0">
              <a:buNone/>
            </a:pPr>
            <a:endParaRPr lang="en-US" dirty="0"/>
          </a:p>
          <a:p>
            <a:pPr marL="0" indent="0">
              <a:buNone/>
            </a:pPr>
            <a:r>
              <a:rPr lang="en-US" dirty="0"/>
              <a:t>Unexpected change to sub-question D and E</a:t>
            </a:r>
          </a:p>
          <a:p>
            <a:pPr marL="173736" lvl="1" indent="0">
              <a:buNone/>
            </a:pPr>
            <a:r>
              <a:rPr lang="en-US" dirty="0"/>
              <a:t>More generous with marking of these sections</a:t>
            </a:r>
          </a:p>
          <a:p>
            <a:pPr marL="173736" lvl="1" indent="0">
              <a:buNone/>
            </a:pPr>
            <a:r>
              <a:rPr lang="en-US" dirty="0"/>
              <a:t>Overall pass mark lowered</a:t>
            </a:r>
          </a:p>
          <a:p>
            <a:pPr marL="0" indent="0">
              <a:buNone/>
            </a:pPr>
            <a:r>
              <a:rPr lang="en-US" dirty="0"/>
              <a:t> </a:t>
            </a:r>
          </a:p>
        </p:txBody>
      </p:sp>
    </p:spTree>
    <p:extLst>
      <p:ext uri="{BB962C8B-B14F-4D97-AF65-F5344CB8AC3E}">
        <p14:creationId xmlns:p14="http://schemas.microsoft.com/office/powerpoint/2010/main" val="302483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56ABB-D075-5F4A-8EED-97FA22F20DA1}"/>
              </a:ext>
            </a:extLst>
          </p:cNvPr>
          <p:cNvSpPr>
            <a:spLocks noGrp="1"/>
          </p:cNvSpPr>
          <p:nvPr>
            <p:ph type="title"/>
          </p:nvPr>
        </p:nvSpPr>
        <p:spPr/>
        <p:txBody>
          <a:bodyPr/>
          <a:lstStyle/>
          <a:p>
            <a:r>
              <a:rPr lang="en-US" dirty="0"/>
              <a:t>2. SAQ 27 feedback </a:t>
            </a:r>
          </a:p>
        </p:txBody>
      </p:sp>
      <p:sp>
        <p:nvSpPr>
          <p:cNvPr id="3" name="Content Placeholder 2">
            <a:extLst>
              <a:ext uri="{FF2B5EF4-FFF2-40B4-BE49-F238E27FC236}">
                <a16:creationId xmlns:a16="http://schemas.microsoft.com/office/drawing/2014/main" id="{0B383B36-BD11-474B-AB9A-F7023E020C89}"/>
              </a:ext>
            </a:extLst>
          </p:cNvPr>
          <p:cNvSpPr>
            <a:spLocks noGrp="1"/>
          </p:cNvSpPr>
          <p:nvPr>
            <p:ph idx="1"/>
          </p:nvPr>
        </p:nvSpPr>
        <p:spPr/>
        <p:txBody>
          <a:bodyPr/>
          <a:lstStyle/>
          <a:p>
            <a:r>
              <a:rPr lang="en-GB" dirty="0"/>
              <a:t>Grace is a 6 year old girl, who has been brought in by her father after she inserted a small bead into her right nostril. She has no significant past history, and has no regular medications or allergies.</a:t>
            </a:r>
            <a:br>
              <a:rPr lang="en-GB" dirty="0"/>
            </a:br>
            <a:r>
              <a:rPr lang="en-GB" dirty="0"/>
              <a:t>Her vital signs are within normal limits for age. Grace is 20 kg in weight.</a:t>
            </a:r>
          </a:p>
          <a:p>
            <a:r>
              <a:rPr lang="en-GB" dirty="0"/>
              <a:t>Although “parent’s kiss” has failed to expel the nasal foreign body, the bead is visible and anterior enough for removal in ED. The child however is very anxious about the procedure.</a:t>
            </a:r>
            <a:endParaRPr lang="en-AU" dirty="0"/>
          </a:p>
        </p:txBody>
      </p:sp>
    </p:spTree>
    <p:extLst>
      <p:ext uri="{BB962C8B-B14F-4D97-AF65-F5344CB8AC3E}">
        <p14:creationId xmlns:p14="http://schemas.microsoft.com/office/powerpoint/2010/main" val="893851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267D6-96EC-274F-BC37-5959990E6D24}"/>
              </a:ext>
            </a:extLst>
          </p:cNvPr>
          <p:cNvSpPr>
            <a:spLocks noGrp="1"/>
          </p:cNvSpPr>
          <p:nvPr>
            <p:ph type="title"/>
          </p:nvPr>
        </p:nvSpPr>
        <p:spPr/>
        <p:txBody>
          <a:bodyPr/>
          <a:lstStyle/>
          <a:p>
            <a:r>
              <a:rPr lang="en-US" dirty="0"/>
              <a:t>2. SAQ 27 </a:t>
            </a:r>
            <a:r>
              <a:rPr lang="en-US" dirty="0">
                <a:solidFill>
                  <a:schemeClr val="accent1"/>
                </a:solidFill>
              </a:rPr>
              <a:t>(A)</a:t>
            </a:r>
          </a:p>
        </p:txBody>
      </p:sp>
      <p:sp>
        <p:nvSpPr>
          <p:cNvPr id="3" name="Content Placeholder 2">
            <a:extLst>
              <a:ext uri="{FF2B5EF4-FFF2-40B4-BE49-F238E27FC236}">
                <a16:creationId xmlns:a16="http://schemas.microsoft.com/office/drawing/2014/main" id="{A2454E73-5C97-934B-B287-A66EDEAA65DA}"/>
              </a:ext>
            </a:extLst>
          </p:cNvPr>
          <p:cNvSpPr>
            <a:spLocks noGrp="1"/>
          </p:cNvSpPr>
          <p:nvPr>
            <p:ph idx="1"/>
          </p:nvPr>
        </p:nvSpPr>
        <p:spPr/>
        <p:txBody>
          <a:bodyPr>
            <a:normAutofit lnSpcReduction="10000"/>
          </a:bodyPr>
          <a:lstStyle/>
          <a:p>
            <a:pPr marL="0" indent="0">
              <a:buNone/>
            </a:pPr>
            <a:r>
              <a:rPr lang="en-GB" dirty="0"/>
              <a:t>You have discussed a trial of midazolam with the father, and have reassured Grace a “no needle” approach to this anxiolytic medication.</a:t>
            </a:r>
            <a:endParaRPr lang="en-AU" dirty="0"/>
          </a:p>
          <a:p>
            <a:pPr marL="0" indent="0">
              <a:buNone/>
            </a:pPr>
            <a:r>
              <a:rPr lang="en-GB" dirty="0"/>
              <a:t>How would you prescribe this midazolam (route and dose in mg), and when would you expect peak sedative effect from time of administration? (2 marks)</a:t>
            </a:r>
            <a:endParaRPr lang="en-AU" dirty="0"/>
          </a:p>
          <a:p>
            <a:pPr marL="0" indent="0">
              <a:buNone/>
            </a:pPr>
            <a:endParaRPr lang="en-GB" dirty="0"/>
          </a:p>
          <a:p>
            <a:r>
              <a:rPr lang="en-GB" dirty="0"/>
              <a:t>Oral / buccal midazolam, 0.3-0.5mg/kg = 10mg</a:t>
            </a:r>
          </a:p>
          <a:p>
            <a:r>
              <a:rPr lang="en-GB" dirty="0"/>
              <a:t>15-20 min from administration to peak effect</a:t>
            </a:r>
          </a:p>
          <a:p>
            <a:pPr lvl="1"/>
            <a:r>
              <a:rPr lang="en-GB" dirty="0"/>
              <a:t>Accepting up to 30 minutes, based on unpredictable oral absorption + personal experience</a:t>
            </a:r>
          </a:p>
          <a:p>
            <a:pPr lvl="1"/>
            <a:endParaRPr lang="en-GB" dirty="0"/>
          </a:p>
          <a:p>
            <a:pPr marL="128016" lvl="1" indent="0">
              <a:buNone/>
            </a:pPr>
            <a:r>
              <a:rPr lang="en-GB" dirty="0"/>
              <a:t>Reference: </a:t>
            </a:r>
            <a:r>
              <a:rPr lang="en-GB" dirty="0">
                <a:hlinkClick r:id="rId2"/>
              </a:rPr>
              <a:t>https://www.rch.org.au/uploadedFiles/Main/Content/comfortkids/RCHProcedure%20-PSWA.Master.10022017.pdf</a:t>
            </a:r>
            <a:r>
              <a:rPr lang="en-GB" dirty="0"/>
              <a:t> </a:t>
            </a:r>
            <a:endParaRPr lang="en-AU" dirty="0"/>
          </a:p>
          <a:p>
            <a:pPr marL="0" indent="0">
              <a:buNone/>
            </a:pPr>
            <a:endParaRPr lang="en-US" dirty="0"/>
          </a:p>
        </p:txBody>
      </p:sp>
    </p:spTree>
    <p:extLst>
      <p:ext uri="{BB962C8B-B14F-4D97-AF65-F5344CB8AC3E}">
        <p14:creationId xmlns:p14="http://schemas.microsoft.com/office/powerpoint/2010/main" val="1960089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267D6-96EC-274F-BC37-5959990E6D24}"/>
              </a:ext>
            </a:extLst>
          </p:cNvPr>
          <p:cNvSpPr>
            <a:spLocks noGrp="1"/>
          </p:cNvSpPr>
          <p:nvPr>
            <p:ph type="title"/>
          </p:nvPr>
        </p:nvSpPr>
        <p:spPr/>
        <p:txBody>
          <a:bodyPr/>
          <a:lstStyle/>
          <a:p>
            <a:r>
              <a:rPr lang="en-US" dirty="0"/>
              <a:t>2. SAQ 27 </a:t>
            </a:r>
            <a:r>
              <a:rPr lang="en-US" dirty="0">
                <a:solidFill>
                  <a:schemeClr val="accent1"/>
                </a:solidFill>
              </a:rPr>
              <a:t>(A)</a:t>
            </a:r>
          </a:p>
        </p:txBody>
      </p:sp>
      <p:sp>
        <p:nvSpPr>
          <p:cNvPr id="3" name="Content Placeholder 2">
            <a:extLst>
              <a:ext uri="{FF2B5EF4-FFF2-40B4-BE49-F238E27FC236}">
                <a16:creationId xmlns:a16="http://schemas.microsoft.com/office/drawing/2014/main" id="{A2454E73-5C97-934B-B287-A66EDEAA65DA}"/>
              </a:ext>
            </a:extLst>
          </p:cNvPr>
          <p:cNvSpPr>
            <a:spLocks noGrp="1"/>
          </p:cNvSpPr>
          <p:nvPr>
            <p:ph idx="1"/>
          </p:nvPr>
        </p:nvSpPr>
        <p:spPr/>
        <p:txBody>
          <a:bodyPr>
            <a:normAutofit fontScale="92500" lnSpcReduction="10000"/>
          </a:bodyPr>
          <a:lstStyle/>
          <a:p>
            <a:pPr marL="0" indent="0">
              <a:buNone/>
            </a:pPr>
            <a:r>
              <a:rPr lang="en-GB" dirty="0"/>
              <a:t>You have discussed a trial of midazolam with the father, and have reassured Grace a “no needle” approach to this anxiolytic medication.</a:t>
            </a:r>
            <a:endParaRPr lang="en-AU" dirty="0"/>
          </a:p>
          <a:p>
            <a:pPr marL="0" indent="0">
              <a:buNone/>
            </a:pPr>
            <a:r>
              <a:rPr lang="en-GB" dirty="0"/>
              <a:t>How would you prescribe this midazolam (route and dose in mg), and when would you expect peak sedative effect from time of administration? (2 marks)</a:t>
            </a:r>
          </a:p>
          <a:p>
            <a:r>
              <a:rPr lang="en-AU" dirty="0">
                <a:solidFill>
                  <a:srgbClr val="FF0000"/>
                </a:solidFill>
              </a:rPr>
              <a:t>Common mistakes</a:t>
            </a:r>
          </a:p>
          <a:p>
            <a:pPr lvl="1"/>
            <a:r>
              <a:rPr lang="en-AU" dirty="0">
                <a:solidFill>
                  <a:srgbClr val="FF0000"/>
                </a:solidFill>
              </a:rPr>
              <a:t>Using INTRANASAL route = 0 marks</a:t>
            </a:r>
          </a:p>
          <a:p>
            <a:pPr lvl="2"/>
            <a:r>
              <a:rPr lang="en-AU" dirty="0"/>
              <a:t>Controversial whether child is supposed to “sniff”</a:t>
            </a:r>
          </a:p>
          <a:p>
            <a:pPr lvl="2"/>
            <a:r>
              <a:rPr lang="en-AU" dirty="0"/>
              <a:t>Either way, risk of FB aspiration if using intranasal route</a:t>
            </a:r>
          </a:p>
          <a:p>
            <a:pPr lvl="1"/>
            <a:r>
              <a:rPr lang="en-AU" dirty="0">
                <a:solidFill>
                  <a:srgbClr val="FF0000"/>
                </a:solidFill>
              </a:rPr>
              <a:t>Stating IV or IM</a:t>
            </a:r>
          </a:p>
          <a:p>
            <a:pPr lvl="1"/>
            <a:r>
              <a:rPr lang="en-AU" dirty="0"/>
              <a:t>Incorrect dosing</a:t>
            </a:r>
          </a:p>
          <a:p>
            <a:pPr lvl="2"/>
            <a:r>
              <a:rPr lang="en-AU" dirty="0">
                <a:solidFill>
                  <a:srgbClr val="FF0000"/>
                </a:solidFill>
              </a:rPr>
              <a:t>Errors ranged from 1mg to 30mg</a:t>
            </a:r>
          </a:p>
          <a:p>
            <a:pPr lvl="1"/>
            <a:r>
              <a:rPr lang="en-AU" dirty="0">
                <a:solidFill>
                  <a:srgbClr val="FF0000"/>
                </a:solidFill>
              </a:rPr>
              <a:t>Not stating dose in mg</a:t>
            </a:r>
          </a:p>
          <a:p>
            <a:pPr lvl="2"/>
            <a:r>
              <a:rPr lang="en-AU" dirty="0"/>
              <a:t>Requirement explicitly stated in question</a:t>
            </a:r>
          </a:p>
          <a:p>
            <a:pPr lvl="2"/>
            <a:r>
              <a:rPr lang="en-AU" dirty="0"/>
              <a:t>Weight of child also listed in stem</a:t>
            </a:r>
          </a:p>
          <a:p>
            <a:pPr lvl="2"/>
            <a:endParaRPr lang="en-AU" dirty="0"/>
          </a:p>
          <a:p>
            <a:pPr marL="0" indent="0">
              <a:buNone/>
            </a:pPr>
            <a:endParaRPr lang="en-US" dirty="0"/>
          </a:p>
        </p:txBody>
      </p:sp>
    </p:spTree>
    <p:extLst>
      <p:ext uri="{BB962C8B-B14F-4D97-AF65-F5344CB8AC3E}">
        <p14:creationId xmlns:p14="http://schemas.microsoft.com/office/powerpoint/2010/main" val="2489546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7AC2F-00B3-6848-A559-C2139E1B6A86}"/>
              </a:ext>
            </a:extLst>
          </p:cNvPr>
          <p:cNvSpPr>
            <a:spLocks noGrp="1"/>
          </p:cNvSpPr>
          <p:nvPr>
            <p:ph type="title"/>
          </p:nvPr>
        </p:nvSpPr>
        <p:spPr/>
        <p:txBody>
          <a:bodyPr/>
          <a:lstStyle/>
          <a:p>
            <a:r>
              <a:rPr lang="en-US" dirty="0"/>
              <a:t>2. SAQ 27 </a:t>
            </a:r>
            <a:r>
              <a:rPr lang="en-US" dirty="0">
                <a:solidFill>
                  <a:schemeClr val="accent1"/>
                </a:solidFill>
              </a:rPr>
              <a:t>(B)</a:t>
            </a:r>
          </a:p>
        </p:txBody>
      </p:sp>
      <p:sp>
        <p:nvSpPr>
          <p:cNvPr id="3" name="Content Placeholder 2">
            <a:extLst>
              <a:ext uri="{FF2B5EF4-FFF2-40B4-BE49-F238E27FC236}">
                <a16:creationId xmlns:a16="http://schemas.microsoft.com/office/drawing/2014/main" id="{3A559D96-ADCF-2440-BB1B-A0B299555637}"/>
              </a:ext>
            </a:extLst>
          </p:cNvPr>
          <p:cNvSpPr>
            <a:spLocks noGrp="1"/>
          </p:cNvSpPr>
          <p:nvPr>
            <p:ph idx="1"/>
          </p:nvPr>
        </p:nvSpPr>
        <p:spPr>
          <a:xfrm>
            <a:off x="1024128" y="1905000"/>
            <a:ext cx="9720073" cy="4023360"/>
          </a:xfrm>
        </p:spPr>
        <p:txBody>
          <a:bodyPr/>
          <a:lstStyle/>
          <a:p>
            <a:pPr marL="0" indent="0">
              <a:buNone/>
            </a:pPr>
            <a:r>
              <a:rPr lang="en-GB" dirty="0"/>
              <a:t>The midazolam has resulted in mild sedation, but not enough for the foreign body removal to proceed safely. The father is still keen to have the bead removed in ED - you discuss the use of ketamine with him. </a:t>
            </a:r>
            <a:br>
              <a:rPr lang="en-GB" dirty="0"/>
            </a:br>
            <a:r>
              <a:rPr lang="en-GB" dirty="0"/>
              <a:t>What are the benefits (3) and risks (3) of ketamine to Grace that you should be discussing with the father, as part of the consent process? (6 marks)</a:t>
            </a:r>
          </a:p>
          <a:p>
            <a:endParaRPr lang="en-AU" dirty="0"/>
          </a:p>
          <a:p>
            <a:endParaRPr lang="en-US" dirty="0"/>
          </a:p>
        </p:txBody>
      </p:sp>
      <p:graphicFrame>
        <p:nvGraphicFramePr>
          <p:cNvPr id="4" name="Table 3">
            <a:extLst>
              <a:ext uri="{FF2B5EF4-FFF2-40B4-BE49-F238E27FC236}">
                <a16:creationId xmlns:a16="http://schemas.microsoft.com/office/drawing/2014/main" id="{B9C0ED26-0035-CE46-B4E7-8DA98C973098}"/>
              </a:ext>
            </a:extLst>
          </p:cNvPr>
          <p:cNvGraphicFramePr>
            <a:graphicFrameLocks noGrp="1"/>
          </p:cNvGraphicFramePr>
          <p:nvPr>
            <p:extLst>
              <p:ext uri="{D42A27DB-BD31-4B8C-83A1-F6EECF244321}">
                <p14:modId xmlns:p14="http://schemas.microsoft.com/office/powerpoint/2010/main" val="3674561907"/>
              </p:ext>
            </p:extLst>
          </p:nvPr>
        </p:nvGraphicFramePr>
        <p:xfrm>
          <a:off x="1039114" y="3721100"/>
          <a:ext cx="9690100" cy="2822481"/>
        </p:xfrm>
        <a:graphic>
          <a:graphicData uri="http://schemas.openxmlformats.org/drawingml/2006/table">
            <a:tbl>
              <a:tblPr firstRow="1" firstCol="1" bandRow="1">
                <a:tableStyleId>{5C22544A-7EE6-4342-B048-85BDC9FD1C3A}</a:tableStyleId>
              </a:tblPr>
              <a:tblGrid>
                <a:gridCol w="4845050">
                  <a:extLst>
                    <a:ext uri="{9D8B030D-6E8A-4147-A177-3AD203B41FA5}">
                      <a16:colId xmlns:a16="http://schemas.microsoft.com/office/drawing/2014/main" val="3977642665"/>
                    </a:ext>
                  </a:extLst>
                </a:gridCol>
                <a:gridCol w="4845050">
                  <a:extLst>
                    <a:ext uri="{9D8B030D-6E8A-4147-A177-3AD203B41FA5}">
                      <a16:colId xmlns:a16="http://schemas.microsoft.com/office/drawing/2014/main" val="2759416191"/>
                    </a:ext>
                  </a:extLst>
                </a:gridCol>
              </a:tblGrid>
              <a:tr h="201675">
                <a:tc>
                  <a:txBody>
                    <a:bodyPr/>
                    <a:lstStyle/>
                    <a:p>
                      <a:pPr marL="457200">
                        <a:lnSpc>
                          <a:spcPct val="115000"/>
                        </a:lnSpc>
                        <a:spcBef>
                          <a:spcPts val="1000"/>
                        </a:spcBef>
                        <a:spcAft>
                          <a:spcPts val="0"/>
                        </a:spcAft>
                      </a:pPr>
                      <a:r>
                        <a:rPr lang="en-GB" sz="1600" dirty="0">
                          <a:effectLst/>
                        </a:rPr>
                        <a:t>Benefits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a:effectLst/>
                        </a:rPr>
                        <a:t>Risks</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9926516"/>
                  </a:ext>
                </a:extLst>
              </a:tr>
              <a:tr h="201675">
                <a:tc>
                  <a:txBody>
                    <a:bodyPr/>
                    <a:lstStyle/>
                    <a:p>
                      <a:pPr marL="457200">
                        <a:lnSpc>
                          <a:spcPct val="115000"/>
                        </a:lnSpc>
                        <a:spcBef>
                          <a:spcPts val="1000"/>
                        </a:spcBef>
                        <a:spcAft>
                          <a:spcPts val="0"/>
                        </a:spcAft>
                      </a:pPr>
                      <a:r>
                        <a:rPr lang="en-GB" sz="1600" dirty="0">
                          <a:effectLst/>
                        </a:rPr>
                        <a:t>Maintains airway reflexes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a:effectLst/>
                        </a:rPr>
                        <a:t>Laryngospasm</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0961861"/>
                  </a:ext>
                </a:extLst>
              </a:tr>
              <a:tr h="416109">
                <a:tc>
                  <a:txBody>
                    <a:bodyPr/>
                    <a:lstStyle/>
                    <a:p>
                      <a:pPr marL="457200">
                        <a:lnSpc>
                          <a:spcPct val="115000"/>
                        </a:lnSpc>
                        <a:spcBef>
                          <a:spcPts val="1000"/>
                        </a:spcBef>
                        <a:spcAft>
                          <a:spcPts val="0"/>
                        </a:spcAft>
                      </a:pPr>
                      <a:r>
                        <a:rPr lang="en-GB" sz="1600" dirty="0">
                          <a:effectLst/>
                        </a:rPr>
                        <a:t>Maintains respiratory effort</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a:effectLst/>
                        </a:rPr>
                        <a:t>Emergence / hallucinations / nightmares</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5464730"/>
                  </a:ext>
                </a:extLst>
              </a:tr>
              <a:tr h="416174">
                <a:tc>
                  <a:txBody>
                    <a:bodyPr/>
                    <a:lstStyle/>
                    <a:p>
                      <a:pPr marL="457200">
                        <a:lnSpc>
                          <a:spcPct val="115000"/>
                        </a:lnSpc>
                        <a:spcBef>
                          <a:spcPts val="1000"/>
                        </a:spcBef>
                        <a:spcAft>
                          <a:spcPts val="0"/>
                        </a:spcAft>
                      </a:pPr>
                      <a:r>
                        <a:rPr lang="en-GB" sz="1600" dirty="0">
                          <a:effectLst/>
                        </a:rPr>
                        <a:t>Stable </a:t>
                      </a:r>
                      <a:r>
                        <a:rPr lang="en-GB" sz="1600" dirty="0" err="1">
                          <a:effectLst/>
                        </a:rPr>
                        <a:t>haemodynamics</a:t>
                      </a:r>
                      <a:r>
                        <a:rPr lang="en-GB" sz="1600" dirty="0">
                          <a:effectLst/>
                        </a:rPr>
                        <a:t> in well patient</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a:effectLst/>
                        </a:rPr>
                        <a:t>Nausea/vomit or aspiration</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6724680"/>
                  </a:ext>
                </a:extLst>
              </a:tr>
              <a:tr h="630672">
                <a:tc>
                  <a:txBody>
                    <a:bodyPr/>
                    <a:lstStyle/>
                    <a:p>
                      <a:pPr marL="457200">
                        <a:lnSpc>
                          <a:spcPct val="115000"/>
                        </a:lnSpc>
                        <a:spcBef>
                          <a:spcPts val="1000"/>
                        </a:spcBef>
                        <a:spcAft>
                          <a:spcPts val="0"/>
                        </a:spcAft>
                      </a:pPr>
                      <a:r>
                        <a:rPr lang="en-GB" sz="1600" dirty="0">
                          <a:effectLst/>
                        </a:rPr>
                        <a:t>Effective sedation to keep child still / achieve optimal procedural environment</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a:effectLst/>
                        </a:rPr>
                        <a:t>Allergy / anaphylaxis</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2231658"/>
                  </a:ext>
                </a:extLst>
              </a:tr>
              <a:tr h="416174">
                <a:tc>
                  <a:txBody>
                    <a:bodyPr/>
                    <a:lstStyle/>
                    <a:p>
                      <a:pPr marL="457200">
                        <a:lnSpc>
                          <a:spcPct val="115000"/>
                        </a:lnSpc>
                        <a:spcBef>
                          <a:spcPts val="1000"/>
                        </a:spcBef>
                        <a:spcAft>
                          <a:spcPts val="0"/>
                        </a:spcAft>
                      </a:pPr>
                      <a:r>
                        <a:rPr lang="en-GB" sz="1600" dirty="0">
                          <a:effectLst/>
                        </a:rPr>
                        <a:t>Dissociative anaesthetic / no awareness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dirty="0">
                          <a:effectLst/>
                        </a:rPr>
                        <a:t>Transient apnoea (if pushed too quickly IV)</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3836754"/>
                  </a:ext>
                </a:extLst>
              </a:tr>
              <a:tr h="416174">
                <a:tc>
                  <a:txBody>
                    <a:bodyPr/>
                    <a:lstStyle/>
                    <a:p>
                      <a:pPr marL="457200">
                        <a:lnSpc>
                          <a:spcPct val="115000"/>
                        </a:lnSpc>
                        <a:spcBef>
                          <a:spcPts val="1000"/>
                        </a:spcBef>
                        <a:spcAft>
                          <a:spcPts val="0"/>
                        </a:spcAft>
                      </a:pPr>
                      <a:r>
                        <a:rPr lang="en-GB" sz="1600" dirty="0">
                          <a:effectLst/>
                        </a:rPr>
                        <a:t>Can be given IM – avoiding stress of IV</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r>
                        <a:rPr lang="en-GB" sz="1600" dirty="0">
                          <a:effectLst/>
                        </a:rPr>
                        <a:t>Hypersalivation</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9023974"/>
                  </a:ext>
                </a:extLst>
              </a:tr>
            </a:tbl>
          </a:graphicData>
        </a:graphic>
      </p:graphicFrame>
    </p:spTree>
    <p:extLst>
      <p:ext uri="{BB962C8B-B14F-4D97-AF65-F5344CB8AC3E}">
        <p14:creationId xmlns:p14="http://schemas.microsoft.com/office/powerpoint/2010/main" val="3734130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7AC2F-00B3-6848-A559-C2139E1B6A86}"/>
              </a:ext>
            </a:extLst>
          </p:cNvPr>
          <p:cNvSpPr>
            <a:spLocks noGrp="1"/>
          </p:cNvSpPr>
          <p:nvPr>
            <p:ph type="title"/>
          </p:nvPr>
        </p:nvSpPr>
        <p:spPr/>
        <p:txBody>
          <a:bodyPr/>
          <a:lstStyle/>
          <a:p>
            <a:r>
              <a:rPr lang="en-US" dirty="0"/>
              <a:t>2. SAQ 27 </a:t>
            </a:r>
            <a:r>
              <a:rPr lang="en-US" dirty="0">
                <a:solidFill>
                  <a:schemeClr val="accent1"/>
                </a:solidFill>
              </a:rPr>
              <a:t>(B)</a:t>
            </a:r>
          </a:p>
        </p:txBody>
      </p:sp>
      <p:sp>
        <p:nvSpPr>
          <p:cNvPr id="3" name="Content Placeholder 2">
            <a:extLst>
              <a:ext uri="{FF2B5EF4-FFF2-40B4-BE49-F238E27FC236}">
                <a16:creationId xmlns:a16="http://schemas.microsoft.com/office/drawing/2014/main" id="{3A559D96-ADCF-2440-BB1B-A0B299555637}"/>
              </a:ext>
            </a:extLst>
          </p:cNvPr>
          <p:cNvSpPr>
            <a:spLocks noGrp="1"/>
          </p:cNvSpPr>
          <p:nvPr>
            <p:ph idx="1"/>
          </p:nvPr>
        </p:nvSpPr>
        <p:spPr>
          <a:xfrm>
            <a:off x="1024128" y="1905000"/>
            <a:ext cx="9720073" cy="4023360"/>
          </a:xfrm>
        </p:spPr>
        <p:txBody>
          <a:bodyPr>
            <a:normAutofit/>
          </a:bodyPr>
          <a:lstStyle/>
          <a:p>
            <a:pPr marL="0" indent="0">
              <a:buNone/>
            </a:pPr>
            <a:r>
              <a:rPr lang="en-GB" dirty="0"/>
              <a:t>The midazolam has resulted in mild sedation, but not enough for the foreign body removal to proceed safely. The father is still keen to have the bead removed in ED - you discuss the use of ketamine with him. </a:t>
            </a:r>
            <a:br>
              <a:rPr lang="en-GB" dirty="0"/>
            </a:br>
            <a:r>
              <a:rPr lang="en-GB" dirty="0"/>
              <a:t>What are the benefits (3) and risks (3) of ketamine to Grace that you should be discussing with the father, as part of the consent process? (6 marks)</a:t>
            </a:r>
            <a:endParaRPr lang="en-GB" dirty="0">
              <a:solidFill>
                <a:srgbClr val="FF0000"/>
              </a:solidFill>
            </a:endParaRPr>
          </a:p>
          <a:p>
            <a:r>
              <a:rPr lang="en-GB" dirty="0">
                <a:solidFill>
                  <a:srgbClr val="FF0000"/>
                </a:solidFill>
              </a:rPr>
              <a:t>Common mistakes</a:t>
            </a:r>
          </a:p>
          <a:p>
            <a:pPr lvl="1"/>
            <a:r>
              <a:rPr lang="en-GB" dirty="0"/>
              <a:t>Stating </a:t>
            </a:r>
            <a:r>
              <a:rPr lang="en-GB" dirty="0">
                <a:solidFill>
                  <a:srgbClr val="FF0000"/>
                </a:solidFill>
              </a:rPr>
              <a:t>analgesic effect, without sedative effect </a:t>
            </a:r>
            <a:r>
              <a:rPr lang="en-GB" dirty="0">
                <a:sym typeface="Wingdings" pitchFamily="2" charset="2"/>
              </a:rPr>
              <a:t> ½ mark only</a:t>
            </a:r>
            <a:endParaRPr lang="en-GB" dirty="0"/>
          </a:p>
          <a:p>
            <a:pPr lvl="2"/>
            <a:r>
              <a:rPr lang="en-GB" dirty="0"/>
              <a:t>Cannot assume layperson knows the effects of ketamine</a:t>
            </a:r>
          </a:p>
          <a:p>
            <a:pPr lvl="2"/>
            <a:r>
              <a:rPr lang="en-GB" dirty="0"/>
              <a:t>Analgesia also not the most important benefit of ketamine in this situation</a:t>
            </a:r>
          </a:p>
          <a:p>
            <a:pPr lvl="3"/>
            <a:r>
              <a:rPr lang="en-GB" dirty="0"/>
              <a:t>Parallels to use of BZD for agitation, and stating “able to abort seizure” as a benefit</a:t>
            </a:r>
          </a:p>
          <a:p>
            <a:pPr lvl="1"/>
            <a:r>
              <a:rPr lang="en-GB" dirty="0"/>
              <a:t>Stating </a:t>
            </a:r>
            <a:r>
              <a:rPr lang="en-GB" dirty="0">
                <a:solidFill>
                  <a:srgbClr val="FF0000"/>
                </a:solidFill>
              </a:rPr>
              <a:t>side effects that are not risks</a:t>
            </a:r>
            <a:r>
              <a:rPr lang="en-GB" dirty="0"/>
              <a:t> to the patient, </a:t>
            </a:r>
            <a:r>
              <a:rPr lang="en-GB" dirty="0" err="1"/>
              <a:t>eg</a:t>
            </a:r>
            <a:r>
              <a:rPr lang="en-GB" dirty="0"/>
              <a:t> nystagmus</a:t>
            </a:r>
          </a:p>
          <a:p>
            <a:pPr lvl="1"/>
            <a:r>
              <a:rPr lang="en-GB" dirty="0">
                <a:solidFill>
                  <a:srgbClr val="FF0000"/>
                </a:solidFill>
              </a:rPr>
              <a:t>Nonspecific, poor phrasing</a:t>
            </a:r>
          </a:p>
          <a:p>
            <a:pPr marL="0" indent="0">
              <a:buNone/>
            </a:pPr>
            <a:endParaRPr lang="en-GB" dirty="0"/>
          </a:p>
          <a:p>
            <a:pPr marL="0" indent="0">
              <a:buNone/>
            </a:pPr>
            <a:endParaRPr lang="en-GB" dirty="0"/>
          </a:p>
          <a:p>
            <a:endParaRPr lang="en-AU" dirty="0"/>
          </a:p>
          <a:p>
            <a:endParaRPr lang="en-US" dirty="0"/>
          </a:p>
        </p:txBody>
      </p:sp>
    </p:spTree>
    <p:extLst>
      <p:ext uri="{BB962C8B-B14F-4D97-AF65-F5344CB8AC3E}">
        <p14:creationId xmlns:p14="http://schemas.microsoft.com/office/powerpoint/2010/main" val="32575775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223</TotalTime>
  <Words>1696</Words>
  <Application>Microsoft Macintosh PowerPoint</Application>
  <PresentationFormat>Widescreen</PresentationFormat>
  <Paragraphs>177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Times New Roman</vt:lpstr>
      <vt:lpstr>Tw Cen MT</vt:lpstr>
      <vt:lpstr>Tw Cen MT Condensed</vt:lpstr>
      <vt:lpstr>Wingdings</vt:lpstr>
      <vt:lpstr>Wingdings 3</vt:lpstr>
      <vt:lpstr>Integral</vt:lpstr>
      <vt:lpstr>SAQ 27 – anaesthetics / procedural sedation</vt:lpstr>
      <vt:lpstr>Overview</vt:lpstr>
      <vt:lpstr>1. Disclaimer</vt:lpstr>
      <vt:lpstr>2. SAQ 27 feedback </vt:lpstr>
      <vt:lpstr>2. SAQ 27 feedback </vt:lpstr>
      <vt:lpstr>2. SAQ 27 (A)</vt:lpstr>
      <vt:lpstr>2. SAQ 27 (A)</vt:lpstr>
      <vt:lpstr>2. SAQ 27 (B)</vt:lpstr>
      <vt:lpstr>2. SAQ 27 (B)</vt:lpstr>
      <vt:lpstr>2. SAQ 27 (C)</vt:lpstr>
      <vt:lpstr>2. SAQ 27 (C)</vt:lpstr>
      <vt:lpstr>2. SAQ 27 (D)</vt:lpstr>
      <vt:lpstr>2. SAQ 27 (D)</vt:lpstr>
      <vt:lpstr>2. SAQ 27 (E)</vt:lpstr>
      <vt:lpstr>2. SAQ 27 (E)</vt:lpstr>
      <vt:lpstr>3. Cohort analysis</vt:lpstr>
      <vt:lpstr>3. Cohort analysis</vt:lpstr>
      <vt:lpstr>4. Re-cap / general feedback</vt:lpstr>
      <vt:lpstr>5. Questions / comments?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SAQ 27 - </dc:title>
  <dc:creator>Benjamin Cheung</dc:creator>
  <cp:lastModifiedBy>Benjamin Cheung</cp:lastModifiedBy>
  <cp:revision>30</cp:revision>
  <dcterms:created xsi:type="dcterms:W3CDTF">2022-03-22T13:22:54Z</dcterms:created>
  <dcterms:modified xsi:type="dcterms:W3CDTF">2022-03-22T23:34:38Z</dcterms:modified>
</cp:coreProperties>
</file>