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7" r:id="rId2"/>
    <p:sldMasterId id="2147483703" r:id="rId3"/>
  </p:sldMasterIdLst>
  <p:notesMasterIdLst>
    <p:notesMasterId r:id="rId21"/>
  </p:notesMasterIdLst>
  <p:handoutMasterIdLst>
    <p:handoutMasterId r:id="rId22"/>
  </p:handoutMasterIdLst>
  <p:sldIdLst>
    <p:sldId id="271" r:id="rId4"/>
    <p:sldId id="272" r:id="rId5"/>
    <p:sldId id="286" r:id="rId6"/>
    <p:sldId id="273" r:id="rId7"/>
    <p:sldId id="274" r:id="rId8"/>
    <p:sldId id="275" r:id="rId9"/>
    <p:sldId id="276" r:id="rId10"/>
    <p:sldId id="280" r:id="rId11"/>
    <p:sldId id="287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8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4225">
          <p15:clr>
            <a:srgbClr val="A4A3A4"/>
          </p15:clr>
        </p15:guide>
        <p15:guide id="5" pos="5662">
          <p15:clr>
            <a:srgbClr val="A4A3A4"/>
          </p15:clr>
        </p15:guide>
        <p15:guide id="6" pos="2880">
          <p15:clr>
            <a:srgbClr val="A4A3A4"/>
          </p15:clr>
        </p15:guide>
        <p15:guide id="7" pos="5570">
          <p15:clr>
            <a:srgbClr val="A4A3A4"/>
          </p15:clr>
        </p15:guide>
        <p15:guide id="8" pos="97">
          <p15:clr>
            <a:srgbClr val="A4A3A4"/>
          </p15:clr>
        </p15:guide>
        <p15:guide id="9" pos="3366">
          <p15:clr>
            <a:srgbClr val="A4A3A4"/>
          </p15:clr>
        </p15:guide>
        <p15:guide id="10" pos="2764">
          <p15:clr>
            <a:srgbClr val="A4A3A4"/>
          </p15:clr>
        </p15:guide>
        <p15:guide id="11" pos="2999">
          <p15:clr>
            <a:srgbClr val="A4A3A4"/>
          </p15:clr>
        </p15:guide>
        <p15:guide id="12" pos="2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C7EBFC"/>
    <a:srgbClr val="14A3E5"/>
    <a:srgbClr val="D4ECC7"/>
    <a:srgbClr val="68B133"/>
    <a:srgbClr val="0092FF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7670" autoAdjust="0"/>
  </p:normalViewPr>
  <p:slideViewPr>
    <p:cSldViewPr snapToGrid="0" snapToObjects="1">
      <p:cViewPr>
        <p:scale>
          <a:sx n="140" d="100"/>
          <a:sy n="140" d="100"/>
        </p:scale>
        <p:origin x="304" y="-1328"/>
      </p:cViewPr>
      <p:guideLst>
        <p:guide orient="horz" pos="3958"/>
        <p:guide orient="horz" pos="384"/>
        <p:guide orient="horz" pos="96"/>
        <p:guide orient="horz" pos="4225"/>
        <p:guide pos="5662"/>
        <p:guide pos="2880"/>
        <p:guide pos="5570"/>
        <p:guide pos="97"/>
        <p:guide pos="3366"/>
        <p:guide pos="2764"/>
        <p:guide pos="2999"/>
        <p:guide pos="2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AA87-8A22-4238-9FFE-EB65ADB17CE7}" type="datetimeFigureOut">
              <a:rPr lang="en-AU" smtClean="0"/>
              <a:t>18/06/2017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C5426-1C86-4FC6-8EE8-2AFE1DAB96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8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6424F-0B5F-894A-B33D-1F8741D17C30}" type="datetimeFigureOut">
              <a:rPr lang="en-US" smtClean="0"/>
              <a:t>6/18/17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03AA8-CA9A-BE47-8985-23A9B89E4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4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03AA8-CA9A-BE47-8985-23A9B89E44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-Picture righ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1325" y="1215645"/>
            <a:ext cx="8401050" cy="415837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cap="none" spc="0">
                <a:solidFill>
                  <a:srgbClr val="14A3E5"/>
                </a:solidFill>
                <a:latin typeface="+mn-lt"/>
              </a:defRPr>
            </a:lvl1pPr>
          </a:lstStyle>
          <a:p>
            <a:pPr lvl="0"/>
            <a:r>
              <a:rPr lang="en-AU" dirty="0" smtClean="0"/>
              <a:t>Heading</a:t>
            </a:r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1325" y="1826346"/>
            <a:ext cx="8401050" cy="323625"/>
          </a:xfrm>
          <a:prstGeom prst="rect">
            <a:avLst/>
          </a:prstGeom>
        </p:spPr>
        <p:txBody>
          <a:bodyPr lIns="0" tIns="0" rIns="0" bIns="0"/>
          <a:lstStyle>
            <a:lvl1pPr marL="45720" indent="0">
              <a:buNone/>
              <a:defRPr sz="1500" b="1" spc="1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Sub-heading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1325" y="2301487"/>
            <a:ext cx="8401050" cy="1369761"/>
          </a:xfrm>
          <a:prstGeom prst="rect">
            <a:avLst/>
          </a:prstGeom>
        </p:spPr>
        <p:txBody>
          <a:bodyPr lIns="0" tIns="0" rIns="0" bIns="0"/>
          <a:lstStyle>
            <a:lvl1pPr marL="183600" marR="0" indent="-1836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68B133"/>
              </a:buClr>
              <a:buSzPct val="150000"/>
              <a:buFont typeface="Arial" panose="020B0604020202020204" pitchFamily="34" charset="0"/>
              <a:buChar char="•"/>
              <a:tabLst/>
              <a:defRPr lang="en-AU" b="0" i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auctor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tortor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lacus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, id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facilisis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velit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lacinia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magna non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justo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porta, in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dui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Phasellus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laoreet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molestie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Fusce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at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augue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et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massa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lacinia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non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ultricies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arcu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. Maecenas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metus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id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felis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Proin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vulputate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at,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tristique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AU" b="0" i="0" dirty="0" err="1" smtClean="0">
                <a:solidFill>
                  <a:srgbClr val="000000"/>
                </a:solidFill>
                <a:effectLst/>
                <a:latin typeface="Open Sans"/>
              </a:rPr>
              <a:t>augue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042896" y="266324"/>
            <a:ext cx="3946525" cy="323625"/>
          </a:xfrm>
          <a:prstGeom prst="rect">
            <a:avLst/>
          </a:prstGeom>
        </p:spPr>
        <p:txBody>
          <a:bodyPr lIns="0" tIns="0" rIns="0" bIns="0"/>
          <a:lstStyle>
            <a:lvl1pPr marL="45720" indent="0" algn="r">
              <a:buNone/>
              <a:defRPr sz="1500" spc="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AU" dirty="0" smtClean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7635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eadlin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66558" y="2845520"/>
            <a:ext cx="3151188" cy="42389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AU" dirty="0" smtClean="0"/>
              <a:t>Monthly Revenue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6558" y="2587915"/>
            <a:ext cx="3151188" cy="250175"/>
          </a:xfrm>
          <a:prstGeom prst="rect">
            <a:avLst/>
          </a:prstGeom>
        </p:spPr>
        <p:txBody>
          <a:bodyPr/>
          <a:lstStyle>
            <a:lvl1pPr>
              <a:defRPr sz="1000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 smtClean="0"/>
              <a:t>Finance Department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38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eadline-Subheadline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63521" y="3022978"/>
            <a:ext cx="3828449" cy="402609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AU" dirty="0" smtClean="0"/>
              <a:t>Monthly Revenue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43049" y="3515960"/>
            <a:ext cx="3151188" cy="250175"/>
          </a:xfrm>
          <a:prstGeom prst="rect">
            <a:avLst/>
          </a:prstGeom>
        </p:spPr>
        <p:txBody>
          <a:bodyPr/>
          <a:lstStyle>
            <a:lvl1pPr>
              <a:defRPr sz="1000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 smtClean="0"/>
              <a:t>Finance Department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53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eadlin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43525" y="3095695"/>
            <a:ext cx="3151188" cy="42389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5343525" y="2838090"/>
            <a:ext cx="3151188" cy="250175"/>
          </a:xfrm>
          <a:prstGeom prst="rect">
            <a:avLst/>
          </a:prstGeom>
        </p:spPr>
        <p:txBody>
          <a:bodyPr/>
          <a:lstStyle>
            <a:lvl1pPr>
              <a:defRPr sz="1000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255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Headline-Subheadline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16356" y="2734270"/>
            <a:ext cx="3651250" cy="41180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5289060" y="3159081"/>
            <a:ext cx="3151188" cy="250175"/>
          </a:xfrm>
          <a:prstGeom prst="rect">
            <a:avLst/>
          </a:prstGeom>
        </p:spPr>
        <p:txBody>
          <a:bodyPr/>
          <a:lstStyle>
            <a:lvl1pPr>
              <a:defRPr sz="1000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745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emf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5" Type="http://schemas.openxmlformats.org/officeDocument/2006/relationships/image" Target="../media/image2.emf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3987" y="728662"/>
            <a:ext cx="8834437" cy="5978526"/>
          </a:xfrm>
          <a:prstGeom prst="rect">
            <a:avLst/>
          </a:prstGeom>
          <a:noFill/>
          <a:ln w="6350">
            <a:solidFill>
              <a:srgbClr val="68B1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8" y="137205"/>
            <a:ext cx="1282807" cy="4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5" y="294213"/>
            <a:ext cx="1554151" cy="587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5" y="5907580"/>
            <a:ext cx="2065062" cy="733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585" y="146304"/>
            <a:ext cx="5017008" cy="6565392"/>
          </a:xfrm>
          <a:prstGeom prst="rect">
            <a:avLst/>
          </a:prstGeom>
          <a:ln>
            <a:solidFill>
              <a:srgbClr val="C7EBFC"/>
            </a:solidFill>
          </a:ln>
        </p:spPr>
      </p:pic>
    </p:spTree>
    <p:extLst>
      <p:ext uri="{BB962C8B-B14F-4D97-AF65-F5344CB8AC3E}">
        <p14:creationId xmlns:p14="http://schemas.microsoft.com/office/powerpoint/2010/main" val="275388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600" b="0" i="0" kern="0" cap="none" spc="0" baseline="0">
          <a:ln>
            <a:noFill/>
          </a:ln>
          <a:solidFill>
            <a:srgbClr val="14A3E5"/>
          </a:solidFill>
          <a:effectLst/>
          <a:latin typeface="Arial"/>
          <a:ea typeface="+mj-ea"/>
          <a:cs typeface="Arial"/>
        </a:defRPr>
      </a:lvl1pPr>
    </p:titleStyle>
    <p:bodyStyle>
      <a:lvl1pPr marL="45720" indent="0" algn="l" defTabSz="914400" rtl="0" eaLnBrk="1" latinLnBrk="0" hangingPunct="1">
        <a:spcBef>
          <a:spcPct val="20000"/>
        </a:spcBef>
        <a:buClr>
          <a:schemeClr val="accent1"/>
        </a:buClr>
        <a:buFontTx/>
        <a:buNone/>
        <a:defRPr sz="2000" kern="1200" spc="150" baseline="0">
          <a:solidFill>
            <a:srgbClr val="14A3E5"/>
          </a:solidFill>
          <a:latin typeface="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982643"/>
            <a:ext cx="2065062" cy="73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105" y="294213"/>
            <a:ext cx="1554151" cy="587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1" y="146304"/>
            <a:ext cx="5017008" cy="6565392"/>
          </a:xfrm>
          <a:prstGeom prst="rect">
            <a:avLst/>
          </a:prstGeom>
          <a:ln w="3175">
            <a:solidFill>
              <a:srgbClr val="C7EBFC"/>
            </a:solidFill>
          </a:ln>
        </p:spPr>
      </p:pic>
    </p:spTree>
    <p:extLst>
      <p:ext uri="{BB962C8B-B14F-4D97-AF65-F5344CB8AC3E}">
        <p14:creationId xmlns:p14="http://schemas.microsoft.com/office/powerpoint/2010/main" val="358810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600" b="0" i="0" kern="0" cap="none" spc="0" baseline="0">
          <a:ln>
            <a:noFill/>
          </a:ln>
          <a:solidFill>
            <a:srgbClr val="14A3E5"/>
          </a:solidFill>
          <a:effectLst/>
          <a:latin typeface="Arial"/>
          <a:ea typeface="+mj-ea"/>
          <a:cs typeface="Arial"/>
        </a:defRPr>
      </a:lvl1pPr>
    </p:titleStyle>
    <p:bodyStyle>
      <a:lvl1pPr marL="45720" indent="0" algn="l" defTabSz="914400" rtl="0" eaLnBrk="1" latinLnBrk="0" hangingPunct="1">
        <a:spcBef>
          <a:spcPct val="20000"/>
        </a:spcBef>
        <a:buClr>
          <a:schemeClr val="accent1"/>
        </a:buClr>
        <a:buFontTx/>
        <a:buNone/>
        <a:defRPr sz="2000" kern="1200" spc="150" baseline="0">
          <a:solidFill>
            <a:srgbClr val="14A3E5"/>
          </a:solidFill>
          <a:latin typeface="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3524" y="3095695"/>
            <a:ext cx="3582111" cy="423892"/>
          </a:xfrm>
        </p:spPr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Monash Health Practice Exam 2017</a:t>
            </a:r>
            <a:br>
              <a:rPr lang="en-AU" dirty="0" smtClean="0">
                <a:solidFill>
                  <a:srgbClr val="FFC000"/>
                </a:solidFill>
              </a:rPr>
            </a:br>
            <a:r>
              <a:rPr lang="en-AU" dirty="0" smtClean="0">
                <a:solidFill>
                  <a:srgbClr val="FFC000"/>
                </a:solidFill>
              </a:rPr>
              <a:t>Question 27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43524" y="4392263"/>
            <a:ext cx="3151188" cy="250175"/>
          </a:xfrm>
        </p:spPr>
        <p:txBody>
          <a:bodyPr/>
          <a:lstStyle/>
          <a:p>
            <a:r>
              <a:rPr lang="en-AU" dirty="0" smtClean="0"/>
              <a:t>Jon Dowling</a:t>
            </a:r>
          </a:p>
          <a:p>
            <a:r>
              <a:rPr lang="en-AU" dirty="0" smtClean="0"/>
              <a:t>Deputy Director Emergency Services</a:t>
            </a:r>
          </a:p>
          <a:p>
            <a:r>
              <a:rPr lang="en-AU" dirty="0" smtClean="0"/>
              <a:t>Peninsula Health</a:t>
            </a:r>
          </a:p>
          <a:p>
            <a:r>
              <a:rPr lang="en-AU" dirty="0" smtClean="0"/>
              <a:t>Deputy Censor Victoria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22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27 part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What is the Acid base abnormality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High (expanded, increased) Anion gap metabolic acidosis</a:t>
            </a:r>
          </a:p>
          <a:p>
            <a:pPr lvl="1"/>
            <a:r>
              <a:rPr lang="en-US" dirty="0" smtClean="0"/>
              <a:t>Incomplete </a:t>
            </a:r>
            <a:r>
              <a:rPr lang="en-US" dirty="0" err="1" smtClean="0"/>
              <a:t>resp</a:t>
            </a:r>
            <a:r>
              <a:rPr lang="en-US" dirty="0" smtClean="0"/>
              <a:t> compensation</a:t>
            </a:r>
          </a:p>
          <a:p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“Metabolic acidosis”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3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Complete the table showing calculations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A-a gradient</a:t>
            </a:r>
          </a:p>
          <a:p>
            <a:pPr lvl="1"/>
            <a:r>
              <a:rPr lang="en-US" dirty="0" smtClean="0"/>
              <a:t>(FiO2 – PaCO2/R) – paO2</a:t>
            </a:r>
          </a:p>
          <a:p>
            <a:r>
              <a:rPr lang="en-US" dirty="0" smtClean="0"/>
              <a:t>Delta gap</a:t>
            </a:r>
          </a:p>
          <a:p>
            <a:pPr lvl="1"/>
            <a:r>
              <a:rPr lang="en-US" dirty="0" smtClean="0"/>
              <a:t>Delta Anion gap/Delta </a:t>
            </a:r>
            <a:r>
              <a:rPr lang="en-US" dirty="0" err="1" smtClean="0"/>
              <a:t>Bicarb</a:t>
            </a:r>
            <a:endParaRPr lang="en-US" dirty="0" smtClean="0"/>
          </a:p>
          <a:p>
            <a:pPr lvl="1"/>
            <a:r>
              <a:rPr lang="en-US" dirty="0" smtClean="0"/>
              <a:t>0.6</a:t>
            </a:r>
          </a:p>
          <a:p>
            <a:r>
              <a:rPr lang="en-US" dirty="0" smtClean="0"/>
              <a:t>Expected K</a:t>
            </a:r>
          </a:p>
          <a:p>
            <a:pPr lvl="1"/>
            <a:r>
              <a:rPr lang="en-US" dirty="0" smtClean="0"/>
              <a:t>Wording of question</a:t>
            </a:r>
          </a:p>
          <a:p>
            <a:pPr lvl="1"/>
            <a:r>
              <a:rPr lang="en-US" dirty="0" smtClean="0"/>
              <a:t>0.5 increase in K for every 0.1 decrease in pH</a:t>
            </a:r>
          </a:p>
          <a:p>
            <a:pPr lvl="1"/>
            <a:r>
              <a:rPr lang="en-US" dirty="0" smtClean="0"/>
              <a:t>1.5 </a:t>
            </a:r>
            <a:r>
              <a:rPr lang="en-US" dirty="0" err="1" smtClean="0"/>
              <a:t>mmol</a:t>
            </a:r>
            <a:r>
              <a:rPr lang="en-US" dirty="0" smtClean="0"/>
              <a:t> change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Complete the table showing calculations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Corrected Na</a:t>
            </a:r>
          </a:p>
          <a:p>
            <a:pPr lvl="1"/>
            <a:r>
              <a:rPr lang="en-US" dirty="0" smtClean="0"/>
              <a:t>Measured Na + (measured Glucose minus normal)/3</a:t>
            </a:r>
          </a:p>
          <a:p>
            <a:pPr lvl="1"/>
            <a:endParaRPr lang="en-US" dirty="0"/>
          </a:p>
          <a:p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Not showing calculations</a:t>
            </a:r>
          </a:p>
          <a:p>
            <a:pPr lvl="1"/>
            <a:r>
              <a:rPr lang="en-US" dirty="0" smtClean="0"/>
              <a:t>Simple </a:t>
            </a:r>
            <a:r>
              <a:rPr lang="en-US" dirty="0" err="1" smtClean="0"/>
              <a:t>maths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Putting wrong qualifying statement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List three essential treatments including dosages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What is the diagnosis? DKA</a:t>
            </a:r>
          </a:p>
          <a:p>
            <a:r>
              <a:rPr lang="en-US" dirty="0" smtClean="0"/>
              <a:t>Fluid resuscitation</a:t>
            </a:r>
          </a:p>
          <a:p>
            <a:r>
              <a:rPr lang="en-US" dirty="0" smtClean="0"/>
              <a:t>Insulin</a:t>
            </a:r>
          </a:p>
          <a:p>
            <a:r>
              <a:rPr lang="en-US" dirty="0" smtClean="0"/>
              <a:t>Potassium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rrors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Fluids</a:t>
            </a:r>
          </a:p>
          <a:p>
            <a:pPr lvl="1"/>
            <a:r>
              <a:rPr lang="en-US" dirty="0" smtClean="0"/>
              <a:t>Insufficient detail – “Saline 1L stat”</a:t>
            </a:r>
          </a:p>
          <a:p>
            <a:pPr lvl="1"/>
            <a:r>
              <a:rPr lang="en-US" dirty="0" smtClean="0"/>
              <a:t>No indication of degree of dehydration</a:t>
            </a:r>
          </a:p>
          <a:p>
            <a:pPr lvl="1"/>
            <a:r>
              <a:rPr lang="en-US" dirty="0" smtClean="0"/>
              <a:t>No titration, no indication of requirement for dextrose</a:t>
            </a:r>
          </a:p>
          <a:p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Insufficient detail – “</a:t>
            </a:r>
            <a:r>
              <a:rPr lang="en-US" dirty="0" err="1" smtClean="0"/>
              <a:t>Actrapid</a:t>
            </a:r>
            <a:r>
              <a:rPr lang="en-US" dirty="0" smtClean="0"/>
              <a:t>”, “</a:t>
            </a:r>
            <a:r>
              <a:rPr lang="en-US" dirty="0" err="1" smtClean="0"/>
              <a:t>Actrapid</a:t>
            </a:r>
            <a:r>
              <a:rPr lang="en-US" dirty="0" smtClean="0"/>
              <a:t> infusion” with no indication of titration</a:t>
            </a:r>
          </a:p>
          <a:p>
            <a:r>
              <a:rPr lang="en-US" dirty="0" smtClean="0"/>
              <a:t>Lack of appreciation K will fall</a:t>
            </a:r>
          </a:p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3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Decreased LOC. List 3 Ix with justification that should be urgently done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BSL (mandatory)</a:t>
            </a:r>
          </a:p>
          <a:p>
            <a:r>
              <a:rPr lang="en-US" dirty="0" smtClean="0"/>
              <a:t>CT Brain</a:t>
            </a:r>
          </a:p>
          <a:p>
            <a:r>
              <a:rPr lang="en-US" dirty="0" smtClean="0"/>
              <a:t>Plus one other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7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Not checking BSL</a:t>
            </a:r>
          </a:p>
          <a:p>
            <a:r>
              <a:rPr lang="en-US" dirty="0" smtClean="0"/>
              <a:t>Inadequate justification</a:t>
            </a:r>
          </a:p>
          <a:p>
            <a:pPr lvl="1"/>
            <a:r>
              <a:rPr lang="en-US" dirty="0" smtClean="0"/>
              <a:t>“EUC – check electrolytes”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Thoughts…..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1325" y="1771135"/>
            <a:ext cx="8401050" cy="1369761"/>
          </a:xfrm>
        </p:spPr>
        <p:txBody>
          <a:bodyPr/>
          <a:lstStyle/>
          <a:p>
            <a:r>
              <a:rPr lang="en-US" dirty="0" smtClean="0"/>
              <a:t>Read the question</a:t>
            </a:r>
          </a:p>
          <a:p>
            <a:r>
              <a:rPr lang="en-US" dirty="0" smtClean="0"/>
              <a:t>Practice your timing </a:t>
            </a:r>
          </a:p>
          <a:p>
            <a:pPr lvl="1"/>
            <a:r>
              <a:rPr lang="en-US" dirty="0" smtClean="0"/>
              <a:t>Whole exam practice</a:t>
            </a:r>
          </a:p>
          <a:p>
            <a:pPr lvl="1"/>
            <a:r>
              <a:rPr lang="en-US" dirty="0" smtClean="0"/>
              <a:t>Timing, timing, timing</a:t>
            </a:r>
          </a:p>
          <a:p>
            <a:pPr lvl="1"/>
            <a:r>
              <a:rPr lang="en-US" dirty="0" smtClean="0"/>
              <a:t>If you spend an extra minute on every question you will miss the last 3 questions (at least)</a:t>
            </a:r>
          </a:p>
          <a:p>
            <a:pPr lvl="1"/>
            <a:r>
              <a:rPr lang="en-US" dirty="0" smtClean="0"/>
              <a:t>The last 3 questions might be worth 50 marks!</a:t>
            </a:r>
          </a:p>
          <a:p>
            <a:r>
              <a:rPr lang="en-US" dirty="0" smtClean="0"/>
              <a:t>Place yourself in the moment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write medical student level answers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765261"/>
            <a:ext cx="8401050" cy="415837"/>
          </a:xfrm>
        </p:spPr>
        <p:txBody>
          <a:bodyPr/>
          <a:lstStyle/>
          <a:p>
            <a:r>
              <a:rPr lang="en-AU" dirty="0" smtClean="0"/>
              <a:t>Question 27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1325" y="1434839"/>
            <a:ext cx="8401050" cy="1369761"/>
          </a:xfrm>
        </p:spPr>
        <p:txBody>
          <a:bodyPr/>
          <a:lstStyle/>
          <a:p>
            <a:r>
              <a:rPr lang="en-AU" dirty="0"/>
              <a:t>A 48 year old woman with shortness of breath for 2 days. She has a history of diabetes and depression. Her LMO has been treating her for an URTI without improvement.</a:t>
            </a:r>
            <a:br>
              <a:rPr lang="en-AU" dirty="0"/>
            </a:br>
            <a:r>
              <a:rPr lang="en-AU" dirty="0"/>
              <a:t>On assessment she is awake and oriented. Her vital signs are: </a:t>
            </a:r>
          </a:p>
          <a:p>
            <a:pPr lvl="1"/>
            <a:r>
              <a:rPr lang="en-AU" dirty="0"/>
              <a:t>BP 150/90 </a:t>
            </a:r>
            <a:r>
              <a:rPr lang="en-AU" dirty="0" smtClean="0"/>
              <a:t>mmHg</a:t>
            </a:r>
          </a:p>
          <a:p>
            <a:pPr lvl="1"/>
            <a:r>
              <a:rPr lang="en-AU" dirty="0" smtClean="0"/>
              <a:t>HR </a:t>
            </a:r>
            <a:r>
              <a:rPr lang="en-AU" dirty="0"/>
              <a:t>120 /min </a:t>
            </a:r>
            <a:endParaRPr lang="en-AU" dirty="0" smtClean="0"/>
          </a:p>
          <a:p>
            <a:pPr lvl="1"/>
            <a:r>
              <a:rPr lang="en-AU" dirty="0" err="1" smtClean="0"/>
              <a:t>Sats</a:t>
            </a:r>
            <a:r>
              <a:rPr lang="en-AU" dirty="0" smtClean="0"/>
              <a:t> </a:t>
            </a:r>
            <a:r>
              <a:rPr lang="en-AU" dirty="0"/>
              <a:t>99% RA </a:t>
            </a:r>
            <a:endParaRPr lang="en-AU" dirty="0" smtClean="0"/>
          </a:p>
          <a:p>
            <a:pPr lvl="1"/>
            <a:r>
              <a:rPr lang="en-AU" dirty="0" smtClean="0"/>
              <a:t>Temp </a:t>
            </a:r>
            <a:r>
              <a:rPr lang="en-AU" dirty="0"/>
              <a:t>36.8°C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77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 b="38691"/>
          <a:stretch/>
        </p:blipFill>
        <p:spPr>
          <a:xfrm>
            <a:off x="1377727" y="1423563"/>
            <a:ext cx="7254210" cy="48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8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exam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1325" y="1789423"/>
            <a:ext cx="8401050" cy="1369761"/>
          </a:xfrm>
        </p:spPr>
        <p:txBody>
          <a:bodyPr/>
          <a:lstStyle/>
          <a:p>
            <a:r>
              <a:rPr lang="en-US" dirty="0" smtClean="0"/>
              <a:t>Close to the real thing</a:t>
            </a:r>
          </a:p>
          <a:p>
            <a:pPr lvl="1"/>
            <a:r>
              <a:rPr lang="en-US" dirty="0" smtClean="0"/>
              <a:t>Individual markers</a:t>
            </a:r>
          </a:p>
          <a:p>
            <a:pPr lvl="1"/>
            <a:r>
              <a:rPr lang="en-US" dirty="0" smtClean="0"/>
              <a:t>No standard setting</a:t>
            </a:r>
          </a:p>
          <a:p>
            <a:pPr lvl="1"/>
            <a:r>
              <a:rPr lang="en-US" dirty="0" smtClean="0"/>
              <a:t>Individual marks for questions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approaching your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1325" y="1743703"/>
            <a:ext cx="8401050" cy="1369761"/>
          </a:xfrm>
        </p:spPr>
        <p:txBody>
          <a:bodyPr/>
          <a:lstStyle/>
          <a:p>
            <a:r>
              <a:rPr lang="en-US" dirty="0" smtClean="0"/>
              <a:t>Benchmark against your peers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worry about individual questions unless</a:t>
            </a:r>
          </a:p>
          <a:p>
            <a:pPr lvl="1"/>
            <a:r>
              <a:rPr lang="en-US" dirty="0" smtClean="0"/>
              <a:t>You are discovering new information. If you are still studying new information then you are not ready</a:t>
            </a:r>
          </a:p>
          <a:p>
            <a:r>
              <a:rPr lang="en-US" dirty="0" smtClean="0"/>
              <a:t>Do not underestimate the negative effects of failing the real exam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Aka – the last 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Deliberately placed </a:t>
            </a:r>
          </a:p>
          <a:p>
            <a:r>
              <a:rPr lang="en-US" dirty="0" smtClean="0"/>
              <a:t>17 marks with a ‘Pass’ mark of 12</a:t>
            </a:r>
          </a:p>
          <a:p>
            <a:r>
              <a:rPr lang="en-US" dirty="0" smtClean="0"/>
              <a:t>17 gettable marks </a:t>
            </a:r>
          </a:p>
          <a:p>
            <a:r>
              <a:rPr lang="en-US" dirty="0" smtClean="0"/>
              <a:t>Pretty much done poorly (with a few exceptions)</a:t>
            </a:r>
          </a:p>
          <a:p>
            <a:pPr lvl="1"/>
            <a:r>
              <a:rPr lang="en-US" dirty="0" smtClean="0"/>
              <a:t>Had this question been Q1 pass rate would have been much higher</a:t>
            </a:r>
          </a:p>
          <a:p>
            <a:pPr lvl="1"/>
            <a:r>
              <a:rPr lang="en-US" dirty="0" smtClean="0"/>
              <a:t>9/45 ‘pass rate’ = 20%</a:t>
            </a:r>
          </a:p>
          <a:p>
            <a:pPr lvl="1"/>
            <a:r>
              <a:rPr lang="en-US" dirty="0" smtClean="0"/>
              <a:t>5 scored zero</a:t>
            </a:r>
          </a:p>
          <a:p>
            <a:pPr lvl="1"/>
            <a:r>
              <a:rPr lang="en-US" dirty="0" smtClean="0"/>
              <a:t>22/45 (50%) scored 8 or under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7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The biggest issue……….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approaching these questions…….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1325" y="1807711"/>
            <a:ext cx="8401050" cy="1369761"/>
          </a:xfrm>
        </p:spPr>
        <p:txBody>
          <a:bodyPr/>
          <a:lstStyle/>
          <a:p>
            <a:r>
              <a:rPr lang="en-US" dirty="0" smtClean="0"/>
              <a:t>Place yourself in the moment</a:t>
            </a:r>
          </a:p>
          <a:p>
            <a:pPr lvl="1"/>
            <a:r>
              <a:rPr lang="en-US" dirty="0" smtClean="0"/>
              <a:t>What would you do if you had this patient present to your department?</a:t>
            </a:r>
          </a:p>
          <a:p>
            <a:pPr lvl="1"/>
            <a:r>
              <a:rPr lang="en-US" dirty="0" smtClean="0"/>
              <a:t>What treatment would be mandatory?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3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 b="38691"/>
          <a:stretch/>
        </p:blipFill>
        <p:spPr>
          <a:xfrm>
            <a:off x="1377727" y="1423563"/>
            <a:ext cx="7254210" cy="48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_Content_1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" id="{F917ABEC-E42B-754A-B6B6-37809F7308CD}" vid="{FEEFBE0D-2FA8-B742-A88B-CE515987F853}"/>
    </a:ext>
  </a:extLst>
</a:theme>
</file>

<file path=ppt/theme/theme2.xml><?xml version="1.0" encoding="utf-8"?>
<a:theme xmlns:a="http://schemas.openxmlformats.org/drawingml/2006/main" name="2_PH_Cover_1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" id="{F917ABEC-E42B-754A-B6B6-37809F7308CD}" vid="{C7C36263-04A2-9747-875D-52E709979681}"/>
    </a:ext>
  </a:extLst>
</a:theme>
</file>

<file path=ppt/theme/theme3.xml><?xml version="1.0" encoding="utf-8"?>
<a:theme xmlns:a="http://schemas.openxmlformats.org/drawingml/2006/main" name="3_PH_Cover_1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" id="{F917ABEC-E42B-754A-B6B6-37809F7308CD}" vid="{1FF43028-7957-6F45-98D5-6D38AA9EB1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Peninsula Presentation Template</Template>
  <TotalTime>1223</TotalTime>
  <Words>482</Words>
  <Application>Microsoft Macintosh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Open Sans</vt:lpstr>
      <vt:lpstr>Wingdings</vt:lpstr>
      <vt:lpstr>Wingdings 2</vt:lpstr>
      <vt:lpstr>Arial</vt:lpstr>
      <vt:lpstr>PH_Content_1</vt:lpstr>
      <vt:lpstr>2_PH_Cover_1</vt:lpstr>
      <vt:lpstr>3_PH_Cover_1</vt:lpstr>
      <vt:lpstr>Monash Health Practice Exam 2017 Question 27</vt:lpstr>
      <vt:lpstr>Question 27</vt:lpstr>
      <vt:lpstr>ABG</vt:lpstr>
      <vt:lpstr>About the exam</vt:lpstr>
      <vt:lpstr>When approaching your results</vt:lpstr>
      <vt:lpstr>Question 27</vt:lpstr>
      <vt:lpstr>Question 27</vt:lpstr>
      <vt:lpstr>When approaching these questions…….</vt:lpstr>
      <vt:lpstr>ABG</vt:lpstr>
      <vt:lpstr>Question 27 part a</vt:lpstr>
      <vt:lpstr>Part b</vt:lpstr>
      <vt:lpstr>Part b</vt:lpstr>
      <vt:lpstr>Part C</vt:lpstr>
      <vt:lpstr>Part C </vt:lpstr>
      <vt:lpstr>Part D</vt:lpstr>
      <vt:lpstr>Part D</vt:lpstr>
      <vt:lpstr>Final Thoughts…..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Monash Health Practice Exam 2017 Question 27</dc:title>
  <dc:creator>Jonathan Dowling</dc:creator>
  <cp:lastModifiedBy>Jonathan Dowling</cp:lastModifiedBy>
  <cp:revision>13</cp:revision>
  <dcterms:created xsi:type="dcterms:W3CDTF">2017-06-18T11:06:56Z</dcterms:created>
  <dcterms:modified xsi:type="dcterms:W3CDTF">2017-06-19T07:30:37Z</dcterms:modified>
</cp:coreProperties>
</file>