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90" r:id="rId2"/>
    <p:sldId id="257" r:id="rId3"/>
    <p:sldId id="258" r:id="rId4"/>
    <p:sldId id="286" r:id="rId5"/>
    <p:sldId id="287" r:id="rId6"/>
    <p:sldId id="289" r:id="rId7"/>
    <p:sldId id="288" r:id="rId8"/>
    <p:sldId id="291" r:id="rId9"/>
    <p:sldId id="292" r:id="rId10"/>
    <p:sldId id="293" r:id="rId11"/>
    <p:sldId id="294" r:id="rId12"/>
    <p:sldId id="265" r:id="rId13"/>
    <p:sldId id="295" r:id="rId14"/>
    <p:sldId id="296" r:id="rId15"/>
    <p:sldId id="297" r:id="rId16"/>
    <p:sldId id="308" r:id="rId17"/>
    <p:sldId id="298" r:id="rId18"/>
    <p:sldId id="306" r:id="rId19"/>
    <p:sldId id="299" r:id="rId20"/>
    <p:sldId id="271" r:id="rId21"/>
    <p:sldId id="300" r:id="rId22"/>
    <p:sldId id="301" r:id="rId23"/>
    <p:sldId id="304" r:id="rId24"/>
    <p:sldId id="275" r:id="rId25"/>
    <p:sldId id="305" r:id="rId26"/>
    <p:sldId id="302" r:id="rId27"/>
    <p:sldId id="303" r:id="rId28"/>
    <p:sldId id="273"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3"/>
    <p:restoredTop sz="94654"/>
  </p:normalViewPr>
  <p:slideViewPr>
    <p:cSldViewPr snapToGrid="0" snapToObjects="1">
      <p:cViewPr varScale="1">
        <p:scale>
          <a:sx n="104" d="100"/>
          <a:sy n="104" d="100"/>
        </p:scale>
        <p:origin x="4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Pass Mark 13/18 (7.2/10) – Pas</a:t>
            </a:r>
            <a:r>
              <a:rPr lang="en-US" sz="2400" b="1" baseline="0" dirty="0">
                <a:solidFill>
                  <a:schemeClr val="tx1"/>
                </a:solidFill>
              </a:rPr>
              <a:t>s R</a:t>
            </a:r>
            <a:r>
              <a:rPr lang="en-US" sz="2400" b="1" dirty="0">
                <a:solidFill>
                  <a:schemeClr val="tx1"/>
                </a:solidFill>
              </a:rPr>
              <a:t>ate: 7%</a:t>
            </a:r>
          </a:p>
        </c:rich>
      </c:tx>
      <c:layout>
        <c:manualLayout>
          <c:xMode val="edge"/>
          <c:yMode val="edge"/>
          <c:x val="0.2168931144116008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Number</c:v>
                </c:pt>
              </c:strCache>
            </c:strRef>
          </c:tx>
          <c:spPr>
            <a:solidFill>
              <a:schemeClr val="accent1"/>
            </a:solidFill>
            <a:ln>
              <a:noFill/>
            </a:ln>
            <a:effectLst/>
            <a:scene3d>
              <a:camera prst="orthographicFront"/>
              <a:lightRig rig="threePt" dir="t"/>
            </a:scene3d>
            <a:sp3d>
              <a:bevelT w="38100" prst="coolSlant"/>
              <a:bevelB w="165100" prst="coolSlant"/>
            </a:sp3d>
          </c:spPr>
          <c:invertIfNegative val="0"/>
          <c:dPt>
            <c:idx val="0"/>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8-7380-3C4E-A6ED-327B399A65EE}"/>
              </c:ext>
            </c:extLst>
          </c:dPt>
          <c:dPt>
            <c:idx val="1"/>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7-7380-3C4E-A6ED-327B399A65EE}"/>
              </c:ext>
            </c:extLst>
          </c:dPt>
          <c:dPt>
            <c:idx val="2"/>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6-7380-3C4E-A6ED-327B399A65EE}"/>
              </c:ext>
            </c:extLst>
          </c:dPt>
          <c:dPt>
            <c:idx val="3"/>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5-7380-3C4E-A6ED-327B399A65EE}"/>
              </c:ext>
            </c:extLst>
          </c:dPt>
          <c:dPt>
            <c:idx val="4"/>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4-7380-3C4E-A6ED-327B399A65EE}"/>
              </c:ext>
            </c:extLst>
          </c:dPt>
          <c:dPt>
            <c:idx val="5"/>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3-7380-3C4E-A6ED-327B399A65EE}"/>
              </c:ext>
            </c:extLst>
          </c:dPt>
          <c:dPt>
            <c:idx val="6"/>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E-01CE-3442-B785-913B5AEC5877}"/>
              </c:ext>
            </c:extLst>
          </c:dPt>
          <c:dPt>
            <c:idx val="7"/>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F-01CE-3442-B785-913B5AEC5877}"/>
              </c:ext>
            </c:extLst>
          </c:dPt>
          <c:dPt>
            <c:idx val="8"/>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12-01CE-3442-B785-913B5AEC5877}"/>
              </c:ext>
            </c:extLst>
          </c:dPt>
          <c:dPt>
            <c:idx val="9"/>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10-01CE-3442-B785-913B5AEC5877}"/>
              </c:ext>
            </c:extLst>
          </c:dPt>
          <c:dPt>
            <c:idx val="10"/>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0D-01CE-3442-B785-913B5AEC5877}"/>
              </c:ext>
            </c:extLst>
          </c:dPt>
          <c:dPt>
            <c:idx val="11"/>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11-01CE-3442-B785-913B5AEC5877}"/>
              </c:ext>
            </c:extLst>
          </c:dPt>
          <c:dPt>
            <c:idx val="12"/>
            <c:invertIfNegative val="0"/>
            <c:bubble3D val="0"/>
            <c:spPr>
              <a:solidFill>
                <a:srgbClr val="FF0000"/>
              </a:solidFill>
              <a:ln>
                <a:noFill/>
              </a:ln>
              <a:effectLst/>
              <a:scene3d>
                <a:camera prst="orthographicFront"/>
                <a:lightRig rig="threePt" dir="t"/>
              </a:scene3d>
              <a:sp3d>
                <a:bevelT w="38100" prst="coolSlant"/>
                <a:bevelB w="165100" prst="coolSlant"/>
              </a:sp3d>
            </c:spPr>
            <c:extLst>
              <c:ext xmlns:c16="http://schemas.microsoft.com/office/drawing/2014/chart" uri="{C3380CC4-5D6E-409C-BE32-E72D297353CC}">
                <c16:uniqueId val="{00000019-A272-E246-B964-7A0716A52511}"/>
              </c:ext>
            </c:extLst>
          </c:dPt>
          <c:cat>
            <c:numRef>
              <c:f>Sheet1!$A$2:$A$21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cat>
          <c:val>
            <c:numRef>
              <c:f>Sheet1!$B$2:$B$21</c:f>
              <c:numCache>
                <c:formatCode>General</c:formatCode>
                <c:ptCount val="20"/>
                <c:pt idx="0">
                  <c:v>3</c:v>
                </c:pt>
                <c:pt idx="1">
                  <c:v>1</c:v>
                </c:pt>
                <c:pt idx="2">
                  <c:v>1</c:v>
                </c:pt>
                <c:pt idx="3">
                  <c:v>1</c:v>
                </c:pt>
                <c:pt idx="4">
                  <c:v>2</c:v>
                </c:pt>
                <c:pt idx="5">
                  <c:v>2</c:v>
                </c:pt>
                <c:pt idx="6">
                  <c:v>3</c:v>
                </c:pt>
                <c:pt idx="7">
                  <c:v>3</c:v>
                </c:pt>
                <c:pt idx="8">
                  <c:v>4</c:v>
                </c:pt>
                <c:pt idx="9">
                  <c:v>4</c:v>
                </c:pt>
                <c:pt idx="10">
                  <c:v>5</c:v>
                </c:pt>
                <c:pt idx="11">
                  <c:v>8</c:v>
                </c:pt>
                <c:pt idx="12">
                  <c:v>3</c:v>
                </c:pt>
                <c:pt idx="13">
                  <c:v>0</c:v>
                </c:pt>
                <c:pt idx="14">
                  <c:v>1</c:v>
                </c:pt>
                <c:pt idx="15">
                  <c:v>1</c:v>
                </c:pt>
                <c:pt idx="16">
                  <c:v>1</c:v>
                </c:pt>
                <c:pt idx="17">
                  <c:v>0</c:v>
                </c:pt>
                <c:pt idx="18">
                  <c:v>0</c:v>
                </c:pt>
              </c:numCache>
            </c:numRef>
          </c:val>
          <c:extLst>
            <c:ext xmlns:c16="http://schemas.microsoft.com/office/drawing/2014/chart" uri="{C3380CC4-5D6E-409C-BE32-E72D297353CC}">
              <c16:uniqueId val="{00000000-7380-3C4E-A6ED-327B399A65EE}"/>
            </c:ext>
          </c:extLst>
        </c:ser>
        <c:dLbls>
          <c:showLegendKey val="0"/>
          <c:showVal val="0"/>
          <c:showCatName val="0"/>
          <c:showSerName val="0"/>
          <c:showPercent val="0"/>
          <c:showBubbleSize val="0"/>
        </c:dLbls>
        <c:gapWidth val="82"/>
        <c:shape val="box"/>
        <c:axId val="322763807"/>
        <c:axId val="288332543"/>
        <c:axId val="0"/>
      </c:bar3DChart>
      <c:catAx>
        <c:axId val="32276380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Mark</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332543"/>
        <c:crosses val="autoZero"/>
        <c:auto val="1"/>
        <c:lblAlgn val="ctr"/>
        <c:lblOffset val="100"/>
        <c:noMultiLvlLbl val="0"/>
      </c:catAx>
      <c:valAx>
        <c:axId val="288332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76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9426C-B16D-B644-9EBC-0758491DBE2F}" type="datetimeFigureOut">
              <a:rPr lang="en-US" smtClean="0"/>
              <a:t>3/8/21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82121-3831-5D4D-A07A-C32932A979AD}" type="slidenum">
              <a:rPr lang="en-US" smtClean="0"/>
              <a:t>‹#›</a:t>
            </a:fld>
            <a:endParaRPr lang="en-US"/>
          </a:p>
        </p:txBody>
      </p:sp>
    </p:spTree>
    <p:extLst>
      <p:ext uri="{BB962C8B-B14F-4D97-AF65-F5344CB8AC3E}">
        <p14:creationId xmlns:p14="http://schemas.microsoft.com/office/powerpoint/2010/main" val="21327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69609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Title 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10971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17395"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11856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69606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0679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40336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96214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304236" y="625078"/>
            <a:ext cx="5000626"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28788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103816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920527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17310" y="6505277"/>
            <a:ext cx="31739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2908921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2019345" y="678974"/>
            <a:ext cx="8153311" cy="1647848"/>
          </a:xfrm>
          <a:prstGeom prst="rect">
            <a:avLst/>
          </a:prstGeom>
        </p:spPr>
        <p:txBody>
          <a:bodyPr>
            <a:normAutofit fontScale="90000"/>
          </a:bodyPr>
          <a:lstStyle/>
          <a:p>
            <a:pPr defTabSz="361460">
              <a:defRPr sz="7040"/>
            </a:pPr>
            <a:r>
              <a:rPr lang="en-AU" dirty="0"/>
              <a:t>SAQ</a:t>
            </a:r>
            <a:r>
              <a:rPr dirty="0"/>
              <a:t> </a:t>
            </a:r>
            <a:r>
              <a:rPr lang="en-AU" dirty="0"/>
              <a:t>27 – Trauma (EDH)</a:t>
            </a:r>
            <a:endParaRPr dirty="0"/>
          </a:p>
        </p:txBody>
      </p:sp>
      <p:sp>
        <p:nvSpPr>
          <p:cNvPr id="120" name="Shape 120"/>
          <p:cNvSpPr>
            <a:spLocks noGrp="1"/>
          </p:cNvSpPr>
          <p:nvPr>
            <p:ph type="subTitle" sz="quarter" idx="1"/>
          </p:nvPr>
        </p:nvSpPr>
        <p:spPr>
          <a:xfrm>
            <a:off x="2416968" y="2708388"/>
            <a:ext cx="7358063" cy="2317021"/>
          </a:xfrm>
          <a:prstGeom prst="rect">
            <a:avLst/>
          </a:prstGeom>
        </p:spPr>
        <p:txBody>
          <a:bodyPr>
            <a:normAutofit/>
          </a:bodyPr>
          <a:lstStyle/>
          <a:p>
            <a:endParaRPr lang="en-AU" dirty="0"/>
          </a:p>
          <a:p>
            <a:endParaRPr lang="en-AU" dirty="0"/>
          </a:p>
          <a:p>
            <a:r>
              <a:rPr dirty="0"/>
              <a:t>Danny Ben-Eli</a:t>
            </a:r>
            <a:r>
              <a:rPr lang="en-AU" dirty="0"/>
              <a:t> &amp; Amit Maini</a:t>
            </a:r>
            <a:endParaRPr dirty="0"/>
          </a:p>
        </p:txBody>
      </p:sp>
      <p:sp>
        <p:nvSpPr>
          <p:cNvPr id="3" name="Rectangle 2">
            <a:extLst>
              <a:ext uri="{FF2B5EF4-FFF2-40B4-BE49-F238E27FC236}">
                <a16:creationId xmlns:a16="http://schemas.microsoft.com/office/drawing/2014/main" id="{CE77B0E6-3D43-E74D-8CB1-E7E47562196B}"/>
              </a:ext>
            </a:extLst>
          </p:cNvPr>
          <p:cNvSpPr/>
          <p:nvPr/>
        </p:nvSpPr>
        <p:spPr>
          <a:xfrm rot="19479681">
            <a:off x="2792851" y="2690374"/>
            <a:ext cx="6606296" cy="957955"/>
          </a:xfrm>
          <a:prstGeom prst="rect">
            <a:avLst/>
          </a:prstGeom>
          <a:noFill/>
        </p:spPr>
        <p:txBody>
          <a:bodyPr wrap="none">
            <a:spAutoFit/>
          </a:bodyPr>
          <a:lstStyle/>
          <a:p>
            <a:pPr algn="ctr" defTabSz="410751" hangingPunct="0"/>
            <a:r>
              <a:rPr lang="en-US" sz="5625" b="1" kern="0" dirty="0">
                <a:solidFill>
                  <a:srgbClr val="002060"/>
                </a:solidFill>
                <a:latin typeface="Helvetica Light"/>
                <a:sym typeface="Helvetica Light"/>
              </a:rPr>
              <a:t>DISAPPOINTMENT!</a:t>
            </a:r>
          </a:p>
        </p:txBody>
      </p:sp>
      <p:pic>
        <p:nvPicPr>
          <p:cNvPr id="9" name="Muppet Show Mahna Mahnam.mp3" descr="Muppet Show Mahna Mahnam.mp3">
            <a:hlinkClick r:id="" action="ppaction://media"/>
            <a:extLst>
              <a:ext uri="{FF2B5EF4-FFF2-40B4-BE49-F238E27FC236}">
                <a16:creationId xmlns:a16="http://schemas.microsoft.com/office/drawing/2014/main" id="{E200DC52-0A4F-7F4E-B0D6-47D0E6192F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72593" y="6061197"/>
            <a:ext cx="571500" cy="571500"/>
          </a:xfrm>
          <a:prstGeom prst="rect">
            <a:avLst/>
          </a:prstGeom>
        </p:spPr>
      </p:pic>
    </p:spTree>
    <p:extLst>
      <p:ext uri="{BB962C8B-B14F-4D97-AF65-F5344CB8AC3E}">
        <p14:creationId xmlns:p14="http://schemas.microsoft.com/office/powerpoint/2010/main" val="1482739469"/>
      </p:ext>
    </p:extLst>
  </p:cSld>
  <p:clrMapOvr>
    <a:masterClrMapping/>
  </p:clrMapOvr>
  <p:transition spd="med" advTm="89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9" presetClass="entr" presetSubtype="0" fill="hold" grpId="0" nodeType="withEffect">
                                  <p:stCondLst>
                                    <p:cond delay="2000"/>
                                  </p:stCondLst>
                                  <p:iterate type="lt">
                                    <p:tmPct val="0"/>
                                  </p:iterate>
                                  <p:childTnLst>
                                    <p:set>
                                      <p:cBhvr>
                                        <p:cTn id="8" dur="1" fill="hold">
                                          <p:stCondLst>
                                            <p:cond delay="0"/>
                                          </p:stCondLst>
                                        </p:cTn>
                                        <p:tgtEl>
                                          <p:spTgt spid="3"/>
                                        </p:tgtEl>
                                        <p:attrNameLst>
                                          <p:attrName>style.visibility</p:attrName>
                                        </p:attrNameLst>
                                      </p:cBhvr>
                                      <p:to>
                                        <p:strVal val="visible"/>
                                      </p:to>
                                    </p:set>
                                    <p:animEffect transition="in" filter="dissolve">
                                      <p:cBhvr>
                                        <p:cTn id="9" dur="500"/>
                                        <p:tgtEl>
                                          <p:spTgt spid="3"/>
                                        </p:tgtEl>
                                      </p:cBhvr>
                                    </p:animEffect>
                                  </p:childTnLst>
                                </p:cTn>
                              </p:par>
                            </p:childTnLst>
                          </p:cTn>
                        </p:par>
                        <p:par>
                          <p:cTn id="10" fill="hold">
                            <p:stCondLst>
                              <p:cond delay="2500"/>
                            </p:stCondLst>
                            <p:childTnLst>
                              <p:par>
                                <p:cTn id="11" presetID="28" presetClass="emph" presetSubtype="0" fill="hold" grpId="1" nodeType="afterEffect">
                                  <p:stCondLst>
                                    <p:cond delay="0"/>
                                  </p:stCondLst>
                                  <p:iterate type="lt">
                                    <p:tmPct val="10000"/>
                                  </p:iterate>
                                  <p:childTnLst>
                                    <p:animClr clrSpc="rgb" dir="cw">
                                      <p:cBhvr override="childStyle">
                                        <p:cTn id="12" dur="2000" fill="hold"/>
                                        <p:tgtEl>
                                          <p:spTgt spid="3"/>
                                        </p:tgtEl>
                                        <p:attrNameLst>
                                          <p:attrName>style.color</p:attrName>
                                        </p:attrNameLst>
                                      </p:cBhvr>
                                      <p:to>
                                        <a:srgbClr val="FF2600"/>
                                      </p:to>
                                    </p:animClr>
                                    <p:animClr clrSpc="rgb" dir="cw">
                                      <p:cBhvr>
                                        <p:cTn id="13" dur="2000" fill="hold"/>
                                        <p:tgtEl>
                                          <p:spTgt spid="3"/>
                                        </p:tgtEl>
                                        <p:attrNameLst>
                                          <p:attrName>fillcolor</p:attrName>
                                        </p:attrNameLst>
                                      </p:cBhvr>
                                      <p:to>
                                        <a:srgbClr val="FF2600"/>
                                      </p:to>
                                    </p:animClr>
                                    <p:set>
                                      <p:cBhvr>
                                        <p:cTn id="14" dur="2000" fill="hold"/>
                                        <p:tgtEl>
                                          <p:spTgt spid="3"/>
                                        </p:tgtEl>
                                        <p:attrNameLst>
                                          <p:attrName>fill.type</p:attrName>
                                        </p:attrNameLst>
                                      </p:cBhvr>
                                      <p:to>
                                        <p:strVal val="solid"/>
                                      </p:to>
                                    </p:set>
                                    <p:anim to="1.5" calcmode="lin" valueType="num">
                                      <p:cBhvr override="childStyle">
                                        <p:cTn id="15"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
                <p:cTn id="16" fill="hold" display="0">
                  <p:stCondLst>
                    <p:cond delay="indefinite"/>
                  </p:stCondLst>
                  <p:endCondLst>
                    <p:cond evt="onStopAudio" delay="0">
                      <p:tgtEl>
                        <p:sldTgt/>
                      </p:tgtEl>
                    </p:cond>
                  </p:endCondLst>
                </p:cTn>
                <p:tgtEl>
                  <p:spTgt spid="9"/>
                </p:tgtEl>
              </p:cMediaNode>
            </p:audio>
          </p:childTnLst>
        </p:cTn>
      </p:par>
    </p:tnLst>
    <p:bldLst>
      <p:bldP spid="3" grpId="0"/>
      <p:bldP spid="3" grpId="1"/>
    </p:bldLst>
  </p:timing>
  <p:extLst>
    <p:ext uri="{E180D4A7-C9FB-4DFB-919C-405C955672EB}">
      <p14:showEvtLst xmlns:p14="http://schemas.microsoft.com/office/powerpoint/2010/main">
        <p14:playEvt time="6" objId="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2D41-4ADF-B441-887F-0CC456BB5846}"/>
              </a:ext>
            </a:extLst>
          </p:cNvPr>
          <p:cNvSpPr>
            <a:spLocks noGrp="1"/>
          </p:cNvSpPr>
          <p:nvPr>
            <p:ph type="title"/>
          </p:nvPr>
        </p:nvSpPr>
        <p:spPr>
          <a:xfrm>
            <a:off x="2193727" y="-37957"/>
            <a:ext cx="7804547" cy="561580"/>
          </a:xfrm>
        </p:spPr>
        <p:txBody>
          <a:bodyPr>
            <a:normAutofit/>
          </a:bodyPr>
          <a:lstStyle/>
          <a:p>
            <a:r>
              <a:rPr lang="en-US" sz="2250" b="1" dirty="0">
                <a:solidFill>
                  <a:srgbClr val="FFFF00"/>
                </a:solidFill>
              </a:rPr>
              <a:t>Section A – CT Interpretation</a:t>
            </a:r>
            <a:endParaRPr lang="en-US" b="1" dirty="0">
              <a:solidFill>
                <a:srgbClr val="FFFF00"/>
              </a:solidFill>
            </a:endParaRPr>
          </a:p>
        </p:txBody>
      </p:sp>
      <p:pic>
        <p:nvPicPr>
          <p:cNvPr id="7" name="Picture 6" descr="A picture containing text&#10;&#10;Description automatically generated">
            <a:extLst>
              <a:ext uri="{FF2B5EF4-FFF2-40B4-BE49-F238E27FC236}">
                <a16:creationId xmlns:a16="http://schemas.microsoft.com/office/drawing/2014/main" id="{5D6450A5-D55B-CA49-95CC-3F1A0F26B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811" y="523623"/>
            <a:ext cx="6328863" cy="6328863"/>
          </a:xfrm>
          <a:prstGeom prst="rect">
            <a:avLst/>
          </a:prstGeom>
        </p:spPr>
      </p:pic>
      <p:grpSp>
        <p:nvGrpSpPr>
          <p:cNvPr id="31" name="Group 30">
            <a:extLst>
              <a:ext uri="{FF2B5EF4-FFF2-40B4-BE49-F238E27FC236}">
                <a16:creationId xmlns:a16="http://schemas.microsoft.com/office/drawing/2014/main" id="{91DF125B-CA8B-7F4A-9ED0-3DA2CA378CDB}"/>
              </a:ext>
            </a:extLst>
          </p:cNvPr>
          <p:cNvGrpSpPr/>
          <p:nvPr/>
        </p:nvGrpSpPr>
        <p:grpSpPr>
          <a:xfrm>
            <a:off x="1512450" y="2945134"/>
            <a:ext cx="9196383" cy="3099174"/>
            <a:chOff x="-16427" y="4188635"/>
            <a:chExt cx="13079300" cy="4407714"/>
          </a:xfrm>
        </p:grpSpPr>
        <p:sp>
          <p:nvSpPr>
            <p:cNvPr id="8" name="TextBox 7">
              <a:extLst>
                <a:ext uri="{FF2B5EF4-FFF2-40B4-BE49-F238E27FC236}">
                  <a16:creationId xmlns:a16="http://schemas.microsoft.com/office/drawing/2014/main" id="{B1AB371D-6805-EC4F-8AE0-BA9728EB5B37}"/>
                </a:ext>
              </a:extLst>
            </p:cNvPr>
            <p:cNvSpPr txBox="1"/>
            <p:nvPr/>
          </p:nvSpPr>
          <p:spPr>
            <a:xfrm>
              <a:off x="11004969" y="5219968"/>
              <a:ext cx="2057904" cy="734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EDH – 18mm</a:t>
              </a:r>
            </a:p>
            <a:p>
              <a:pPr algn="ctr" defTabSz="410751" hangingPunct="0"/>
              <a:r>
                <a:rPr lang="en-US" sz="1100" kern="0" dirty="0">
                  <a:solidFill>
                    <a:srgbClr val="FFFF00"/>
                  </a:solidFill>
                  <a:sym typeface="Helvetica Light"/>
                </a:rPr>
                <a:t>(scale not provided)</a:t>
              </a:r>
            </a:p>
          </p:txBody>
        </p:sp>
        <p:sp>
          <p:nvSpPr>
            <p:cNvPr id="9" name="TextBox 8">
              <a:extLst>
                <a:ext uri="{FF2B5EF4-FFF2-40B4-BE49-F238E27FC236}">
                  <a16:creationId xmlns:a16="http://schemas.microsoft.com/office/drawing/2014/main" id="{FF94BE63-C5F4-9A4F-9B31-77407EFD278A}"/>
                </a:ext>
              </a:extLst>
            </p:cNvPr>
            <p:cNvSpPr txBox="1"/>
            <p:nvPr/>
          </p:nvSpPr>
          <p:spPr>
            <a:xfrm>
              <a:off x="11046197" y="6320284"/>
              <a:ext cx="1449971" cy="471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Swirl Sign</a:t>
              </a:r>
            </a:p>
          </p:txBody>
        </p:sp>
        <p:sp>
          <p:nvSpPr>
            <p:cNvPr id="10" name="TextBox 9">
              <a:extLst>
                <a:ext uri="{FF2B5EF4-FFF2-40B4-BE49-F238E27FC236}">
                  <a16:creationId xmlns:a16="http://schemas.microsoft.com/office/drawing/2014/main" id="{1BDF6C70-DDDB-E046-BF06-A40183D7CD46}"/>
                </a:ext>
              </a:extLst>
            </p:cNvPr>
            <p:cNvSpPr txBox="1"/>
            <p:nvPr/>
          </p:nvSpPr>
          <p:spPr>
            <a:xfrm>
              <a:off x="10989048" y="8124515"/>
              <a:ext cx="1881926" cy="471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Effaced sulci</a:t>
              </a:r>
            </a:p>
          </p:txBody>
        </p:sp>
        <p:sp>
          <p:nvSpPr>
            <p:cNvPr id="11" name="TextBox 10">
              <a:extLst>
                <a:ext uri="{FF2B5EF4-FFF2-40B4-BE49-F238E27FC236}">
                  <a16:creationId xmlns:a16="http://schemas.microsoft.com/office/drawing/2014/main" id="{231217F4-A21F-ED44-879A-88F1518AD335}"/>
                </a:ext>
              </a:extLst>
            </p:cNvPr>
            <p:cNvSpPr txBox="1"/>
            <p:nvPr/>
          </p:nvSpPr>
          <p:spPr>
            <a:xfrm>
              <a:off x="-16427" y="4188635"/>
              <a:ext cx="1949254" cy="718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MLS – 4mm</a:t>
              </a:r>
            </a:p>
            <a:p>
              <a:pPr algn="ctr" defTabSz="410751" hangingPunct="0"/>
              <a:r>
                <a:rPr lang="en-US" sz="1125" kern="0" dirty="0">
                  <a:solidFill>
                    <a:srgbClr val="FFFF00"/>
                  </a:solidFill>
                  <a:latin typeface="Helvetica Light"/>
                  <a:sym typeface="Helvetica Light"/>
                </a:rPr>
                <a:t>(scale not provided)</a:t>
              </a:r>
            </a:p>
          </p:txBody>
        </p:sp>
        <p:sp>
          <p:nvSpPr>
            <p:cNvPr id="12" name="TextBox 11">
              <a:extLst>
                <a:ext uri="{FF2B5EF4-FFF2-40B4-BE49-F238E27FC236}">
                  <a16:creationId xmlns:a16="http://schemas.microsoft.com/office/drawing/2014/main" id="{381815CE-0A9B-1D4C-92EF-86FC5CFC66B2}"/>
                </a:ext>
              </a:extLst>
            </p:cNvPr>
            <p:cNvSpPr txBox="1"/>
            <p:nvPr/>
          </p:nvSpPr>
          <p:spPr>
            <a:xfrm>
              <a:off x="1032" y="5617236"/>
              <a:ext cx="2104282" cy="841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Normal lateral </a:t>
              </a:r>
            </a:p>
            <a:p>
              <a:pPr algn="ctr" defTabSz="410751" hangingPunct="0"/>
              <a:r>
                <a:rPr lang="en-US" sz="1687" kern="0" dirty="0">
                  <a:solidFill>
                    <a:srgbClr val="FFFF00"/>
                  </a:solidFill>
                  <a:latin typeface="Helvetica Light"/>
                  <a:sym typeface="Helvetica Light"/>
                </a:rPr>
                <a:t>ventricles</a:t>
              </a:r>
            </a:p>
          </p:txBody>
        </p:sp>
        <p:cxnSp>
          <p:nvCxnSpPr>
            <p:cNvPr id="14" name="Straight Arrow Connector 13">
              <a:extLst>
                <a:ext uri="{FF2B5EF4-FFF2-40B4-BE49-F238E27FC236}">
                  <a16:creationId xmlns:a16="http://schemas.microsoft.com/office/drawing/2014/main" id="{025411FC-E0C4-B349-9AE2-7DB8CF2CFE65}"/>
                </a:ext>
              </a:extLst>
            </p:cNvPr>
            <p:cNvCxnSpPr>
              <a:cxnSpLocks/>
            </p:cNvCxnSpPr>
            <p:nvPr/>
          </p:nvCxnSpPr>
          <p:spPr>
            <a:xfrm flipH="1">
              <a:off x="9083040" y="5602897"/>
              <a:ext cx="1906008" cy="455539"/>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2C434EE0-C079-6E46-BE06-98B6DF0898D9}"/>
                </a:ext>
              </a:extLst>
            </p:cNvPr>
            <p:cNvCxnSpPr>
              <a:cxnSpLocks/>
            </p:cNvCxnSpPr>
            <p:nvPr/>
          </p:nvCxnSpPr>
          <p:spPr>
            <a:xfrm flipH="1">
              <a:off x="9083040" y="6575805"/>
              <a:ext cx="1992179" cy="163337"/>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7B0F0845-1D55-8140-AA1D-C03044985DA3}"/>
                </a:ext>
              </a:extLst>
            </p:cNvPr>
            <p:cNvCxnSpPr>
              <a:cxnSpLocks/>
            </p:cNvCxnSpPr>
            <p:nvPr/>
          </p:nvCxnSpPr>
          <p:spPr>
            <a:xfrm flipH="1" flipV="1">
              <a:off x="7985760" y="6479064"/>
              <a:ext cx="3003288" cy="1881368"/>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D17C97D4-99E0-1141-A44E-A1A529EFC52E}"/>
                </a:ext>
              </a:extLst>
            </p:cNvPr>
            <p:cNvCxnSpPr>
              <a:cxnSpLocks/>
              <a:stCxn id="11" idx="3"/>
            </p:cNvCxnSpPr>
            <p:nvPr/>
          </p:nvCxnSpPr>
          <p:spPr>
            <a:xfrm>
              <a:off x="1932827" y="4547664"/>
              <a:ext cx="4354566" cy="432606"/>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24A0E4C8-BDB2-824A-BC0A-FD56FC1E98EA}"/>
                </a:ext>
              </a:extLst>
            </p:cNvPr>
            <p:cNvCxnSpPr>
              <a:cxnSpLocks/>
              <a:stCxn id="12" idx="3"/>
            </p:cNvCxnSpPr>
            <p:nvPr/>
          </p:nvCxnSpPr>
          <p:spPr>
            <a:xfrm>
              <a:off x="2105314" y="6037773"/>
              <a:ext cx="3579130" cy="303962"/>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F597ACA2-533A-8641-A048-BFDEAE8D628D}"/>
                </a:ext>
              </a:extLst>
            </p:cNvPr>
            <p:cNvCxnSpPr>
              <a:cxnSpLocks/>
              <a:stCxn id="12" idx="3"/>
            </p:cNvCxnSpPr>
            <p:nvPr/>
          </p:nvCxnSpPr>
          <p:spPr>
            <a:xfrm>
              <a:off x="2105314" y="6037773"/>
              <a:ext cx="4903900" cy="137345"/>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3" name="TextBox 2">
            <a:extLst>
              <a:ext uri="{FF2B5EF4-FFF2-40B4-BE49-F238E27FC236}">
                <a16:creationId xmlns:a16="http://schemas.microsoft.com/office/drawing/2014/main" id="{3281A2F1-2897-A44D-B73C-F7DDA6EC8CDE}"/>
              </a:ext>
            </a:extLst>
          </p:cNvPr>
          <p:cNvSpPr txBox="1"/>
          <p:nvPr/>
        </p:nvSpPr>
        <p:spPr>
          <a:xfrm>
            <a:off x="1418050" y="6460723"/>
            <a:ext cx="3024868"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406" kern="0" dirty="0">
                <a:solidFill>
                  <a:srgbClr val="FFFF00"/>
                </a:solidFill>
                <a:latin typeface="Helvetica Light"/>
                <a:sym typeface="Helvetica Light"/>
              </a:rPr>
              <a:t>Image </a:t>
            </a:r>
            <a:r>
              <a:rPr lang="en-US" sz="1406" kern="0" dirty="0">
                <a:solidFill>
                  <a:srgbClr val="FFFF00"/>
                </a:solidFill>
                <a:sym typeface="Helvetica Light"/>
              </a:rPr>
              <a:t>courtesy </a:t>
            </a:r>
            <a:r>
              <a:rPr lang="en-US" sz="1406" kern="0" dirty="0">
                <a:solidFill>
                  <a:srgbClr val="FFFF00"/>
                </a:solidFill>
                <a:latin typeface="Helvetica Light"/>
                <a:sym typeface="Helvetica Light"/>
              </a:rPr>
              <a:t>of </a:t>
            </a:r>
            <a:r>
              <a:rPr lang="en-US" sz="1406" kern="0" dirty="0" err="1">
                <a:solidFill>
                  <a:srgbClr val="FFFF00"/>
                </a:solidFill>
                <a:latin typeface="Helvetica Light"/>
                <a:sym typeface="Helvetica Light"/>
              </a:rPr>
              <a:t>Radiopaedia.org</a:t>
            </a:r>
            <a:endParaRPr lang="en-US" sz="1406" kern="0" dirty="0">
              <a:solidFill>
                <a:srgbClr val="FFFF00"/>
              </a:solidFill>
              <a:latin typeface="Helvetica Light"/>
              <a:sym typeface="Helvetica Light"/>
            </a:endParaRPr>
          </a:p>
        </p:txBody>
      </p:sp>
      <p:sp>
        <p:nvSpPr>
          <p:cNvPr id="4" name="TextBox 3">
            <a:extLst>
              <a:ext uri="{FF2B5EF4-FFF2-40B4-BE49-F238E27FC236}">
                <a16:creationId xmlns:a16="http://schemas.microsoft.com/office/drawing/2014/main" id="{02101F80-B4A2-2549-8D77-DE07E427B672}"/>
              </a:ext>
            </a:extLst>
          </p:cNvPr>
          <p:cNvSpPr txBox="1"/>
          <p:nvPr/>
        </p:nvSpPr>
        <p:spPr>
          <a:xfrm>
            <a:off x="7824819" y="1237241"/>
            <a:ext cx="814326"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2531" kern="0" dirty="0">
                <a:solidFill>
                  <a:srgbClr val="FFFF00"/>
                </a:solidFill>
                <a:latin typeface="Helvetica Light"/>
                <a:sym typeface="Helvetica Light"/>
              </a:rPr>
              <a:t>LEFT</a:t>
            </a:r>
          </a:p>
        </p:txBody>
      </p:sp>
      <p:pic>
        <p:nvPicPr>
          <p:cNvPr id="13" name="Audio 12">
            <a:hlinkClick r:id="" action="ppaction://media"/>
            <a:extLst>
              <a:ext uri="{FF2B5EF4-FFF2-40B4-BE49-F238E27FC236}">
                <a16:creationId xmlns:a16="http://schemas.microsoft.com/office/drawing/2014/main" id="{A1C0ADF8-CA08-6543-9E78-4596ABA0406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162999655"/>
      </p:ext>
    </p:extLst>
  </p:cSld>
  <p:clrMapOvr>
    <a:masterClrMapping/>
  </p:clrMapOvr>
  <p:transition spd="med" advTm="1040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0619-04E2-9B42-9B47-953D0E86DACA}"/>
              </a:ext>
            </a:extLst>
          </p:cNvPr>
          <p:cNvSpPr>
            <a:spLocks noGrp="1"/>
          </p:cNvSpPr>
          <p:nvPr>
            <p:ph type="title"/>
          </p:nvPr>
        </p:nvSpPr>
        <p:spPr>
          <a:xfrm>
            <a:off x="2193727" y="11079"/>
            <a:ext cx="7804547" cy="566142"/>
          </a:xfrm>
        </p:spPr>
        <p:txBody>
          <a:bodyPr>
            <a:normAutofit/>
          </a:bodyPr>
          <a:lstStyle/>
          <a:p>
            <a:r>
              <a:rPr lang="en-US" sz="2250" b="1" dirty="0">
                <a:solidFill>
                  <a:srgbClr val="FFFF00"/>
                </a:solidFill>
              </a:rPr>
              <a:t>Section A – CT Interpretation</a:t>
            </a:r>
            <a:endParaRPr lang="en-US" b="1" dirty="0"/>
          </a:p>
        </p:txBody>
      </p:sp>
      <p:pic>
        <p:nvPicPr>
          <p:cNvPr id="6" name="Picture 5" descr="A picture containing text, white, porcelain&#10;&#10;Description automatically generated">
            <a:extLst>
              <a:ext uri="{FF2B5EF4-FFF2-40B4-BE49-F238E27FC236}">
                <a16:creationId xmlns:a16="http://schemas.microsoft.com/office/drawing/2014/main" id="{98A3EED0-0BC1-4C4F-9A9C-FC9968634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622" y="807244"/>
            <a:ext cx="6050756" cy="6050756"/>
          </a:xfrm>
          <a:prstGeom prst="rect">
            <a:avLst/>
          </a:prstGeom>
        </p:spPr>
      </p:pic>
      <p:sp>
        <p:nvSpPr>
          <p:cNvPr id="7" name="TextBox 6">
            <a:extLst>
              <a:ext uri="{FF2B5EF4-FFF2-40B4-BE49-F238E27FC236}">
                <a16:creationId xmlns:a16="http://schemas.microsoft.com/office/drawing/2014/main" id="{D672CCC3-6D86-8049-AA8C-0B416CE08EE5}"/>
              </a:ext>
            </a:extLst>
          </p:cNvPr>
          <p:cNvSpPr txBox="1"/>
          <p:nvPr/>
        </p:nvSpPr>
        <p:spPr>
          <a:xfrm>
            <a:off x="9458359" y="3095987"/>
            <a:ext cx="854402" cy="591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kern="0" dirty="0">
                <a:solidFill>
                  <a:srgbClr val="FFFF00"/>
                </a:solidFill>
                <a:latin typeface="Helvetica Light"/>
                <a:sym typeface="Helvetica Light"/>
              </a:rPr>
              <a:t>parietal </a:t>
            </a:r>
          </a:p>
          <a:p>
            <a:pPr algn="ctr" defTabSz="410751" hangingPunct="0"/>
            <a:r>
              <a:rPr lang="en-US" sz="1687" kern="0" dirty="0">
                <a:solidFill>
                  <a:srgbClr val="FFFF00"/>
                </a:solidFill>
                <a:latin typeface="Helvetica Light"/>
                <a:sym typeface="Helvetica Light"/>
              </a:rPr>
              <a:t>fracture</a:t>
            </a:r>
          </a:p>
        </p:txBody>
      </p:sp>
      <p:cxnSp>
        <p:nvCxnSpPr>
          <p:cNvPr id="8" name="Straight Arrow Connector 7">
            <a:extLst>
              <a:ext uri="{FF2B5EF4-FFF2-40B4-BE49-F238E27FC236}">
                <a16:creationId xmlns:a16="http://schemas.microsoft.com/office/drawing/2014/main" id="{171FB864-208E-DB4B-A4AB-8BEFC84E7A42}"/>
              </a:ext>
            </a:extLst>
          </p:cNvPr>
          <p:cNvCxnSpPr>
            <a:cxnSpLocks/>
          </p:cNvCxnSpPr>
          <p:nvPr/>
        </p:nvCxnSpPr>
        <p:spPr>
          <a:xfrm flipH="1">
            <a:off x="8146256" y="3429000"/>
            <a:ext cx="918173" cy="257175"/>
          </a:xfrm>
          <a:prstGeom prst="straightConnector1">
            <a:avLst/>
          </a:prstGeom>
          <a:noFill/>
          <a:ln w="38100" cap="flat">
            <a:solidFill>
              <a:srgbClr val="FFFF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F816F561-B12A-1842-AC08-A4FC74CFA5A5}"/>
              </a:ext>
            </a:extLst>
          </p:cNvPr>
          <p:cNvSpPr txBox="1"/>
          <p:nvPr/>
        </p:nvSpPr>
        <p:spPr>
          <a:xfrm>
            <a:off x="1462935" y="6460723"/>
            <a:ext cx="2935100"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406" kern="0" dirty="0">
                <a:solidFill>
                  <a:srgbClr val="FFFF00"/>
                </a:solidFill>
                <a:latin typeface="Helvetica Light"/>
                <a:sym typeface="Helvetica Light"/>
              </a:rPr>
              <a:t>Image </a:t>
            </a:r>
            <a:r>
              <a:rPr lang="en-US" sz="1406" kern="0" dirty="0">
                <a:solidFill>
                  <a:srgbClr val="FFFF00"/>
                </a:solidFill>
                <a:sym typeface="Helvetica Light"/>
              </a:rPr>
              <a:t>courtesy </a:t>
            </a:r>
            <a:r>
              <a:rPr lang="en-US" sz="1406" kern="0" dirty="0">
                <a:solidFill>
                  <a:srgbClr val="FFFF00"/>
                </a:solidFill>
                <a:latin typeface="Helvetica Light"/>
                <a:sym typeface="Helvetica Light"/>
              </a:rPr>
              <a:t>of </a:t>
            </a:r>
            <a:r>
              <a:rPr lang="en-US" sz="1406" kern="0" dirty="0" err="1">
                <a:solidFill>
                  <a:srgbClr val="FFFF00"/>
                </a:solidFill>
                <a:latin typeface="Helvetica Light"/>
                <a:sym typeface="Helvetica Light"/>
              </a:rPr>
              <a:t>Radiopaedia.org</a:t>
            </a:r>
            <a:endParaRPr lang="en-US" sz="1406" kern="0" dirty="0">
              <a:solidFill>
                <a:srgbClr val="FFFF00"/>
              </a:solidFill>
              <a:latin typeface="Helvetica Light"/>
              <a:sym typeface="Helvetica Light"/>
            </a:endParaRPr>
          </a:p>
        </p:txBody>
      </p:sp>
      <p:sp>
        <p:nvSpPr>
          <p:cNvPr id="3" name="TextBox 2">
            <a:extLst>
              <a:ext uri="{FF2B5EF4-FFF2-40B4-BE49-F238E27FC236}">
                <a16:creationId xmlns:a16="http://schemas.microsoft.com/office/drawing/2014/main" id="{DC0AC6B7-DD70-2F49-8CD0-FACA6EAA88BA}"/>
              </a:ext>
            </a:extLst>
          </p:cNvPr>
          <p:cNvSpPr txBox="1"/>
          <p:nvPr/>
        </p:nvSpPr>
        <p:spPr>
          <a:xfrm>
            <a:off x="7792420" y="1144107"/>
            <a:ext cx="814326"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2531" kern="0" dirty="0">
                <a:solidFill>
                  <a:srgbClr val="FFFF00"/>
                </a:solidFill>
                <a:latin typeface="Helvetica Light"/>
                <a:sym typeface="Helvetica Light"/>
              </a:rPr>
              <a:t>LEFT</a:t>
            </a:r>
          </a:p>
        </p:txBody>
      </p:sp>
      <p:pic>
        <p:nvPicPr>
          <p:cNvPr id="5" name="Audio 4">
            <a:hlinkClick r:id="" action="ppaction://media"/>
            <a:extLst>
              <a:ext uri="{FF2B5EF4-FFF2-40B4-BE49-F238E27FC236}">
                <a16:creationId xmlns:a16="http://schemas.microsoft.com/office/drawing/2014/main" id="{A05263AC-E130-4C44-A248-EE651CA435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79933788"/>
      </p:ext>
    </p:extLst>
  </p:cSld>
  <p:clrMapOvr>
    <a:masterClrMapping/>
  </p:clrMapOvr>
  <p:transition spd="med" advTm="157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xfrm>
            <a:off x="985283" y="323753"/>
            <a:ext cx="10221433" cy="1134070"/>
          </a:xfrm>
          <a:prstGeom prst="rect">
            <a:avLst/>
          </a:prstGeom>
        </p:spPr>
        <p:txBody>
          <a:bodyPr>
            <a:noAutofit/>
          </a:bodyPr>
          <a:lstStyle>
            <a:lvl1pPr defTabSz="362204">
              <a:defRPr sz="4900"/>
            </a:lvl1pPr>
          </a:lstStyle>
          <a:p>
            <a:r>
              <a:rPr sz="3090" dirty="0"/>
              <a:t>Examples of</a:t>
            </a:r>
            <a:r>
              <a:rPr lang="en-AU" sz="3090" dirty="0"/>
              <a:t> Poor Answers </a:t>
            </a:r>
            <a:r>
              <a:rPr sz="3090" dirty="0"/>
              <a:t>for </a:t>
            </a:r>
            <a:r>
              <a:rPr lang="en-AU" sz="3090" dirty="0"/>
              <a:t>Section</a:t>
            </a:r>
            <a:r>
              <a:rPr sz="3090" dirty="0"/>
              <a:t> A</a:t>
            </a:r>
          </a:p>
        </p:txBody>
      </p:sp>
      <p:sp>
        <p:nvSpPr>
          <p:cNvPr id="138" name="Text Placeholder 2"/>
          <p:cNvSpPr txBox="1">
            <a:spLocks noGrp="1"/>
          </p:cNvSpPr>
          <p:nvPr>
            <p:ph type="body" idx="1"/>
          </p:nvPr>
        </p:nvSpPr>
        <p:spPr>
          <a:xfrm>
            <a:off x="1066800" y="1457823"/>
            <a:ext cx="10058400" cy="4804172"/>
          </a:xfrm>
          <a:prstGeom prst="rect">
            <a:avLst/>
          </a:prstGeom>
        </p:spPr>
        <p:txBody>
          <a:bodyPr>
            <a:normAutofit/>
          </a:bodyPr>
          <a:lstStyle/>
          <a:p>
            <a:r>
              <a:rPr sz="2400" dirty="0"/>
              <a:t>Some of you can’t differentiate extra-</a:t>
            </a:r>
            <a:r>
              <a:rPr sz="2400" dirty="0" err="1"/>
              <a:t>dural</a:t>
            </a:r>
            <a:r>
              <a:rPr sz="2400" dirty="0"/>
              <a:t> bleeds from sub-</a:t>
            </a:r>
            <a:r>
              <a:rPr sz="2400" dirty="0" err="1"/>
              <a:t>dural</a:t>
            </a:r>
            <a:r>
              <a:rPr sz="2400" dirty="0"/>
              <a:t> bleeds on a CT</a:t>
            </a:r>
            <a:r>
              <a:rPr lang="en-AU" sz="2400" dirty="0"/>
              <a:t>.</a:t>
            </a:r>
            <a:endParaRPr sz="2400" dirty="0"/>
          </a:p>
          <a:p>
            <a:r>
              <a:rPr sz="2400" dirty="0"/>
              <a:t>Some of you don’t understand left / right on an axial CT slice</a:t>
            </a:r>
            <a:r>
              <a:rPr lang="en-AU" sz="2400" dirty="0"/>
              <a:t>.</a:t>
            </a:r>
            <a:endParaRPr sz="2400" dirty="0"/>
          </a:p>
        </p:txBody>
      </p:sp>
      <p:pic>
        <p:nvPicPr>
          <p:cNvPr id="3" name="Audio 2">
            <a:hlinkClick r:id="" action="ppaction://media"/>
            <a:extLst>
              <a:ext uri="{FF2B5EF4-FFF2-40B4-BE49-F238E27FC236}">
                <a16:creationId xmlns:a16="http://schemas.microsoft.com/office/drawing/2014/main" id="{6D8AE3CC-896E-E541-AF7C-81EF795F98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33058660"/>
      </p:ext>
    </p:extLst>
  </p:cSld>
  <p:clrMapOvr>
    <a:masterClrMapping/>
  </p:clrMapOvr>
  <p:transition spd="med" advTm="281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ACA3-416B-004E-865F-9296D8466CD0}"/>
              </a:ext>
            </a:extLst>
          </p:cNvPr>
          <p:cNvSpPr>
            <a:spLocks noGrp="1"/>
          </p:cNvSpPr>
          <p:nvPr>
            <p:ph type="title"/>
          </p:nvPr>
        </p:nvSpPr>
        <p:spPr>
          <a:xfrm>
            <a:off x="2193727" y="127591"/>
            <a:ext cx="7804547" cy="956930"/>
          </a:xfrm>
        </p:spPr>
        <p:txBody>
          <a:bodyPr>
            <a:normAutofit/>
          </a:bodyPr>
          <a:lstStyle/>
          <a:p>
            <a:r>
              <a:rPr lang="en-US" sz="4400" dirty="0"/>
              <a:t>Section B</a:t>
            </a:r>
          </a:p>
        </p:txBody>
      </p:sp>
      <p:sp>
        <p:nvSpPr>
          <p:cNvPr id="3" name="Text Placeholder 2">
            <a:extLst>
              <a:ext uri="{FF2B5EF4-FFF2-40B4-BE49-F238E27FC236}">
                <a16:creationId xmlns:a16="http://schemas.microsoft.com/office/drawing/2014/main" id="{A5779193-AE44-C54F-A08E-7F441B75006B}"/>
              </a:ext>
            </a:extLst>
          </p:cNvPr>
          <p:cNvSpPr>
            <a:spLocks noGrp="1"/>
          </p:cNvSpPr>
          <p:nvPr>
            <p:ph type="body" idx="1"/>
          </p:nvPr>
        </p:nvSpPr>
        <p:spPr>
          <a:xfrm>
            <a:off x="886046" y="978195"/>
            <a:ext cx="10419907" cy="5443870"/>
          </a:xfrm>
        </p:spPr>
        <p:txBody>
          <a:bodyPr>
            <a:noAutofit/>
          </a:bodyPr>
          <a:lstStyle/>
          <a:p>
            <a:r>
              <a:rPr lang="en-US" sz="2200" dirty="0"/>
              <a:t>Shortly after the CT scan, the patient deteriorates.  His GCS falls to 10 (E2, V3, M5). His pupils remain equal. You decide to intubate him. </a:t>
            </a:r>
          </a:p>
          <a:p>
            <a:pPr lvl="1"/>
            <a:r>
              <a:rPr lang="en-US" sz="2200" dirty="0"/>
              <a:t>State five (5) </a:t>
            </a:r>
            <a:r>
              <a:rPr lang="en-US" sz="2200" b="1" dirty="0">
                <a:highlight>
                  <a:srgbClr val="FFFF00"/>
                </a:highlight>
              </a:rPr>
              <a:t>MOST IMPORTANT</a:t>
            </a:r>
            <a:r>
              <a:rPr lang="en-US" sz="2200" dirty="0"/>
              <a:t> </a:t>
            </a:r>
            <a:r>
              <a:rPr lang="en-US" sz="2200" b="1" dirty="0">
                <a:highlight>
                  <a:srgbClr val="FFFF00"/>
                </a:highlight>
              </a:rPr>
              <a:t>peri-intubation</a:t>
            </a:r>
            <a:r>
              <a:rPr lang="en-US" sz="2200" dirty="0"/>
              <a:t> </a:t>
            </a:r>
            <a:r>
              <a:rPr lang="en-US" sz="2200" b="1" dirty="0">
                <a:highlight>
                  <a:srgbClr val="FFFF00"/>
                </a:highlight>
              </a:rPr>
              <a:t>considerations</a:t>
            </a:r>
            <a:r>
              <a:rPr lang="en-US" sz="2200" dirty="0"/>
              <a:t> </a:t>
            </a:r>
            <a:r>
              <a:rPr lang="en-US" sz="2200" b="1" dirty="0">
                <a:highlight>
                  <a:srgbClr val="FFFF00"/>
                </a:highlight>
              </a:rPr>
              <a:t>SPECIFIC</a:t>
            </a:r>
            <a:r>
              <a:rPr lang="en-US" sz="2200" dirty="0"/>
              <a:t> to </a:t>
            </a:r>
            <a:r>
              <a:rPr lang="en-US" sz="2200" b="1" dirty="0">
                <a:highlight>
                  <a:srgbClr val="FFFF00"/>
                </a:highlight>
              </a:rPr>
              <a:t>this patient</a:t>
            </a:r>
            <a:r>
              <a:rPr lang="en-US" sz="2200" dirty="0"/>
              <a:t>.</a:t>
            </a:r>
          </a:p>
          <a:p>
            <a:endParaRPr lang="en-US" sz="800" dirty="0"/>
          </a:p>
          <a:p>
            <a:r>
              <a:rPr lang="en-US" sz="2200" dirty="0"/>
              <a:t>Peri-intubation = </a:t>
            </a:r>
          </a:p>
          <a:p>
            <a:pPr lvl="1"/>
            <a:r>
              <a:rPr lang="en-US" sz="2200" dirty="0"/>
              <a:t>Before intubation - preparation</a:t>
            </a:r>
          </a:p>
          <a:p>
            <a:pPr lvl="1"/>
            <a:r>
              <a:rPr lang="en-US" sz="2200" dirty="0"/>
              <a:t>During intubation - induction / procedure</a:t>
            </a:r>
          </a:p>
          <a:p>
            <a:pPr lvl="1"/>
            <a:r>
              <a:rPr lang="en-US" sz="2200" dirty="0"/>
              <a:t>Post intubation management</a:t>
            </a:r>
          </a:p>
        </p:txBody>
      </p:sp>
      <p:pic>
        <p:nvPicPr>
          <p:cNvPr id="5" name="Audio 4">
            <a:hlinkClick r:id="" action="ppaction://media"/>
            <a:extLst>
              <a:ext uri="{FF2B5EF4-FFF2-40B4-BE49-F238E27FC236}">
                <a16:creationId xmlns:a16="http://schemas.microsoft.com/office/drawing/2014/main" id="{95E5488C-6FA8-C14C-B9F4-6E05F2EC56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73354992"/>
      </p:ext>
    </p:extLst>
  </p:cSld>
  <p:clrMapOvr>
    <a:masterClrMapping/>
  </p:clrMapOvr>
  <p:transition spd="med" advTm="489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2CEB-A122-DE4E-A8E4-1B357195E375}"/>
              </a:ext>
            </a:extLst>
          </p:cNvPr>
          <p:cNvSpPr>
            <a:spLocks noGrp="1"/>
          </p:cNvSpPr>
          <p:nvPr>
            <p:ph type="title"/>
          </p:nvPr>
        </p:nvSpPr>
        <p:spPr>
          <a:xfrm>
            <a:off x="2193727" y="312539"/>
            <a:ext cx="7804547" cy="844748"/>
          </a:xfrm>
        </p:spPr>
        <p:txBody>
          <a:bodyPr>
            <a:normAutofit/>
          </a:bodyPr>
          <a:lstStyle/>
          <a:p>
            <a:r>
              <a:rPr lang="en-US" sz="3094" dirty="0"/>
              <a:t>Section B – Before Intubation</a:t>
            </a:r>
          </a:p>
        </p:txBody>
      </p:sp>
      <p:sp>
        <p:nvSpPr>
          <p:cNvPr id="3" name="Text Placeholder 2">
            <a:extLst>
              <a:ext uri="{FF2B5EF4-FFF2-40B4-BE49-F238E27FC236}">
                <a16:creationId xmlns:a16="http://schemas.microsoft.com/office/drawing/2014/main" id="{659CCB08-B41B-A34B-8A29-46F70B588093}"/>
              </a:ext>
            </a:extLst>
          </p:cNvPr>
          <p:cNvSpPr>
            <a:spLocks noGrp="1"/>
          </p:cNvSpPr>
          <p:nvPr>
            <p:ph type="body" idx="1"/>
          </p:nvPr>
        </p:nvSpPr>
        <p:spPr>
          <a:xfrm>
            <a:off x="1003005" y="1307390"/>
            <a:ext cx="10185989" cy="4932759"/>
          </a:xfrm>
        </p:spPr>
        <p:txBody>
          <a:bodyPr>
            <a:normAutofit/>
          </a:bodyPr>
          <a:lstStyle/>
          <a:p>
            <a:r>
              <a:rPr lang="en-US" sz="2400" dirty="0"/>
              <a:t>Anticipated difficult intubation - in-line immobilization and collar – </a:t>
            </a:r>
          </a:p>
          <a:p>
            <a:pPr lvl="1"/>
            <a:r>
              <a:rPr lang="en-US" sz="2400" dirty="0"/>
              <a:t>Get help - </a:t>
            </a:r>
            <a:r>
              <a:rPr lang="en-US" sz="2400" dirty="0" err="1"/>
              <a:t>Anasthetics</a:t>
            </a:r>
            <a:r>
              <a:rPr lang="en-US" sz="2400" dirty="0"/>
              <a:t> or most experienced airway operator!</a:t>
            </a:r>
          </a:p>
          <a:p>
            <a:pPr lvl="1"/>
            <a:r>
              <a:rPr lang="en-US" sz="2400" dirty="0"/>
              <a:t>Prepare and use VL / bougie / </a:t>
            </a:r>
            <a:r>
              <a:rPr lang="en-US" sz="2400" dirty="0" err="1"/>
              <a:t>hyperangulated</a:t>
            </a:r>
            <a:r>
              <a:rPr lang="en-US" sz="2400" dirty="0"/>
              <a:t> blade.</a:t>
            </a:r>
          </a:p>
          <a:p>
            <a:r>
              <a:rPr lang="en-US" sz="2400" dirty="0"/>
              <a:t>Call General Surgeon in - if deteriorates after intubation for burr-holes in rural hospital (if surgeon unavailable - ?qualified local EP).</a:t>
            </a:r>
          </a:p>
          <a:p>
            <a:r>
              <a:rPr lang="en-US" sz="2400" dirty="0"/>
              <a:t>Contact Trauma Centre / activate HEMS / Retrieval Service.</a:t>
            </a:r>
          </a:p>
        </p:txBody>
      </p:sp>
      <p:pic>
        <p:nvPicPr>
          <p:cNvPr id="5" name="Audio 4">
            <a:hlinkClick r:id="" action="ppaction://media"/>
            <a:extLst>
              <a:ext uri="{FF2B5EF4-FFF2-40B4-BE49-F238E27FC236}">
                <a16:creationId xmlns:a16="http://schemas.microsoft.com/office/drawing/2014/main" id="{2CEF03D1-86A7-8F45-A6DF-14F1B8EE62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32406466"/>
      </p:ext>
    </p:extLst>
  </p:cSld>
  <p:clrMapOvr>
    <a:masterClrMapping/>
  </p:clrMapOvr>
  <p:transition spd="med" advTm="905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D47B-B4CC-CB42-AAEF-EC3FAAA0EA8C}"/>
              </a:ext>
            </a:extLst>
          </p:cNvPr>
          <p:cNvSpPr>
            <a:spLocks noGrp="1"/>
          </p:cNvSpPr>
          <p:nvPr>
            <p:ph type="title"/>
          </p:nvPr>
        </p:nvSpPr>
        <p:spPr>
          <a:xfrm>
            <a:off x="2193727" y="116959"/>
            <a:ext cx="7804547" cy="986750"/>
          </a:xfrm>
        </p:spPr>
        <p:txBody>
          <a:bodyPr>
            <a:normAutofit/>
          </a:bodyPr>
          <a:lstStyle/>
          <a:p>
            <a:r>
              <a:rPr lang="en-US" sz="3094" dirty="0"/>
              <a:t>Section B - Intubation</a:t>
            </a:r>
          </a:p>
        </p:txBody>
      </p:sp>
      <p:sp>
        <p:nvSpPr>
          <p:cNvPr id="3" name="Text Placeholder 2">
            <a:extLst>
              <a:ext uri="{FF2B5EF4-FFF2-40B4-BE49-F238E27FC236}">
                <a16:creationId xmlns:a16="http://schemas.microsoft.com/office/drawing/2014/main" id="{525D892D-12E5-8244-A164-9FA975F88119}"/>
              </a:ext>
            </a:extLst>
          </p:cNvPr>
          <p:cNvSpPr>
            <a:spLocks noGrp="1"/>
          </p:cNvSpPr>
          <p:nvPr>
            <p:ph type="body" idx="1"/>
          </p:nvPr>
        </p:nvSpPr>
        <p:spPr>
          <a:xfrm>
            <a:off x="882502" y="893135"/>
            <a:ext cx="10324213" cy="5652326"/>
          </a:xfrm>
        </p:spPr>
        <p:txBody>
          <a:bodyPr>
            <a:noAutofit/>
          </a:bodyPr>
          <a:lstStyle/>
          <a:p>
            <a:pPr marL="0" indent="0">
              <a:buNone/>
            </a:pPr>
            <a:r>
              <a:rPr lang="en-US" sz="2400" dirty="0"/>
              <a:t>Key issues which </a:t>
            </a:r>
            <a:r>
              <a:rPr lang="en-US" sz="2400" u="sng" dirty="0"/>
              <a:t>must</a:t>
            </a:r>
            <a:r>
              <a:rPr lang="en-US" sz="2400" dirty="0"/>
              <a:t> be reflected in your answers (otherwise are generic) -</a:t>
            </a:r>
          </a:p>
          <a:p>
            <a:r>
              <a:rPr lang="en-US" sz="2400" dirty="0"/>
              <a:t>Avoid spikes in ICP</a:t>
            </a:r>
          </a:p>
          <a:p>
            <a:r>
              <a:rPr lang="en-US" sz="2400" dirty="0"/>
              <a:t>Maintain CPP</a:t>
            </a:r>
          </a:p>
        </p:txBody>
      </p:sp>
      <p:pic>
        <p:nvPicPr>
          <p:cNvPr id="5" name="Audio 4">
            <a:hlinkClick r:id="" action="ppaction://media"/>
            <a:extLst>
              <a:ext uri="{FF2B5EF4-FFF2-40B4-BE49-F238E27FC236}">
                <a16:creationId xmlns:a16="http://schemas.microsoft.com/office/drawing/2014/main" id="{380C27B7-0FA4-BC42-9DB6-C316BF8BA9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47572098"/>
      </p:ext>
    </p:extLst>
  </p:cSld>
  <p:clrMapOvr>
    <a:masterClrMapping/>
  </p:clrMapOvr>
  <p:transition spd="med" advTm="27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C828-0E60-3A40-871D-9143365FFE9E}"/>
              </a:ext>
            </a:extLst>
          </p:cNvPr>
          <p:cNvSpPr>
            <a:spLocks noGrp="1"/>
          </p:cNvSpPr>
          <p:nvPr>
            <p:ph type="title"/>
          </p:nvPr>
        </p:nvSpPr>
        <p:spPr>
          <a:xfrm>
            <a:off x="892969" y="170122"/>
            <a:ext cx="10406063" cy="691116"/>
          </a:xfrm>
        </p:spPr>
        <p:txBody>
          <a:bodyPr/>
          <a:lstStyle/>
          <a:p>
            <a:r>
              <a:rPr lang="en-US" sz="3094" dirty="0"/>
              <a:t>Section B – Intubation (continued)</a:t>
            </a:r>
            <a:endParaRPr lang="en-US" dirty="0"/>
          </a:p>
        </p:txBody>
      </p:sp>
      <p:sp>
        <p:nvSpPr>
          <p:cNvPr id="3" name="Text Placeholder 2">
            <a:extLst>
              <a:ext uri="{FF2B5EF4-FFF2-40B4-BE49-F238E27FC236}">
                <a16:creationId xmlns:a16="http://schemas.microsoft.com/office/drawing/2014/main" id="{45376BDB-A607-F349-8DC1-E705E19EFDF6}"/>
              </a:ext>
            </a:extLst>
          </p:cNvPr>
          <p:cNvSpPr>
            <a:spLocks noGrp="1"/>
          </p:cNvSpPr>
          <p:nvPr>
            <p:ph type="body" idx="1"/>
          </p:nvPr>
        </p:nvSpPr>
        <p:spPr>
          <a:xfrm>
            <a:off x="892969" y="999459"/>
            <a:ext cx="10406063" cy="5337545"/>
          </a:xfrm>
        </p:spPr>
        <p:txBody>
          <a:bodyPr>
            <a:noAutofit/>
          </a:bodyPr>
          <a:lstStyle/>
          <a:p>
            <a:pPr marL="312528" lvl="1" indent="0">
              <a:buNone/>
            </a:pPr>
            <a:r>
              <a:rPr lang="en-US" sz="2000" dirty="0"/>
              <a:t>Avoid spikes in ICP</a:t>
            </a:r>
          </a:p>
          <a:p>
            <a:pPr lvl="1"/>
            <a:r>
              <a:rPr lang="en-US" sz="2000" dirty="0"/>
              <a:t>Deep sedation - explain why important in </a:t>
            </a:r>
            <a:r>
              <a:rPr lang="en-US" sz="2000" u="sng" dirty="0"/>
              <a:t>this</a:t>
            </a:r>
            <a:r>
              <a:rPr lang="en-US" sz="2000" dirty="0"/>
              <a:t> patient. </a:t>
            </a:r>
          </a:p>
          <a:p>
            <a:pPr lvl="1"/>
            <a:r>
              <a:rPr lang="en-US" sz="2000" dirty="0"/>
              <a:t>Pretreat with fentanyl (200mcg) to prevent sympathetic response to laryngeal manipulation.</a:t>
            </a:r>
          </a:p>
          <a:p>
            <a:pPr marL="312528" lvl="1" indent="0">
              <a:buNone/>
            </a:pPr>
            <a:r>
              <a:rPr lang="en-US" sz="2000" dirty="0"/>
              <a:t>Maintain CPP:</a:t>
            </a:r>
          </a:p>
          <a:p>
            <a:pPr lvl="1"/>
            <a:r>
              <a:rPr lang="en-US" sz="2000" dirty="0"/>
              <a:t>Ketamine – cardiac stable - explain why important in </a:t>
            </a:r>
            <a:r>
              <a:rPr lang="en-US" sz="2000" u="sng" dirty="0"/>
              <a:t>this</a:t>
            </a:r>
            <a:r>
              <a:rPr lang="en-US" sz="2000" dirty="0"/>
              <a:t> patient. </a:t>
            </a:r>
          </a:p>
          <a:p>
            <a:pPr lvl="1"/>
            <a:r>
              <a:rPr lang="en-US" sz="2000" dirty="0"/>
              <a:t>Frequent BP measures – NIBP or A/L.</a:t>
            </a:r>
          </a:p>
          <a:p>
            <a:pPr lvl="1"/>
            <a:r>
              <a:rPr lang="en-US" sz="2000" dirty="0"/>
              <a:t>Fluid bolus as needed.</a:t>
            </a:r>
          </a:p>
          <a:p>
            <a:pPr lvl="1"/>
            <a:r>
              <a:rPr lang="en-US" sz="2000" dirty="0"/>
              <a:t>Metaraminol 0.5mg IV PRN. Vasopressor infusion if needed (unlikely).</a:t>
            </a:r>
          </a:p>
        </p:txBody>
      </p:sp>
      <p:pic>
        <p:nvPicPr>
          <p:cNvPr id="5" name="Audio 4">
            <a:hlinkClick r:id="" action="ppaction://media"/>
            <a:extLst>
              <a:ext uri="{FF2B5EF4-FFF2-40B4-BE49-F238E27FC236}">
                <a16:creationId xmlns:a16="http://schemas.microsoft.com/office/drawing/2014/main" id="{83A8D16A-4410-7E48-AE02-893DF6A33B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66771741"/>
      </p:ext>
    </p:extLst>
  </p:cSld>
  <p:clrMapOvr>
    <a:masterClrMapping/>
  </p:clrMapOvr>
  <p:transition spd="med" advTm="1117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0B5B-91A3-2748-AAEE-85D2CD373181}"/>
              </a:ext>
            </a:extLst>
          </p:cNvPr>
          <p:cNvSpPr>
            <a:spLocks noGrp="1"/>
          </p:cNvSpPr>
          <p:nvPr>
            <p:ph type="title"/>
          </p:nvPr>
        </p:nvSpPr>
        <p:spPr>
          <a:xfrm>
            <a:off x="2193727" y="223285"/>
            <a:ext cx="7804547" cy="861236"/>
          </a:xfrm>
        </p:spPr>
        <p:txBody>
          <a:bodyPr>
            <a:normAutofit/>
          </a:bodyPr>
          <a:lstStyle/>
          <a:p>
            <a:r>
              <a:rPr lang="en-US" sz="3094" dirty="0"/>
              <a:t>Section B – Post Intubation Management</a:t>
            </a:r>
          </a:p>
        </p:txBody>
      </p:sp>
      <p:sp>
        <p:nvSpPr>
          <p:cNvPr id="3" name="Text Placeholder 2">
            <a:extLst>
              <a:ext uri="{FF2B5EF4-FFF2-40B4-BE49-F238E27FC236}">
                <a16:creationId xmlns:a16="http://schemas.microsoft.com/office/drawing/2014/main" id="{F17D756D-C9F1-6742-BB08-E567EE9EAF77}"/>
              </a:ext>
            </a:extLst>
          </p:cNvPr>
          <p:cNvSpPr>
            <a:spLocks noGrp="1"/>
          </p:cNvSpPr>
          <p:nvPr>
            <p:ph type="body" idx="1"/>
          </p:nvPr>
        </p:nvSpPr>
        <p:spPr>
          <a:xfrm>
            <a:off x="1066800" y="1242930"/>
            <a:ext cx="10058399" cy="5018484"/>
          </a:xfrm>
        </p:spPr>
        <p:txBody>
          <a:bodyPr>
            <a:normAutofit/>
          </a:bodyPr>
          <a:lstStyle/>
          <a:p>
            <a:r>
              <a:rPr lang="en-US" sz="2000" dirty="0"/>
              <a:t>Loose ETT ties or tape - DO NOT LEAVE UNTIED (dangerous).</a:t>
            </a:r>
          </a:p>
          <a:p>
            <a:r>
              <a:rPr lang="en-US" sz="2000" dirty="0"/>
              <a:t>Use sandbags / rolled-up towels instead of collar.</a:t>
            </a:r>
          </a:p>
          <a:p>
            <a:r>
              <a:rPr lang="en-US" sz="2000" dirty="0"/>
              <a:t>Tilt whole bed with head 30° up (anti-Trendelenburg).</a:t>
            </a:r>
          </a:p>
          <a:p>
            <a:r>
              <a:rPr lang="en-US" sz="2000" dirty="0"/>
              <a:t>Ventilate to mild hypocapnia – PCO</a:t>
            </a:r>
            <a:r>
              <a:rPr lang="en-US" sz="2000" baseline="-25000" dirty="0"/>
              <a:t>2</a:t>
            </a:r>
            <a:r>
              <a:rPr lang="en-US" sz="2000" dirty="0"/>
              <a:t> 35-40.</a:t>
            </a:r>
          </a:p>
          <a:p>
            <a:r>
              <a:rPr lang="en-US" sz="2000" dirty="0"/>
              <a:t>Deep sedation – propofol &amp; fentanyl preferred; M&amp;M okay.</a:t>
            </a:r>
          </a:p>
          <a:p>
            <a:r>
              <a:rPr lang="en-US" sz="2000" dirty="0"/>
              <a:t>Paralysis – qualify why or why not.</a:t>
            </a:r>
          </a:p>
          <a:p>
            <a:r>
              <a:rPr lang="en-US" sz="2000" dirty="0"/>
              <a:t>NGT / IDC / seizure prophylaxis / normothermia / euglycemia / fluids / correct electrolytes &amp; coagulation (unlikely to be abnormal) / Fluffy Bunnies / etc. </a:t>
            </a:r>
          </a:p>
        </p:txBody>
      </p:sp>
      <p:pic>
        <p:nvPicPr>
          <p:cNvPr id="5" name="Audio 4">
            <a:hlinkClick r:id="" action="ppaction://media"/>
            <a:extLst>
              <a:ext uri="{FF2B5EF4-FFF2-40B4-BE49-F238E27FC236}">
                <a16:creationId xmlns:a16="http://schemas.microsoft.com/office/drawing/2014/main" id="{8AE24D63-2307-9640-88F2-46EDD880EC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62235998"/>
      </p:ext>
    </p:extLst>
  </p:cSld>
  <p:clrMapOvr>
    <a:masterClrMapping/>
  </p:clrMapOvr>
  <p:transition spd="med" advTm="937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E92C-10D5-AE45-8AD6-333086CED67C}"/>
              </a:ext>
            </a:extLst>
          </p:cNvPr>
          <p:cNvSpPr>
            <a:spLocks noGrp="1"/>
          </p:cNvSpPr>
          <p:nvPr>
            <p:ph type="title"/>
          </p:nvPr>
        </p:nvSpPr>
        <p:spPr>
          <a:xfrm>
            <a:off x="892969" y="312539"/>
            <a:ext cx="10406063" cy="1133489"/>
          </a:xfrm>
        </p:spPr>
        <p:txBody>
          <a:bodyPr>
            <a:normAutofit/>
          </a:bodyPr>
          <a:lstStyle/>
          <a:p>
            <a:r>
              <a:rPr lang="en-US" sz="4400" dirty="0"/>
              <a:t>Section C</a:t>
            </a:r>
          </a:p>
        </p:txBody>
      </p:sp>
      <p:sp>
        <p:nvSpPr>
          <p:cNvPr id="3" name="Text Placeholder 2">
            <a:extLst>
              <a:ext uri="{FF2B5EF4-FFF2-40B4-BE49-F238E27FC236}">
                <a16:creationId xmlns:a16="http://schemas.microsoft.com/office/drawing/2014/main" id="{186CDE66-B6E7-1B4A-98C7-E1F91B2217D2}"/>
              </a:ext>
            </a:extLst>
          </p:cNvPr>
          <p:cNvSpPr>
            <a:spLocks noGrp="1"/>
          </p:cNvSpPr>
          <p:nvPr>
            <p:ph type="body" idx="1"/>
          </p:nvPr>
        </p:nvSpPr>
        <p:spPr>
          <a:xfrm>
            <a:off x="892969" y="1637414"/>
            <a:ext cx="10406063" cy="4613367"/>
          </a:xfrm>
        </p:spPr>
        <p:txBody>
          <a:bodyPr>
            <a:normAutofit/>
          </a:bodyPr>
          <a:lstStyle/>
          <a:p>
            <a:r>
              <a:rPr lang="en-US" sz="2400" dirty="0"/>
              <a:t>List three (3) important considerations for the patient’s </a:t>
            </a:r>
            <a:r>
              <a:rPr lang="en-US" sz="2400" b="1" dirty="0">
                <a:highlight>
                  <a:srgbClr val="FFFF00"/>
                </a:highlight>
              </a:rPr>
              <a:t>ongoing</a:t>
            </a:r>
            <a:r>
              <a:rPr lang="en-US" sz="2400" dirty="0"/>
              <a:t> </a:t>
            </a:r>
            <a:r>
              <a:rPr lang="en-US" sz="2400" b="1" dirty="0">
                <a:highlight>
                  <a:srgbClr val="FFFF00"/>
                </a:highlight>
              </a:rPr>
              <a:t>management</a:t>
            </a:r>
            <a:r>
              <a:rPr lang="en-US" sz="2400" dirty="0"/>
              <a:t>.</a:t>
            </a:r>
          </a:p>
          <a:p>
            <a:r>
              <a:rPr lang="en-US" sz="2400" dirty="0"/>
              <a:t>Management –</a:t>
            </a:r>
          </a:p>
          <a:p>
            <a:pPr lvl="1"/>
            <a:r>
              <a:rPr lang="en-US" sz="2400" dirty="0"/>
              <a:t>General management – covered in sections A &amp; B.</a:t>
            </a:r>
          </a:p>
          <a:p>
            <a:pPr lvl="1"/>
            <a:r>
              <a:rPr lang="en-US" sz="2400" dirty="0"/>
              <a:t>Specific management – covered in section B (no marks for repeating).</a:t>
            </a:r>
          </a:p>
          <a:p>
            <a:pPr lvl="1"/>
            <a:r>
              <a:rPr lang="en-US" sz="2400" dirty="0"/>
              <a:t>Disposition – this needs to be covered now.</a:t>
            </a:r>
          </a:p>
        </p:txBody>
      </p:sp>
      <p:pic>
        <p:nvPicPr>
          <p:cNvPr id="5" name="Audio 4">
            <a:hlinkClick r:id="" action="ppaction://media"/>
            <a:extLst>
              <a:ext uri="{FF2B5EF4-FFF2-40B4-BE49-F238E27FC236}">
                <a16:creationId xmlns:a16="http://schemas.microsoft.com/office/drawing/2014/main" id="{33F7F844-64AF-1F44-BAB9-B86083EA61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65365671"/>
      </p:ext>
    </p:extLst>
  </p:cSld>
  <p:clrMapOvr>
    <a:masterClrMapping/>
  </p:clrMapOvr>
  <p:transition spd="med" advTm="277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482E-E53D-5143-8C95-CCC497216A0D}"/>
              </a:ext>
            </a:extLst>
          </p:cNvPr>
          <p:cNvSpPr>
            <a:spLocks noGrp="1"/>
          </p:cNvSpPr>
          <p:nvPr>
            <p:ph type="title"/>
          </p:nvPr>
        </p:nvSpPr>
        <p:spPr>
          <a:xfrm>
            <a:off x="892969" y="148857"/>
            <a:ext cx="10406063" cy="967562"/>
          </a:xfrm>
        </p:spPr>
        <p:txBody>
          <a:bodyPr>
            <a:normAutofit/>
          </a:bodyPr>
          <a:lstStyle/>
          <a:p>
            <a:r>
              <a:rPr lang="en-US" sz="3090" dirty="0"/>
              <a:t>Section C</a:t>
            </a:r>
          </a:p>
        </p:txBody>
      </p:sp>
      <p:sp>
        <p:nvSpPr>
          <p:cNvPr id="3" name="Text Placeholder 2">
            <a:extLst>
              <a:ext uri="{FF2B5EF4-FFF2-40B4-BE49-F238E27FC236}">
                <a16:creationId xmlns:a16="http://schemas.microsoft.com/office/drawing/2014/main" id="{DDA8BC5B-E5CE-0F4F-8A6C-072D54756770}"/>
              </a:ext>
            </a:extLst>
          </p:cNvPr>
          <p:cNvSpPr>
            <a:spLocks noGrp="1"/>
          </p:cNvSpPr>
          <p:nvPr>
            <p:ph type="body" idx="1"/>
          </p:nvPr>
        </p:nvSpPr>
        <p:spPr>
          <a:xfrm>
            <a:off x="892969" y="839972"/>
            <a:ext cx="10406063" cy="5410809"/>
          </a:xfrm>
        </p:spPr>
        <p:txBody>
          <a:bodyPr>
            <a:normAutofit/>
          </a:bodyPr>
          <a:lstStyle/>
          <a:p>
            <a:pPr marL="0" indent="0">
              <a:buNone/>
            </a:pPr>
            <a:r>
              <a:rPr lang="en-US" sz="2400" dirty="0"/>
              <a:t>Key issues:</a:t>
            </a:r>
          </a:p>
          <a:p>
            <a:r>
              <a:rPr lang="en-US" sz="2400" dirty="0"/>
              <a:t>Time critical - potential for deterioration (Swirl Sign).</a:t>
            </a:r>
          </a:p>
          <a:p>
            <a:r>
              <a:rPr lang="en-US" sz="2400" dirty="0"/>
              <a:t>Needs Neurosurgery - expertise not available onsite (rural hospital).</a:t>
            </a:r>
          </a:p>
          <a:p>
            <a:r>
              <a:rPr lang="en-US" sz="2400" dirty="0"/>
              <a:t>Safest option - Burr Hole by General Surgeon in hospital.</a:t>
            </a:r>
          </a:p>
          <a:p>
            <a:r>
              <a:rPr lang="en-US" sz="2400" dirty="0"/>
              <a:t>Needs retrieval to trauma service - time critical.</a:t>
            </a:r>
          </a:p>
          <a:p>
            <a:r>
              <a:rPr lang="en-US" sz="2400" dirty="0"/>
              <a:t>HEMS transfer (ideal) vs road - weather considerations / platform availability.</a:t>
            </a:r>
          </a:p>
          <a:p>
            <a:r>
              <a:rPr lang="en-US" sz="2400" dirty="0"/>
              <a:t>If by road – will need competent medical escort / ?cover for ED. </a:t>
            </a:r>
          </a:p>
        </p:txBody>
      </p:sp>
      <p:pic>
        <p:nvPicPr>
          <p:cNvPr id="9" name="Audio 8">
            <a:hlinkClick r:id="" action="ppaction://media"/>
            <a:extLst>
              <a:ext uri="{FF2B5EF4-FFF2-40B4-BE49-F238E27FC236}">
                <a16:creationId xmlns:a16="http://schemas.microsoft.com/office/drawing/2014/main" id="{DD6076AD-EF3D-5B4E-B6CD-3389FC0523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12458610"/>
      </p:ext>
    </p:extLst>
  </p:cSld>
  <p:clrMapOvr>
    <a:masterClrMapping/>
  </p:clrMapOvr>
  <p:transition spd="med" advTm="63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 name="We wanted this"/>
          <p:cNvSpPr txBox="1"/>
          <p:nvPr/>
        </p:nvSpPr>
        <p:spPr>
          <a:xfrm>
            <a:off x="2185474" y="468521"/>
            <a:ext cx="7821053" cy="134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1800"/>
            </a:lvl1pPr>
          </a:lstStyle>
          <a:p>
            <a:pPr algn="ctr" defTabSz="410751" hangingPunct="0"/>
            <a:r>
              <a:rPr sz="8297" kern="0" dirty="0">
                <a:solidFill>
                  <a:srgbClr val="FFFF00"/>
                </a:solidFill>
                <a:latin typeface="Helvetica Light"/>
                <a:sym typeface="Helvetica Light"/>
              </a:rPr>
              <a:t>We </a:t>
            </a:r>
            <a:r>
              <a:rPr lang="en-AU" sz="8297" kern="0" dirty="0">
                <a:solidFill>
                  <a:srgbClr val="FFFF00"/>
                </a:solidFill>
                <a:latin typeface="Helvetica Light"/>
                <a:sym typeface="Helvetica Light"/>
              </a:rPr>
              <a:t>W</a:t>
            </a:r>
            <a:r>
              <a:rPr sz="8297" kern="0" dirty="0">
                <a:solidFill>
                  <a:srgbClr val="FFFF00"/>
                </a:solidFill>
                <a:latin typeface="Helvetica Light"/>
                <a:sym typeface="Helvetica Light"/>
              </a:rPr>
              <a:t>anted </a:t>
            </a:r>
            <a:r>
              <a:rPr lang="en-AU" sz="8297" kern="0" dirty="0">
                <a:solidFill>
                  <a:srgbClr val="FFFF00"/>
                </a:solidFill>
                <a:latin typeface="Helvetica Light"/>
                <a:sym typeface="Helvetica Light"/>
              </a:rPr>
              <a:t>T</a:t>
            </a:r>
            <a:r>
              <a:rPr sz="8297" kern="0" dirty="0">
                <a:solidFill>
                  <a:srgbClr val="FFFF00"/>
                </a:solidFill>
                <a:latin typeface="Helvetica Light"/>
                <a:sym typeface="Helvetica Light"/>
              </a:rPr>
              <a:t>his</a:t>
            </a:r>
          </a:p>
        </p:txBody>
      </p:sp>
      <p:pic>
        <p:nvPicPr>
          <p:cNvPr id="100" name="hi-res-1d5a1ec4eb5852753d70a62c8d584f47_crop_north.webp" descr="hi-res-1d5a1ec4eb5852753d70a62c8d584f47_crop_north.webp"/>
          <p:cNvPicPr>
            <a:picLocks noChangeAspect="1"/>
          </p:cNvPicPr>
          <p:nvPr/>
        </p:nvPicPr>
        <p:blipFill>
          <a:blip r:embed="rId2"/>
          <a:srcRect b="9203"/>
          <a:stretch>
            <a:fillRect/>
          </a:stretch>
        </p:blipFill>
        <p:spPr>
          <a:xfrm>
            <a:off x="1815161" y="2535533"/>
            <a:ext cx="4094903" cy="2477149"/>
          </a:xfrm>
          <a:prstGeom prst="rect">
            <a:avLst/>
          </a:prstGeom>
          <a:ln w="12700">
            <a:miter lim="400000"/>
          </a:ln>
        </p:spPr>
      </p:pic>
      <p:pic>
        <p:nvPicPr>
          <p:cNvPr id="101" name="skysports-serena-williams-tennis_5274333.jpg" descr="skysports-serena-williams-tennis_5274333.jpg"/>
          <p:cNvPicPr>
            <a:picLocks noChangeAspect="1"/>
          </p:cNvPicPr>
          <p:nvPr/>
        </p:nvPicPr>
        <p:blipFill>
          <a:blip r:embed="rId3"/>
          <a:stretch>
            <a:fillRect/>
          </a:stretch>
        </p:blipFill>
        <p:spPr>
          <a:xfrm>
            <a:off x="5978291" y="2525959"/>
            <a:ext cx="4437864" cy="2496299"/>
          </a:xfrm>
          <a:prstGeom prst="rect">
            <a:avLst/>
          </a:prstGeom>
          <a:ln w="12700">
            <a:miter lim="400000"/>
          </a:ln>
        </p:spPr>
      </p:pic>
    </p:spTree>
    <p:extLst>
      <p:ext uri="{BB962C8B-B14F-4D97-AF65-F5344CB8AC3E}">
        <p14:creationId xmlns:p14="http://schemas.microsoft.com/office/powerpoint/2010/main" val="196203892"/>
      </p:ext>
    </p:extLst>
  </p:cSld>
  <p:clrMapOvr>
    <a:masterClrMapping/>
  </p:clrMapOvr>
  <p:transition spd="med" advTm="417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2193726" y="127591"/>
            <a:ext cx="7993630" cy="988828"/>
          </a:xfrm>
          <a:prstGeom prst="rect">
            <a:avLst/>
          </a:prstGeom>
        </p:spPr>
        <p:txBody>
          <a:bodyPr>
            <a:normAutofit/>
          </a:bodyPr>
          <a:lstStyle>
            <a:lvl1pPr defTabSz="362204">
              <a:defRPr sz="4900"/>
            </a:lvl1pPr>
          </a:lstStyle>
          <a:p>
            <a:r>
              <a:rPr sz="3094" dirty="0"/>
              <a:t>Pitfalls and </a:t>
            </a:r>
            <a:r>
              <a:rPr lang="en-AU" sz="3094" dirty="0"/>
              <a:t>Poor</a:t>
            </a:r>
            <a:r>
              <a:rPr sz="3094" dirty="0"/>
              <a:t> </a:t>
            </a:r>
            <a:r>
              <a:rPr lang="en-AU" sz="3094" dirty="0"/>
              <a:t>Answers – Sections </a:t>
            </a:r>
            <a:r>
              <a:rPr sz="3094" dirty="0"/>
              <a:t>B &amp; C</a:t>
            </a:r>
          </a:p>
        </p:txBody>
      </p:sp>
      <p:sp>
        <p:nvSpPr>
          <p:cNvPr id="156" name="Text Placeholder 2"/>
          <p:cNvSpPr txBox="1">
            <a:spLocks noGrp="1"/>
          </p:cNvSpPr>
          <p:nvPr>
            <p:ph type="body" idx="1"/>
          </p:nvPr>
        </p:nvSpPr>
        <p:spPr>
          <a:xfrm>
            <a:off x="874218" y="1116419"/>
            <a:ext cx="10443564" cy="5134362"/>
          </a:xfrm>
          <a:prstGeom prst="rect">
            <a:avLst/>
          </a:prstGeom>
        </p:spPr>
        <p:txBody>
          <a:bodyPr>
            <a:normAutofit/>
          </a:bodyPr>
          <a:lstStyle/>
          <a:p>
            <a:pPr marL="0" indent="0" defTabSz="320384">
              <a:spcBef>
                <a:spcPts val="2250"/>
              </a:spcBef>
              <a:buSzTx/>
              <a:buNone/>
              <a:defRPr sz="2800"/>
            </a:pPr>
            <a:r>
              <a:rPr sz="2200" dirty="0"/>
              <a:t>Peri-intubation considerations:</a:t>
            </a:r>
          </a:p>
          <a:p>
            <a:pPr marL="243770" indent="-243770" defTabSz="320384">
              <a:spcBef>
                <a:spcPts val="2250"/>
              </a:spcBef>
              <a:defRPr sz="2800"/>
            </a:pPr>
            <a:r>
              <a:rPr sz="2200" dirty="0"/>
              <a:t>Generic answers - </a:t>
            </a:r>
            <a:r>
              <a:rPr sz="2200" dirty="0" err="1"/>
              <a:t>e.g</a:t>
            </a:r>
            <a:r>
              <a:rPr sz="2200" dirty="0"/>
              <a:t> “avoid hypotension &amp; hypoxia” - true of all ED RSI</a:t>
            </a:r>
            <a:r>
              <a:rPr lang="en-AU" sz="2200" dirty="0"/>
              <a:t>s</a:t>
            </a:r>
            <a:r>
              <a:rPr sz="2200" dirty="0"/>
              <a:t>! </a:t>
            </a:r>
            <a:endParaRPr lang="en-AU" sz="2200" dirty="0"/>
          </a:p>
          <a:p>
            <a:pPr marL="556298" lvl="1" indent="-243770" defTabSz="320384">
              <a:spcBef>
                <a:spcPts val="2250"/>
              </a:spcBef>
              <a:defRPr sz="2800"/>
            </a:pPr>
            <a:r>
              <a:rPr sz="2200" dirty="0"/>
              <a:t>Question </a:t>
            </a:r>
            <a:r>
              <a:rPr lang="en-AU" sz="2200" dirty="0"/>
              <a:t>was</a:t>
            </a:r>
            <a:r>
              <a:rPr sz="2200" dirty="0"/>
              <a:t> - “</a:t>
            </a:r>
            <a:r>
              <a:rPr lang="en-AU" sz="2200" b="1" dirty="0">
                <a:sym typeface="Helvetica"/>
              </a:rPr>
              <a:t>considerations</a:t>
            </a:r>
            <a:r>
              <a:rPr sz="2200" b="1" dirty="0">
                <a:sym typeface="Helvetica"/>
              </a:rPr>
              <a:t> SPECIFIC to this patient</a:t>
            </a:r>
            <a:r>
              <a:rPr sz="2200" dirty="0"/>
              <a:t>”</a:t>
            </a:r>
            <a:r>
              <a:rPr lang="en-AU" sz="2200" dirty="0"/>
              <a:t>.</a:t>
            </a:r>
            <a:endParaRPr sz="2200" dirty="0"/>
          </a:p>
          <a:p>
            <a:pPr marL="243770" indent="-243770" defTabSz="320384">
              <a:spcBef>
                <a:spcPts val="2250"/>
              </a:spcBef>
              <a:defRPr sz="2800"/>
            </a:pPr>
            <a:r>
              <a:rPr sz="2200" dirty="0"/>
              <a:t>“Avoidance of ketamine as an induction agent as it may increase ICP”</a:t>
            </a:r>
            <a:endParaRPr lang="en-AU" sz="2200" dirty="0"/>
          </a:p>
          <a:p>
            <a:pPr marL="243770" indent="-243770" defTabSz="320384">
              <a:spcBef>
                <a:spcPts val="2250"/>
              </a:spcBef>
              <a:defRPr sz="2800"/>
            </a:pPr>
            <a:r>
              <a:rPr lang="en-AU" sz="2200" dirty="0"/>
              <a:t>Leaving ETT untied / unsecured.</a:t>
            </a:r>
            <a:endParaRPr sz="2200" dirty="0"/>
          </a:p>
          <a:p>
            <a:pPr marL="243770" indent="-243770" defTabSz="320384">
              <a:spcBef>
                <a:spcPts val="2250"/>
              </a:spcBef>
              <a:defRPr sz="2800"/>
            </a:pPr>
            <a:r>
              <a:rPr sz="2200" dirty="0"/>
              <a:t>“Avoidance of PEEP and NIV (if DSI considered) to reduce ICP”??</a:t>
            </a:r>
            <a:r>
              <a:rPr lang="en-AU" sz="2200" dirty="0"/>
              <a:t>?</a:t>
            </a:r>
            <a:endParaRPr sz="2200" dirty="0"/>
          </a:p>
          <a:p>
            <a:pPr marL="243770" indent="-243770" defTabSz="320384">
              <a:spcBef>
                <a:spcPts val="2250"/>
              </a:spcBef>
              <a:defRPr sz="2800"/>
            </a:pPr>
            <a:r>
              <a:rPr sz="2200" dirty="0"/>
              <a:t>“Ensure electrolytes optimized - normal sodium and potassium"</a:t>
            </a:r>
            <a:r>
              <a:rPr lang="en-AU" sz="2200" dirty="0"/>
              <a:t>.</a:t>
            </a:r>
            <a:endParaRPr sz="2200" dirty="0"/>
          </a:p>
          <a:p>
            <a:pPr marL="243770" indent="-243770" defTabSz="320384">
              <a:spcBef>
                <a:spcPts val="2250"/>
              </a:spcBef>
              <a:defRPr sz="2800"/>
            </a:pPr>
            <a:r>
              <a:rPr sz="2200" dirty="0"/>
              <a:t>“Ensure adequate </a:t>
            </a:r>
            <a:r>
              <a:rPr sz="2200" dirty="0" err="1"/>
              <a:t>haematinics</a:t>
            </a:r>
            <a:r>
              <a:rPr sz="2200" dirty="0"/>
              <a:t> (?): calcium &gt; 1.1, pH &lt; 7.2, INR &lt; 1.4”</a:t>
            </a:r>
            <a:r>
              <a:rPr lang="en-AU" sz="2200" dirty="0"/>
              <a:t>.</a:t>
            </a:r>
            <a:endParaRPr sz="2200" dirty="0"/>
          </a:p>
        </p:txBody>
      </p:sp>
      <p:pic>
        <p:nvPicPr>
          <p:cNvPr id="5" name="Audio 4">
            <a:hlinkClick r:id="" action="ppaction://media"/>
            <a:extLst>
              <a:ext uri="{FF2B5EF4-FFF2-40B4-BE49-F238E27FC236}">
                <a16:creationId xmlns:a16="http://schemas.microsoft.com/office/drawing/2014/main" id="{4913C689-B1C3-A74D-9598-AF45D163DA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9984454"/>
      </p:ext>
    </p:extLst>
  </p:cSld>
  <p:clrMapOvr>
    <a:masterClrMapping/>
  </p:clrMapOvr>
  <p:transition spd="med" advTm="74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6D3A-F1EA-C54F-B164-4A5133210090}"/>
              </a:ext>
            </a:extLst>
          </p:cNvPr>
          <p:cNvSpPr>
            <a:spLocks noGrp="1"/>
          </p:cNvSpPr>
          <p:nvPr>
            <p:ph type="title"/>
          </p:nvPr>
        </p:nvSpPr>
        <p:spPr>
          <a:xfrm>
            <a:off x="939209" y="312539"/>
            <a:ext cx="10313581" cy="748308"/>
          </a:xfrm>
        </p:spPr>
        <p:txBody>
          <a:bodyPr>
            <a:noAutofit/>
          </a:bodyPr>
          <a:lstStyle/>
          <a:p>
            <a:r>
              <a:rPr lang="en-US" sz="4400" dirty="0"/>
              <a:t>Section D – Patient Deterioration</a:t>
            </a:r>
          </a:p>
        </p:txBody>
      </p:sp>
      <p:sp>
        <p:nvSpPr>
          <p:cNvPr id="3" name="Text Placeholder 2">
            <a:extLst>
              <a:ext uri="{FF2B5EF4-FFF2-40B4-BE49-F238E27FC236}">
                <a16:creationId xmlns:a16="http://schemas.microsoft.com/office/drawing/2014/main" id="{7713B536-2D23-344C-B6D5-CF2D7A7F6358}"/>
              </a:ext>
            </a:extLst>
          </p:cNvPr>
          <p:cNvSpPr>
            <a:spLocks noGrp="1"/>
          </p:cNvSpPr>
          <p:nvPr>
            <p:ph type="body" idx="1"/>
          </p:nvPr>
        </p:nvSpPr>
        <p:spPr>
          <a:xfrm>
            <a:off x="939209" y="1233377"/>
            <a:ext cx="10313581" cy="5028036"/>
          </a:xfrm>
        </p:spPr>
        <p:txBody>
          <a:bodyPr>
            <a:noAutofit/>
          </a:bodyPr>
          <a:lstStyle/>
          <a:p>
            <a:pPr marL="0" indent="0">
              <a:buNone/>
            </a:pPr>
            <a:r>
              <a:rPr lang="en-US" sz="2200" dirty="0"/>
              <a:t>Patient becomes bradycardic (HR 54) and hypertensive (BP - 200/110). His left pupil becomes dilated. </a:t>
            </a:r>
          </a:p>
          <a:p>
            <a:r>
              <a:rPr lang="en-US" sz="2200" dirty="0"/>
              <a:t>State four (4) </a:t>
            </a:r>
            <a:r>
              <a:rPr lang="en-US" sz="2200" b="1" dirty="0">
                <a:highlight>
                  <a:srgbClr val="FFFF00"/>
                </a:highlight>
              </a:rPr>
              <a:t>immediate</a:t>
            </a:r>
            <a:r>
              <a:rPr lang="en-US" sz="2200" dirty="0"/>
              <a:t> </a:t>
            </a:r>
            <a:r>
              <a:rPr lang="en-US" sz="2200" b="1" dirty="0">
                <a:highlight>
                  <a:srgbClr val="FFFF00"/>
                </a:highlight>
              </a:rPr>
              <a:t>actions</a:t>
            </a:r>
            <a:r>
              <a:rPr lang="en-US" sz="2200" dirty="0"/>
              <a:t> for this deterioration in the patient’s condition.</a:t>
            </a:r>
          </a:p>
          <a:p>
            <a:endParaRPr lang="en-US" sz="800" dirty="0"/>
          </a:p>
          <a:p>
            <a:pPr marL="0" indent="0">
              <a:buNone/>
            </a:pPr>
            <a:r>
              <a:rPr lang="en-US" sz="2200" dirty="0"/>
              <a:t>Key Issues:</a:t>
            </a:r>
          </a:p>
          <a:p>
            <a:r>
              <a:rPr lang="en-US" sz="2200" dirty="0"/>
              <a:t>Patient is coning = </a:t>
            </a:r>
            <a:r>
              <a:rPr lang="en-US" sz="2200" b="1" dirty="0"/>
              <a:t>neurosurgical emergency </a:t>
            </a:r>
          </a:p>
          <a:p>
            <a:pPr lvl="1"/>
            <a:r>
              <a:rPr lang="en-US" sz="2200" dirty="0"/>
              <a:t>INFORM TEAM</a:t>
            </a:r>
            <a:r>
              <a:rPr lang="en-US" sz="2200" b="1" dirty="0"/>
              <a:t>.</a:t>
            </a:r>
            <a:endParaRPr lang="en-US" sz="2200" dirty="0"/>
          </a:p>
          <a:p>
            <a:r>
              <a:rPr lang="en-US" sz="2200" dirty="0"/>
              <a:t>Will die without immediate burr-hole / EDH evacuation.</a:t>
            </a:r>
          </a:p>
        </p:txBody>
      </p:sp>
      <p:pic>
        <p:nvPicPr>
          <p:cNvPr id="7" name="Audio 6">
            <a:hlinkClick r:id="" action="ppaction://media"/>
            <a:extLst>
              <a:ext uri="{FF2B5EF4-FFF2-40B4-BE49-F238E27FC236}">
                <a16:creationId xmlns:a16="http://schemas.microsoft.com/office/drawing/2014/main" id="{CA2A96B6-9517-4940-A99A-BACEDF1986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26400328"/>
      </p:ext>
    </p:extLst>
  </p:cSld>
  <p:clrMapOvr>
    <a:masterClrMapping/>
  </p:clrMapOvr>
  <p:transition spd="med" advTm="342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C9AD-2C60-3C46-B0CF-3A5607816732}"/>
              </a:ext>
            </a:extLst>
          </p:cNvPr>
          <p:cNvSpPr>
            <a:spLocks noGrp="1"/>
          </p:cNvSpPr>
          <p:nvPr>
            <p:ph type="title"/>
          </p:nvPr>
        </p:nvSpPr>
        <p:spPr>
          <a:xfrm>
            <a:off x="2193727" y="312539"/>
            <a:ext cx="7804547" cy="705445"/>
          </a:xfrm>
        </p:spPr>
        <p:txBody>
          <a:bodyPr>
            <a:normAutofit/>
          </a:bodyPr>
          <a:lstStyle/>
          <a:p>
            <a:r>
              <a:rPr lang="en-US" sz="3094" dirty="0"/>
              <a:t>Section D – Patient Deterioration</a:t>
            </a:r>
          </a:p>
        </p:txBody>
      </p:sp>
      <p:sp>
        <p:nvSpPr>
          <p:cNvPr id="3" name="Text Placeholder 2">
            <a:extLst>
              <a:ext uri="{FF2B5EF4-FFF2-40B4-BE49-F238E27FC236}">
                <a16:creationId xmlns:a16="http://schemas.microsoft.com/office/drawing/2014/main" id="{EB377204-824D-604D-A3C3-F5A7768DD092}"/>
              </a:ext>
            </a:extLst>
          </p:cNvPr>
          <p:cNvSpPr>
            <a:spLocks noGrp="1"/>
          </p:cNvSpPr>
          <p:nvPr>
            <p:ph type="body" idx="1"/>
          </p:nvPr>
        </p:nvSpPr>
        <p:spPr>
          <a:xfrm>
            <a:off x="1020726" y="1017985"/>
            <a:ext cx="10143459" cy="5389959"/>
          </a:xfrm>
        </p:spPr>
        <p:txBody>
          <a:bodyPr>
            <a:normAutofit/>
          </a:bodyPr>
          <a:lstStyle/>
          <a:p>
            <a:pPr marL="0" indent="0">
              <a:buNone/>
            </a:pPr>
            <a:r>
              <a:rPr lang="en-US" sz="2400" dirty="0"/>
              <a:t>Actions:</a:t>
            </a:r>
          </a:p>
          <a:p>
            <a:r>
              <a:rPr lang="en-US" sz="2400" dirty="0"/>
              <a:t>Hyperventilate – PCO</a:t>
            </a:r>
            <a:r>
              <a:rPr lang="en-US" sz="2400" baseline="-25000" dirty="0"/>
              <a:t>2</a:t>
            </a:r>
            <a:r>
              <a:rPr lang="en-US" sz="2400" dirty="0"/>
              <a:t> - 30</a:t>
            </a:r>
          </a:p>
          <a:p>
            <a:r>
              <a:rPr lang="en-US" sz="2400" dirty="0"/>
              <a:t>Sedate / optimize / paralyze – what / how / why.</a:t>
            </a:r>
          </a:p>
          <a:p>
            <a:r>
              <a:rPr lang="en-US" sz="2400" dirty="0" err="1"/>
              <a:t>Manitol</a:t>
            </a:r>
            <a:r>
              <a:rPr lang="en-US" sz="2400" dirty="0"/>
              <a:t>  (50gr) </a:t>
            </a:r>
            <a:r>
              <a:rPr lang="en-US" sz="2400" b="1" dirty="0"/>
              <a:t>OR</a:t>
            </a:r>
            <a:r>
              <a:rPr lang="en-US" sz="2400" dirty="0"/>
              <a:t> 3% saline (100ml) STAT - give doses / endpoints. </a:t>
            </a:r>
          </a:p>
          <a:p>
            <a:r>
              <a:rPr lang="en-US" sz="2400" dirty="0"/>
              <a:t>If not done before - call in General Surgeon and OT staff - for immediate burr-hole. </a:t>
            </a:r>
          </a:p>
          <a:p>
            <a:r>
              <a:rPr lang="en-US" sz="2400" dirty="0"/>
              <a:t>If Surgeon unable to do burr-holes, check if other local expertise (EP) able to do this.</a:t>
            </a:r>
          </a:p>
        </p:txBody>
      </p:sp>
      <p:pic>
        <p:nvPicPr>
          <p:cNvPr id="6" name="Audio 5">
            <a:hlinkClick r:id="" action="ppaction://media"/>
            <a:extLst>
              <a:ext uri="{FF2B5EF4-FFF2-40B4-BE49-F238E27FC236}">
                <a16:creationId xmlns:a16="http://schemas.microsoft.com/office/drawing/2014/main" id="{1CA68D31-8E82-A246-838C-4E211D5AEA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80780438"/>
      </p:ext>
    </p:extLst>
  </p:cSld>
  <p:clrMapOvr>
    <a:masterClrMapping/>
  </p:clrMapOvr>
  <p:transition spd="med" advTm="743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698-1CF9-B840-BF0D-7CCF9BC54037}"/>
              </a:ext>
            </a:extLst>
          </p:cNvPr>
          <p:cNvSpPr>
            <a:spLocks noGrp="1"/>
          </p:cNvSpPr>
          <p:nvPr>
            <p:ph type="title"/>
          </p:nvPr>
        </p:nvSpPr>
        <p:spPr>
          <a:xfrm>
            <a:off x="2193727" y="223285"/>
            <a:ext cx="7804547" cy="754910"/>
          </a:xfrm>
        </p:spPr>
        <p:txBody>
          <a:bodyPr>
            <a:normAutofit/>
          </a:bodyPr>
          <a:lstStyle/>
          <a:p>
            <a:r>
              <a:rPr lang="en-US" sz="3094" dirty="0"/>
              <a:t>Section D – Patient Deterioration</a:t>
            </a:r>
          </a:p>
        </p:txBody>
      </p:sp>
      <p:sp>
        <p:nvSpPr>
          <p:cNvPr id="3" name="Text Placeholder 2">
            <a:extLst>
              <a:ext uri="{FF2B5EF4-FFF2-40B4-BE49-F238E27FC236}">
                <a16:creationId xmlns:a16="http://schemas.microsoft.com/office/drawing/2014/main" id="{EEDFFD6B-5F09-ED49-8B78-E2391C6E9691}"/>
              </a:ext>
            </a:extLst>
          </p:cNvPr>
          <p:cNvSpPr>
            <a:spLocks noGrp="1"/>
          </p:cNvSpPr>
          <p:nvPr>
            <p:ph type="body" idx="1"/>
          </p:nvPr>
        </p:nvSpPr>
        <p:spPr>
          <a:xfrm>
            <a:off x="1041991" y="1092994"/>
            <a:ext cx="10217887" cy="5157788"/>
          </a:xfrm>
        </p:spPr>
        <p:txBody>
          <a:bodyPr>
            <a:noAutofit/>
          </a:bodyPr>
          <a:lstStyle/>
          <a:p>
            <a:pPr marL="0" indent="0">
              <a:buNone/>
            </a:pPr>
            <a:r>
              <a:rPr lang="en-US" sz="2200" dirty="0"/>
              <a:t>Actions (continued):</a:t>
            </a:r>
          </a:p>
          <a:p>
            <a:r>
              <a:rPr lang="en-US" sz="2200" dirty="0"/>
              <a:t>Advise trauma </a:t>
            </a:r>
            <a:r>
              <a:rPr lang="en-US" sz="2200" dirty="0" err="1"/>
              <a:t>centre</a:t>
            </a:r>
            <a:r>
              <a:rPr lang="en-US" sz="2200" dirty="0"/>
              <a:t> / receiving neurosurgeon / Retrieval Service / HEMS</a:t>
            </a:r>
          </a:p>
          <a:p>
            <a:r>
              <a:rPr lang="en-US" sz="2200" dirty="0"/>
              <a:t>Family</a:t>
            </a:r>
          </a:p>
          <a:p>
            <a:pPr marL="0" indent="0">
              <a:buNone/>
            </a:pPr>
            <a:r>
              <a:rPr lang="en-US" sz="2200" dirty="0"/>
              <a:t>Note:</a:t>
            </a:r>
          </a:p>
          <a:p>
            <a:r>
              <a:rPr lang="en-US" sz="2200" dirty="0"/>
              <a:t>The hypertension associated with increased ICP / coning is part of cerebral autoregulation response to maintain CPP and SHOULD NOT BE TREATED.</a:t>
            </a:r>
          </a:p>
          <a:p>
            <a:r>
              <a:rPr lang="en-US" sz="2200" dirty="0"/>
              <a:t>Use of GTN / Esmolol / Hydralazine / Labetalol, will further reduce the already  compromised CPP and cause an iatrogenic secondary brain injury. </a:t>
            </a:r>
          </a:p>
        </p:txBody>
      </p:sp>
      <p:pic>
        <p:nvPicPr>
          <p:cNvPr id="5" name="Audio 4">
            <a:hlinkClick r:id="" action="ppaction://media"/>
            <a:extLst>
              <a:ext uri="{FF2B5EF4-FFF2-40B4-BE49-F238E27FC236}">
                <a16:creationId xmlns:a16="http://schemas.microsoft.com/office/drawing/2014/main" id="{61255EB8-AB5A-8440-A735-CD9CDCAB65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99385293"/>
      </p:ext>
    </p:extLst>
  </p:cSld>
  <p:clrMapOvr>
    <a:masterClrMapping/>
  </p:clrMapOvr>
  <p:transition spd="med" advTm="585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p:nvPr>
        </p:nvSpPr>
        <p:spPr>
          <a:xfrm>
            <a:off x="2193726" y="138224"/>
            <a:ext cx="7993630" cy="956930"/>
          </a:xfrm>
          <a:prstGeom prst="rect">
            <a:avLst/>
          </a:prstGeom>
        </p:spPr>
        <p:txBody>
          <a:bodyPr>
            <a:normAutofit/>
          </a:bodyPr>
          <a:lstStyle>
            <a:lvl1pPr defTabSz="362204">
              <a:defRPr sz="4900"/>
            </a:lvl1pPr>
          </a:lstStyle>
          <a:p>
            <a:r>
              <a:rPr sz="3090" dirty="0"/>
              <a:t>Examples of poor answers for section D</a:t>
            </a:r>
          </a:p>
        </p:txBody>
      </p:sp>
      <p:sp>
        <p:nvSpPr>
          <p:cNvPr id="168" name="Text Placeholder 2"/>
          <p:cNvSpPr txBox="1">
            <a:spLocks noGrp="1"/>
          </p:cNvSpPr>
          <p:nvPr>
            <p:ph type="body" idx="1"/>
          </p:nvPr>
        </p:nvSpPr>
        <p:spPr>
          <a:xfrm>
            <a:off x="839972" y="935665"/>
            <a:ext cx="10451805" cy="5315116"/>
          </a:xfrm>
          <a:prstGeom prst="rect">
            <a:avLst/>
          </a:prstGeom>
        </p:spPr>
        <p:txBody>
          <a:bodyPr>
            <a:normAutofit/>
          </a:bodyPr>
          <a:lstStyle/>
          <a:p>
            <a:pPr marL="0" indent="0" defTabSz="332708">
              <a:spcBef>
                <a:spcPts val="2391"/>
              </a:spcBef>
              <a:buSzTx/>
              <a:buNone/>
              <a:defRPr sz="2900" b="1">
                <a:latin typeface="+mn-lt"/>
                <a:ea typeface="+mn-ea"/>
                <a:cs typeface="+mn-cs"/>
                <a:sym typeface="Helvetica"/>
              </a:defRPr>
            </a:pPr>
            <a:r>
              <a:rPr sz="2200" dirty="0"/>
              <a:t>Immediate steps in a coning patient with EDH:</a:t>
            </a:r>
          </a:p>
          <a:p>
            <a:pPr marL="253148" indent="-253148" defTabSz="332708">
              <a:spcBef>
                <a:spcPts val="2391"/>
              </a:spcBef>
              <a:defRPr sz="2900"/>
            </a:pPr>
            <a:r>
              <a:rPr sz="2200" dirty="0"/>
              <a:t>“Patient will need urgent re-scanning of head for detail</a:t>
            </a:r>
            <a:r>
              <a:rPr lang="en-AU" sz="2200" dirty="0"/>
              <a:t>s</a:t>
            </a:r>
            <a:r>
              <a:rPr sz="2200" dirty="0"/>
              <a:t> of expansion of extradural </a:t>
            </a:r>
            <a:r>
              <a:rPr sz="2200" dirty="0" err="1"/>
              <a:t>haematoma</a:t>
            </a:r>
            <a:r>
              <a:rPr sz="2200" dirty="0"/>
              <a:t> and concern of Cushing response”</a:t>
            </a:r>
          </a:p>
          <a:p>
            <a:pPr marL="253148" indent="-253148" defTabSz="332708">
              <a:spcBef>
                <a:spcPts val="2391"/>
              </a:spcBef>
              <a:defRPr sz="2900"/>
            </a:pPr>
            <a:r>
              <a:rPr sz="2200" dirty="0"/>
              <a:t>Labetalol / esmolol / hydralazine / GTN infusion</a:t>
            </a:r>
            <a:r>
              <a:rPr lang="en-AU" sz="2200" dirty="0"/>
              <a:t>s.</a:t>
            </a:r>
            <a:endParaRPr sz="2200" dirty="0"/>
          </a:p>
          <a:p>
            <a:pPr marL="253148" indent="-253148" defTabSz="332708">
              <a:spcBef>
                <a:spcPts val="2391"/>
              </a:spcBef>
              <a:defRPr sz="2900"/>
            </a:pPr>
            <a:r>
              <a:rPr sz="2200" dirty="0"/>
              <a:t>Reduce PEEP to reduce ICP</a:t>
            </a:r>
            <a:r>
              <a:rPr lang="en-AU" sz="2200" dirty="0"/>
              <a:t>.</a:t>
            </a:r>
            <a:endParaRPr sz="2200" dirty="0"/>
          </a:p>
          <a:p>
            <a:pPr marL="253148" indent="-253148" defTabSz="332708">
              <a:spcBef>
                <a:spcPts val="2391"/>
              </a:spcBef>
              <a:defRPr sz="2900"/>
            </a:pPr>
            <a:r>
              <a:rPr sz="2200" dirty="0"/>
              <a:t>Hyperventilate to 40-50mmHg </a:t>
            </a:r>
            <a:r>
              <a:rPr lang="en-AU" sz="2200" dirty="0"/>
              <a:t>P</a:t>
            </a:r>
            <a:r>
              <a:rPr sz="2200" dirty="0"/>
              <a:t>CO</a:t>
            </a:r>
            <a:r>
              <a:rPr sz="2200" baseline="-25000" dirty="0"/>
              <a:t>2</a:t>
            </a:r>
          </a:p>
          <a:p>
            <a:pPr marL="253148" indent="-253148" defTabSz="332708">
              <a:spcBef>
                <a:spcPts val="2391"/>
              </a:spcBef>
              <a:defRPr sz="2900"/>
            </a:pPr>
            <a:r>
              <a:rPr sz="2200" dirty="0"/>
              <a:t>Doses for mannitol / hypertonic saline</a:t>
            </a:r>
            <a:r>
              <a:rPr lang="en-AU" sz="2200" dirty="0"/>
              <a:t> - wrong / missing. </a:t>
            </a:r>
            <a:endParaRPr sz="2200" dirty="0"/>
          </a:p>
          <a:p>
            <a:pPr marL="253148" indent="-253148" defTabSz="332708">
              <a:spcBef>
                <a:spcPts val="2391"/>
              </a:spcBef>
              <a:defRPr sz="2900"/>
            </a:pPr>
            <a:r>
              <a:rPr sz="2200" dirty="0"/>
              <a:t>You won’t get 2 marks for mannitol and hypertonic saline. </a:t>
            </a:r>
          </a:p>
        </p:txBody>
      </p:sp>
      <p:pic>
        <p:nvPicPr>
          <p:cNvPr id="3" name="Audio 2">
            <a:hlinkClick r:id="" action="ppaction://media"/>
            <a:extLst>
              <a:ext uri="{FF2B5EF4-FFF2-40B4-BE49-F238E27FC236}">
                <a16:creationId xmlns:a16="http://schemas.microsoft.com/office/drawing/2014/main" id="{88C43D23-7FF1-E745-AF9B-697A4AC66B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08288294"/>
      </p:ext>
    </p:extLst>
  </p:cSld>
  <p:clrMapOvr>
    <a:masterClrMapping/>
  </p:clrMapOvr>
  <p:transition spd="med" advTm="611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5E6D-F4C9-DC4C-BFBE-318EE0D83C08}"/>
              </a:ext>
            </a:extLst>
          </p:cNvPr>
          <p:cNvSpPr>
            <a:spLocks noGrp="1"/>
          </p:cNvSpPr>
          <p:nvPr>
            <p:ph type="title"/>
          </p:nvPr>
        </p:nvSpPr>
        <p:spPr>
          <a:xfrm>
            <a:off x="892969" y="116958"/>
            <a:ext cx="10406063" cy="1201480"/>
          </a:xfrm>
        </p:spPr>
        <p:txBody>
          <a:bodyPr>
            <a:normAutofit/>
          </a:bodyPr>
          <a:lstStyle/>
          <a:p>
            <a:r>
              <a:rPr lang="en-US" sz="4400" dirty="0"/>
              <a:t>Section E – The Distressed Registrar</a:t>
            </a:r>
          </a:p>
        </p:txBody>
      </p:sp>
      <p:sp>
        <p:nvSpPr>
          <p:cNvPr id="3" name="Text Placeholder 2">
            <a:extLst>
              <a:ext uri="{FF2B5EF4-FFF2-40B4-BE49-F238E27FC236}">
                <a16:creationId xmlns:a16="http://schemas.microsoft.com/office/drawing/2014/main" id="{FCC4BD7E-DAE9-E84B-915F-2B004267DC75}"/>
              </a:ext>
            </a:extLst>
          </p:cNvPr>
          <p:cNvSpPr>
            <a:spLocks noGrp="1"/>
          </p:cNvSpPr>
          <p:nvPr>
            <p:ph type="body" idx="1"/>
          </p:nvPr>
        </p:nvSpPr>
        <p:spPr>
          <a:xfrm>
            <a:off x="892969" y="999460"/>
            <a:ext cx="10406063" cy="5251321"/>
          </a:xfrm>
        </p:spPr>
        <p:txBody>
          <a:bodyPr>
            <a:noAutofit/>
          </a:bodyPr>
          <a:lstStyle/>
          <a:p>
            <a:pPr marL="0" indent="0">
              <a:buNone/>
            </a:pPr>
            <a:r>
              <a:rPr lang="en-US" sz="2400" dirty="0"/>
              <a:t>A junior registrar who has been assisting you manage the patient, bursts out crying and leaves the resuscitation cubicle. </a:t>
            </a:r>
          </a:p>
          <a:p>
            <a:r>
              <a:rPr lang="en-US" sz="2400" dirty="0"/>
              <a:t>State three (3) actions you would take to manage this situation.</a:t>
            </a:r>
          </a:p>
          <a:p>
            <a:endParaRPr lang="en-US" sz="800" dirty="0"/>
          </a:p>
          <a:p>
            <a:pPr marL="0" indent="0">
              <a:buNone/>
            </a:pPr>
            <a:r>
              <a:rPr lang="en-US" sz="2400" dirty="0"/>
              <a:t>Key Issues:</a:t>
            </a:r>
          </a:p>
          <a:p>
            <a:r>
              <a:rPr lang="en-US" sz="2400" dirty="0"/>
              <a:t>Need to continue managing CRITICAL patient – now one doctor short.</a:t>
            </a:r>
          </a:p>
          <a:p>
            <a:r>
              <a:rPr lang="en-US" sz="2400" dirty="0"/>
              <a:t>Need to ensure registrar’s safety.</a:t>
            </a:r>
          </a:p>
        </p:txBody>
      </p:sp>
      <p:pic>
        <p:nvPicPr>
          <p:cNvPr id="6" name="Audio 5">
            <a:hlinkClick r:id="" action="ppaction://media"/>
            <a:extLst>
              <a:ext uri="{FF2B5EF4-FFF2-40B4-BE49-F238E27FC236}">
                <a16:creationId xmlns:a16="http://schemas.microsoft.com/office/drawing/2014/main" id="{D64D1F2E-8282-FA4C-8F51-65D8110599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74187285"/>
      </p:ext>
    </p:extLst>
  </p:cSld>
  <p:clrMapOvr>
    <a:masterClrMapping/>
  </p:clrMapOvr>
  <p:transition spd="med" advTm="319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E09-F69E-644D-A947-E4A183D3D720}"/>
              </a:ext>
            </a:extLst>
          </p:cNvPr>
          <p:cNvSpPr>
            <a:spLocks noGrp="1"/>
          </p:cNvSpPr>
          <p:nvPr>
            <p:ph type="title"/>
          </p:nvPr>
        </p:nvSpPr>
        <p:spPr>
          <a:xfrm>
            <a:off x="2193727" y="312539"/>
            <a:ext cx="7804547" cy="759023"/>
          </a:xfrm>
        </p:spPr>
        <p:txBody>
          <a:bodyPr>
            <a:normAutofit fontScale="90000"/>
          </a:bodyPr>
          <a:lstStyle/>
          <a:p>
            <a:r>
              <a:rPr lang="en-US" sz="3094" dirty="0"/>
              <a:t>Section E – The Distressed Registrar – Actions:</a:t>
            </a:r>
          </a:p>
        </p:txBody>
      </p:sp>
      <p:sp>
        <p:nvSpPr>
          <p:cNvPr id="3" name="Text Placeholder 2">
            <a:extLst>
              <a:ext uri="{FF2B5EF4-FFF2-40B4-BE49-F238E27FC236}">
                <a16:creationId xmlns:a16="http://schemas.microsoft.com/office/drawing/2014/main" id="{42B6C394-62B3-D242-80B4-5CECB35419A6}"/>
              </a:ext>
            </a:extLst>
          </p:cNvPr>
          <p:cNvSpPr>
            <a:spLocks noGrp="1"/>
          </p:cNvSpPr>
          <p:nvPr>
            <p:ph type="body" idx="1"/>
          </p:nvPr>
        </p:nvSpPr>
        <p:spPr>
          <a:xfrm>
            <a:off x="955158" y="1079868"/>
            <a:ext cx="10281683" cy="5179219"/>
          </a:xfrm>
        </p:spPr>
        <p:txBody>
          <a:bodyPr>
            <a:normAutofit/>
          </a:bodyPr>
          <a:lstStyle/>
          <a:p>
            <a:pPr lvl="1"/>
            <a:r>
              <a:rPr lang="en-AU" sz="2400" dirty="0"/>
              <a:t>Continue managing patient - is time critical. </a:t>
            </a:r>
          </a:p>
          <a:p>
            <a:pPr lvl="1"/>
            <a:r>
              <a:rPr lang="en-AU" sz="2400" dirty="0"/>
              <a:t>Seek assistance from other registrar / doctor to assist managing patient while you coordinate care.</a:t>
            </a:r>
          </a:p>
          <a:p>
            <a:pPr lvl="1"/>
            <a:r>
              <a:rPr lang="en-AU" sz="2400" dirty="0"/>
              <a:t>Assign senior staff member to check on junior registrar and ensure their safety - ?gender equivalent - likely to be a senior nursing colleague or other senior doctor.</a:t>
            </a:r>
          </a:p>
          <a:p>
            <a:pPr lvl="1"/>
            <a:r>
              <a:rPr lang="en-AU" sz="2400" dirty="0"/>
              <a:t>Arrange for junior registrar to be relieved - time off floor or go home. Reassign their patients to other doctors. </a:t>
            </a:r>
          </a:p>
        </p:txBody>
      </p:sp>
      <p:pic>
        <p:nvPicPr>
          <p:cNvPr id="11" name="Audio 10">
            <a:hlinkClick r:id="" action="ppaction://media"/>
            <a:extLst>
              <a:ext uri="{FF2B5EF4-FFF2-40B4-BE49-F238E27FC236}">
                <a16:creationId xmlns:a16="http://schemas.microsoft.com/office/drawing/2014/main" id="{7EAC7A6B-5D75-9246-8094-AA4A622971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55955133"/>
      </p:ext>
    </p:extLst>
  </p:cSld>
  <p:clrMapOvr>
    <a:masterClrMapping/>
  </p:clrMapOvr>
  <p:transition spd="med" advTm="499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84239-B04E-8E4A-9812-863BB26BA7FE}"/>
              </a:ext>
            </a:extLst>
          </p:cNvPr>
          <p:cNvSpPr>
            <a:spLocks noGrp="1"/>
          </p:cNvSpPr>
          <p:nvPr>
            <p:ph type="title"/>
          </p:nvPr>
        </p:nvSpPr>
        <p:spPr>
          <a:xfrm>
            <a:off x="892969" y="202020"/>
            <a:ext cx="10406063" cy="882502"/>
          </a:xfrm>
        </p:spPr>
        <p:txBody>
          <a:bodyPr>
            <a:normAutofit/>
          </a:bodyPr>
          <a:lstStyle/>
          <a:p>
            <a:r>
              <a:rPr lang="en-US" sz="3094" dirty="0"/>
              <a:t>Section E – The Distressed Registrar – Actions:</a:t>
            </a:r>
          </a:p>
        </p:txBody>
      </p:sp>
      <p:sp>
        <p:nvSpPr>
          <p:cNvPr id="3" name="Text Placeholder 2">
            <a:extLst>
              <a:ext uri="{FF2B5EF4-FFF2-40B4-BE49-F238E27FC236}">
                <a16:creationId xmlns:a16="http://schemas.microsoft.com/office/drawing/2014/main" id="{3780027A-86F2-FF48-BF73-088A3B0EDB09}"/>
              </a:ext>
            </a:extLst>
          </p:cNvPr>
          <p:cNvSpPr>
            <a:spLocks noGrp="1"/>
          </p:cNvSpPr>
          <p:nvPr>
            <p:ph type="body" idx="1"/>
          </p:nvPr>
        </p:nvSpPr>
        <p:spPr>
          <a:xfrm>
            <a:off x="892968" y="946298"/>
            <a:ext cx="10406063" cy="5479216"/>
          </a:xfrm>
        </p:spPr>
        <p:txBody>
          <a:bodyPr>
            <a:normAutofit/>
          </a:bodyPr>
          <a:lstStyle/>
          <a:p>
            <a:pPr lvl="1"/>
            <a:r>
              <a:rPr lang="en-AU" sz="2200" dirty="0"/>
              <a:t>Once able, meet with junior registrar off the floor (if other gender - chaperone). </a:t>
            </a:r>
          </a:p>
          <a:p>
            <a:pPr lvl="2"/>
            <a:r>
              <a:rPr lang="en-AU" sz="2200" dirty="0"/>
              <a:t>In non-confrontational manner discuss / try to understand circumstances and causes of behaviour. </a:t>
            </a:r>
          </a:p>
          <a:p>
            <a:pPr lvl="1"/>
            <a:r>
              <a:rPr lang="en-AU" sz="2200" dirty="0"/>
              <a:t>Further discussions regarding expectations, professionalism, responsibilities, may need to be differed - preferentially done by DMET / Mentor. </a:t>
            </a:r>
          </a:p>
          <a:p>
            <a:pPr lvl="1"/>
            <a:r>
              <a:rPr lang="en-AU" sz="2200" dirty="0"/>
              <a:t>Advise DEMT / DEM about events.</a:t>
            </a:r>
          </a:p>
          <a:p>
            <a:pPr lvl="1"/>
            <a:r>
              <a:rPr lang="en-AU" sz="2200" dirty="0"/>
              <a:t>Discuss events with doctor’s Mentor and ask them to check registrars wellbeing as soon as practical.</a:t>
            </a:r>
          </a:p>
          <a:p>
            <a:pPr lvl="1"/>
            <a:r>
              <a:rPr lang="en-AU" sz="2200" dirty="0"/>
              <a:t>Debrief Team (Hot / Delayed).</a:t>
            </a:r>
          </a:p>
        </p:txBody>
      </p:sp>
      <p:pic>
        <p:nvPicPr>
          <p:cNvPr id="9" name="Audio 8">
            <a:hlinkClick r:id="" action="ppaction://media"/>
            <a:extLst>
              <a:ext uri="{FF2B5EF4-FFF2-40B4-BE49-F238E27FC236}">
                <a16:creationId xmlns:a16="http://schemas.microsoft.com/office/drawing/2014/main" id="{18CCD323-E13F-E54F-8F43-B3EC4993AA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6261192"/>
      </p:ext>
    </p:extLst>
  </p:cSld>
  <p:clrMapOvr>
    <a:masterClrMapping/>
  </p:clrMapOvr>
  <p:transition spd="med" advTm="644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196CDC1-863E-4D48-B20E-A90E2D059094}"/>
              </a:ext>
            </a:extLst>
          </p:cNvPr>
          <p:cNvGraphicFramePr/>
          <p:nvPr>
            <p:extLst>
              <p:ext uri="{D42A27DB-BD31-4B8C-83A1-F6EECF244321}">
                <p14:modId xmlns:p14="http://schemas.microsoft.com/office/powerpoint/2010/main" val="2614908151"/>
              </p:ext>
            </p:extLst>
          </p:nvPr>
        </p:nvGraphicFramePr>
        <p:xfrm>
          <a:off x="976423" y="552893"/>
          <a:ext cx="10239154" cy="5752213"/>
        </p:xfrm>
        <a:graphic>
          <a:graphicData uri="http://schemas.openxmlformats.org/drawingml/2006/chart">
            <c:chart xmlns:c="http://schemas.openxmlformats.org/drawingml/2006/chart" xmlns:r="http://schemas.openxmlformats.org/officeDocument/2006/relationships" r:id="rId5"/>
          </a:graphicData>
        </a:graphic>
      </p:graphicFrame>
      <p:pic>
        <p:nvPicPr>
          <p:cNvPr id="5" name="Audio 4">
            <a:hlinkClick r:id="" action="ppaction://media"/>
            <a:extLst>
              <a:ext uri="{FF2B5EF4-FFF2-40B4-BE49-F238E27FC236}">
                <a16:creationId xmlns:a16="http://schemas.microsoft.com/office/drawing/2014/main" id="{32A9729B-95B7-104B-A4B4-FBE1055522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32682129"/>
      </p:ext>
    </p:extLst>
  </p:cSld>
  <p:clrMapOvr>
    <a:masterClrMapping/>
  </p:clrMapOvr>
  <p:transition spd="med" advTm="503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ctrTitle"/>
          </p:nvPr>
        </p:nvSpPr>
        <p:spPr>
          <a:xfrm>
            <a:off x="1190625" y="1151930"/>
            <a:ext cx="9707747" cy="1087636"/>
          </a:xfrm>
          <a:prstGeom prst="rect">
            <a:avLst/>
          </a:prstGeom>
        </p:spPr>
        <p:txBody>
          <a:bodyPr>
            <a:normAutofit fontScale="90000"/>
          </a:bodyPr>
          <a:lstStyle>
            <a:lvl1pPr>
              <a:defRPr>
                <a:solidFill>
                  <a:srgbClr val="005493"/>
                </a:solidFill>
              </a:defRPr>
            </a:lvl1pPr>
          </a:lstStyle>
          <a:p>
            <a:r>
              <a:rPr lang="en-AU" sz="2800" b="1" dirty="0"/>
              <a:t>We don’t only need to know what we need to know, </a:t>
            </a:r>
            <a:br>
              <a:rPr lang="en-AU" sz="2800" b="1" dirty="0"/>
            </a:br>
            <a:r>
              <a:rPr lang="en-AU" sz="2800" b="1" dirty="0"/>
              <a:t>we need to know one step ahead of this. </a:t>
            </a:r>
            <a:br>
              <a:rPr lang="en-AU" sz="1687" b="1" dirty="0"/>
            </a:br>
            <a:endParaRPr sz="1687" b="1" dirty="0"/>
          </a:p>
        </p:txBody>
      </p:sp>
      <p:sp>
        <p:nvSpPr>
          <p:cNvPr id="183" name="Shape 183"/>
          <p:cNvSpPr>
            <a:spLocks noGrp="1"/>
          </p:cNvSpPr>
          <p:nvPr>
            <p:ph type="subTitle" sz="quarter" idx="1"/>
          </p:nvPr>
        </p:nvSpPr>
        <p:spPr>
          <a:prstGeom prst="rect">
            <a:avLst/>
          </a:prstGeom>
        </p:spPr>
        <p:txBody>
          <a:bodyPr>
            <a:normAutofit fontScale="92500" lnSpcReduction="20000"/>
          </a:bodyPr>
          <a:lstStyle/>
          <a:p>
            <a:r>
              <a:rPr lang="en-AU" sz="5625" dirty="0">
                <a:solidFill>
                  <a:srgbClr val="011893"/>
                </a:solidFill>
              </a:rPr>
              <a:t>Good Luck!</a:t>
            </a:r>
            <a:endParaRPr dirty="0">
              <a:solidFill>
                <a:srgbClr val="011893"/>
              </a:solidFill>
            </a:endParaRPr>
          </a:p>
        </p:txBody>
      </p:sp>
      <p:sp>
        <p:nvSpPr>
          <p:cNvPr id="2" name="TextBox 1">
            <a:extLst>
              <a:ext uri="{FF2B5EF4-FFF2-40B4-BE49-F238E27FC236}">
                <a16:creationId xmlns:a16="http://schemas.microsoft.com/office/drawing/2014/main" id="{BF4B38D0-5B08-3D40-8A20-AF8AFA9D733F}"/>
              </a:ext>
            </a:extLst>
          </p:cNvPr>
          <p:cNvSpPr txBox="1"/>
          <p:nvPr/>
        </p:nvSpPr>
        <p:spPr>
          <a:xfrm>
            <a:off x="8756531" y="2073687"/>
            <a:ext cx="875241"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1687" kern="0" dirty="0">
                <a:solidFill>
                  <a:srgbClr val="011893"/>
                </a:solidFill>
                <a:latin typeface="Helvetica Light"/>
                <a:sym typeface="Helvetica Light"/>
              </a:rPr>
              <a:t>EM-RAP</a:t>
            </a:r>
          </a:p>
        </p:txBody>
      </p:sp>
      <p:pic>
        <p:nvPicPr>
          <p:cNvPr id="4" name="Audio 3">
            <a:hlinkClick r:id="" action="ppaction://media"/>
            <a:extLst>
              <a:ext uri="{FF2B5EF4-FFF2-40B4-BE49-F238E27FC236}">
                <a16:creationId xmlns:a16="http://schemas.microsoft.com/office/drawing/2014/main" id="{5B78EA9B-1CB3-2B4E-A6C3-7DCD12E9A2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32248604"/>
      </p:ext>
    </p:extLst>
  </p:cSld>
  <p:clrMapOvr>
    <a:masterClrMapping/>
  </p:clrMapOvr>
  <p:transition spd="slow" advTm="306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 name="But we got this"/>
          <p:cNvSpPr txBox="1"/>
          <p:nvPr/>
        </p:nvSpPr>
        <p:spPr>
          <a:xfrm>
            <a:off x="1524000" y="180369"/>
            <a:ext cx="9144001" cy="1348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11800"/>
            </a:lvl1pPr>
          </a:lstStyle>
          <a:p>
            <a:pPr algn="ctr" defTabSz="410751" hangingPunct="0"/>
            <a:r>
              <a:rPr sz="8297" kern="0" dirty="0">
                <a:solidFill>
                  <a:srgbClr val="FF8AD8"/>
                </a:solidFill>
                <a:latin typeface="Helvetica Light"/>
                <a:sym typeface="Helvetica Light"/>
              </a:rPr>
              <a:t>But </a:t>
            </a:r>
            <a:r>
              <a:rPr lang="en-AU" sz="8297" kern="0" dirty="0">
                <a:solidFill>
                  <a:srgbClr val="FF8AD8"/>
                </a:solidFill>
                <a:latin typeface="Helvetica Light"/>
                <a:sym typeface="Helvetica Light"/>
              </a:rPr>
              <a:t>W</a:t>
            </a:r>
            <a:r>
              <a:rPr sz="8297" kern="0" dirty="0">
                <a:solidFill>
                  <a:srgbClr val="FF8AD8"/>
                </a:solidFill>
                <a:latin typeface="Helvetica Light"/>
                <a:sym typeface="Helvetica Light"/>
              </a:rPr>
              <a:t>e </a:t>
            </a:r>
            <a:r>
              <a:rPr lang="en-AU" sz="8297" kern="0" dirty="0">
                <a:solidFill>
                  <a:srgbClr val="FF8AD8"/>
                </a:solidFill>
                <a:latin typeface="Helvetica Light"/>
                <a:sym typeface="Helvetica Light"/>
              </a:rPr>
              <a:t>Got</a:t>
            </a:r>
            <a:r>
              <a:rPr sz="8297" kern="0" dirty="0">
                <a:solidFill>
                  <a:srgbClr val="FF8AD8"/>
                </a:solidFill>
                <a:latin typeface="Helvetica Light"/>
                <a:sym typeface="Helvetica Light"/>
              </a:rPr>
              <a:t> </a:t>
            </a:r>
            <a:r>
              <a:rPr lang="en-AU" sz="8297" kern="0" dirty="0">
                <a:solidFill>
                  <a:srgbClr val="FF8AD8"/>
                </a:solidFill>
                <a:latin typeface="Helvetica Light"/>
                <a:sym typeface="Helvetica Light"/>
              </a:rPr>
              <a:t>T</a:t>
            </a:r>
            <a:r>
              <a:rPr sz="8297" kern="0" dirty="0">
                <a:solidFill>
                  <a:srgbClr val="FF8AD8"/>
                </a:solidFill>
                <a:latin typeface="Helvetica Light"/>
                <a:sym typeface="Helvetica Light"/>
              </a:rPr>
              <a:t>his</a:t>
            </a:r>
          </a:p>
        </p:txBody>
      </p:sp>
      <p:pic>
        <p:nvPicPr>
          <p:cNvPr id="104" name="giphy.gif" descr="giphy.gif"/>
          <p:cNvPicPr>
            <a:picLocks/>
          </p:cNvPicPr>
          <p:nvPr/>
        </p:nvPicPr>
        <p:blipFill>
          <a:blip r:embed="rId2"/>
          <a:stretch>
            <a:fillRect/>
          </a:stretch>
        </p:blipFill>
        <p:spPr>
          <a:xfrm>
            <a:off x="2082135" y="1712469"/>
            <a:ext cx="8162201" cy="4389450"/>
          </a:xfrm>
          <a:prstGeom prst="rect">
            <a:avLst/>
          </a:prstGeom>
          <a:ln w="12700">
            <a:miter lim="400000"/>
          </a:ln>
        </p:spPr>
      </p:pic>
    </p:spTree>
    <p:extLst>
      <p:ext uri="{BB962C8B-B14F-4D97-AF65-F5344CB8AC3E}">
        <p14:creationId xmlns:p14="http://schemas.microsoft.com/office/powerpoint/2010/main" val="720641182"/>
      </p:ext>
    </p:extLst>
  </p:cSld>
  <p:clrMapOvr>
    <a:masterClrMapping/>
  </p:clrMapOvr>
  <p:transition spd="med" advTm="378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582E-6773-EA4E-9954-C573842EED91}"/>
              </a:ext>
            </a:extLst>
          </p:cNvPr>
          <p:cNvSpPr>
            <a:spLocks noGrp="1"/>
          </p:cNvSpPr>
          <p:nvPr>
            <p:ph type="title"/>
          </p:nvPr>
        </p:nvSpPr>
        <p:spPr/>
        <p:txBody>
          <a:bodyPr/>
          <a:lstStyle/>
          <a:p>
            <a:r>
              <a:rPr lang="en-US" dirty="0"/>
              <a:t>The Stem</a:t>
            </a:r>
          </a:p>
        </p:txBody>
      </p:sp>
      <p:sp>
        <p:nvSpPr>
          <p:cNvPr id="3" name="Text Placeholder 2">
            <a:extLst>
              <a:ext uri="{FF2B5EF4-FFF2-40B4-BE49-F238E27FC236}">
                <a16:creationId xmlns:a16="http://schemas.microsoft.com/office/drawing/2014/main" id="{91382B14-4002-F642-A913-17677C8BFF3A}"/>
              </a:ext>
            </a:extLst>
          </p:cNvPr>
          <p:cNvSpPr>
            <a:spLocks noGrp="1"/>
          </p:cNvSpPr>
          <p:nvPr>
            <p:ph type="body" idx="1"/>
          </p:nvPr>
        </p:nvSpPr>
        <p:spPr/>
        <p:txBody>
          <a:bodyPr>
            <a:normAutofit/>
          </a:bodyPr>
          <a:lstStyle/>
          <a:p>
            <a:r>
              <a:rPr lang="en-AU" sz="2400" dirty="0"/>
              <a:t>A previously well 35-year-old male without any allergies, is brought by ambulance to your rural ED. You are 90 km away from the nearest trauma centre. General Surgery and Anaesthesia services are onsite.  He has suffered an isolated head injury. </a:t>
            </a:r>
          </a:p>
          <a:p>
            <a:r>
              <a:rPr lang="en-AU" sz="2400" dirty="0"/>
              <a:t>On arrival the patient is alert and complains of a headache. He is amnestic to the events, repeatedly asking staff what had happened. He has no significant neurological deficits. </a:t>
            </a:r>
          </a:p>
          <a:p>
            <a:r>
              <a:rPr lang="en-AU" sz="2400" dirty="0"/>
              <a:t>His vitals are all stable, aside from GCS 14 (confused).</a:t>
            </a:r>
          </a:p>
        </p:txBody>
      </p:sp>
      <p:pic>
        <p:nvPicPr>
          <p:cNvPr id="9" name="Audio 8">
            <a:hlinkClick r:id="" action="ppaction://media"/>
            <a:extLst>
              <a:ext uri="{FF2B5EF4-FFF2-40B4-BE49-F238E27FC236}">
                <a16:creationId xmlns:a16="http://schemas.microsoft.com/office/drawing/2014/main" id="{3A6D4EB7-E311-9943-A657-C283D512E6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05761921"/>
      </p:ext>
    </p:extLst>
  </p:cSld>
  <p:clrMapOvr>
    <a:masterClrMapping/>
  </p:clrMapOvr>
  <p:transition spd="med" advTm="407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582E-6773-EA4E-9954-C573842EED91}"/>
              </a:ext>
            </a:extLst>
          </p:cNvPr>
          <p:cNvSpPr>
            <a:spLocks noGrp="1"/>
          </p:cNvSpPr>
          <p:nvPr>
            <p:ph type="title"/>
          </p:nvPr>
        </p:nvSpPr>
        <p:spPr/>
        <p:txBody>
          <a:bodyPr/>
          <a:lstStyle/>
          <a:p>
            <a:r>
              <a:rPr lang="en-US" dirty="0"/>
              <a:t>The Stem</a:t>
            </a:r>
          </a:p>
        </p:txBody>
      </p:sp>
      <p:sp>
        <p:nvSpPr>
          <p:cNvPr id="3" name="Text Placeholder 2">
            <a:extLst>
              <a:ext uri="{FF2B5EF4-FFF2-40B4-BE49-F238E27FC236}">
                <a16:creationId xmlns:a16="http://schemas.microsoft.com/office/drawing/2014/main" id="{91382B14-4002-F642-A913-17677C8BFF3A}"/>
              </a:ext>
            </a:extLst>
          </p:cNvPr>
          <p:cNvSpPr>
            <a:spLocks noGrp="1"/>
          </p:cNvSpPr>
          <p:nvPr>
            <p:ph type="body" idx="1"/>
          </p:nvPr>
        </p:nvSpPr>
        <p:spPr/>
        <p:txBody>
          <a:bodyPr>
            <a:normAutofit/>
          </a:bodyPr>
          <a:lstStyle/>
          <a:p>
            <a:r>
              <a:rPr lang="en-AU" sz="2400" dirty="0"/>
              <a:t>A previously well 35-year-old male without any allergies, is brought by ambulance to your </a:t>
            </a:r>
            <a:r>
              <a:rPr lang="en-AU" sz="2400" b="1" dirty="0">
                <a:highlight>
                  <a:srgbClr val="FFFF00"/>
                </a:highlight>
              </a:rPr>
              <a:t>rural ED</a:t>
            </a:r>
            <a:r>
              <a:rPr lang="en-AU" sz="2400" dirty="0"/>
              <a:t>. You are </a:t>
            </a:r>
            <a:r>
              <a:rPr lang="en-AU" sz="2400" b="1" dirty="0">
                <a:highlight>
                  <a:srgbClr val="FFFF00"/>
                </a:highlight>
              </a:rPr>
              <a:t>90 km away from the nearest trauma centre</a:t>
            </a:r>
            <a:r>
              <a:rPr lang="en-AU" sz="2400" dirty="0"/>
              <a:t>. </a:t>
            </a:r>
            <a:r>
              <a:rPr lang="en-AU" sz="2400" b="1" dirty="0">
                <a:highlight>
                  <a:srgbClr val="FFFF00"/>
                </a:highlight>
              </a:rPr>
              <a:t>General Surgery and Anaesthesia services are onsite</a:t>
            </a:r>
            <a:r>
              <a:rPr lang="en-AU" sz="2400" dirty="0"/>
              <a:t>.  He has suffered an </a:t>
            </a:r>
            <a:r>
              <a:rPr lang="en-AU" sz="2400" b="1" dirty="0">
                <a:highlight>
                  <a:srgbClr val="FFFF00"/>
                </a:highlight>
              </a:rPr>
              <a:t>isolated head injury</a:t>
            </a:r>
            <a:r>
              <a:rPr lang="en-AU" sz="2400" dirty="0"/>
              <a:t>. </a:t>
            </a:r>
          </a:p>
          <a:p>
            <a:r>
              <a:rPr lang="en-AU" sz="2400" dirty="0"/>
              <a:t>On arrival the patient is alert and complains of a headache. He is </a:t>
            </a:r>
            <a:r>
              <a:rPr lang="en-AU" sz="2400" b="1" dirty="0">
                <a:highlight>
                  <a:srgbClr val="FFFF00"/>
                </a:highlight>
              </a:rPr>
              <a:t>amnestic</a:t>
            </a:r>
            <a:r>
              <a:rPr lang="en-AU" sz="2400" dirty="0"/>
              <a:t> to the events, repeatedly asking staff what had happened. He has </a:t>
            </a:r>
            <a:r>
              <a:rPr lang="en-AU" sz="2400" b="1" dirty="0">
                <a:highlight>
                  <a:srgbClr val="FFFF00"/>
                </a:highlight>
              </a:rPr>
              <a:t>no significant neurological deficits</a:t>
            </a:r>
            <a:r>
              <a:rPr lang="en-AU" sz="2400" dirty="0"/>
              <a:t>. </a:t>
            </a:r>
          </a:p>
          <a:p>
            <a:r>
              <a:rPr lang="en-AU" sz="2400" dirty="0"/>
              <a:t>His </a:t>
            </a:r>
            <a:r>
              <a:rPr lang="en-AU" sz="2400" dirty="0">
                <a:highlight>
                  <a:srgbClr val="FFFF00"/>
                </a:highlight>
              </a:rPr>
              <a:t>vitals</a:t>
            </a:r>
            <a:r>
              <a:rPr lang="en-AU" sz="2800" dirty="0"/>
              <a:t> </a:t>
            </a:r>
            <a:r>
              <a:rPr lang="en-AU" sz="2400" dirty="0"/>
              <a:t>are all </a:t>
            </a:r>
            <a:r>
              <a:rPr lang="en-AU" sz="2400" dirty="0">
                <a:highlight>
                  <a:srgbClr val="FFFF00"/>
                </a:highlight>
              </a:rPr>
              <a:t>stable</a:t>
            </a:r>
            <a:r>
              <a:rPr lang="en-AU" sz="2400" dirty="0"/>
              <a:t>, aside from GCS 14 (confused).</a:t>
            </a:r>
          </a:p>
        </p:txBody>
      </p:sp>
      <p:pic>
        <p:nvPicPr>
          <p:cNvPr id="7" name="Audio 6">
            <a:hlinkClick r:id="" action="ppaction://media"/>
            <a:extLst>
              <a:ext uri="{FF2B5EF4-FFF2-40B4-BE49-F238E27FC236}">
                <a16:creationId xmlns:a16="http://schemas.microsoft.com/office/drawing/2014/main" id="{73ADC790-1D59-FC48-91FD-9658413966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12372990"/>
      </p:ext>
    </p:extLst>
  </p:cSld>
  <p:clrMapOvr>
    <a:masterClrMapping/>
  </p:clrMapOvr>
  <p:transition spd="med" advTm="267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4990-2ADA-D548-BEB3-2FCD7914FF5D}"/>
              </a:ext>
            </a:extLst>
          </p:cNvPr>
          <p:cNvSpPr>
            <a:spLocks noGrp="1"/>
          </p:cNvSpPr>
          <p:nvPr>
            <p:ph type="title"/>
          </p:nvPr>
        </p:nvSpPr>
        <p:spPr/>
        <p:txBody>
          <a:bodyPr/>
          <a:lstStyle/>
          <a:p>
            <a:r>
              <a:rPr lang="en-US" dirty="0"/>
              <a:t>The Question</a:t>
            </a:r>
          </a:p>
        </p:txBody>
      </p:sp>
      <p:sp>
        <p:nvSpPr>
          <p:cNvPr id="3" name="Text Placeholder 2">
            <a:extLst>
              <a:ext uri="{FF2B5EF4-FFF2-40B4-BE49-F238E27FC236}">
                <a16:creationId xmlns:a16="http://schemas.microsoft.com/office/drawing/2014/main" id="{F9866B7E-1ACF-874D-AAFF-EFC086C7C92D}"/>
              </a:ext>
            </a:extLst>
          </p:cNvPr>
          <p:cNvSpPr>
            <a:spLocks noGrp="1"/>
          </p:cNvSpPr>
          <p:nvPr>
            <p:ph type="body" idx="1"/>
          </p:nvPr>
        </p:nvSpPr>
        <p:spPr/>
        <p:txBody>
          <a:bodyPr>
            <a:normAutofit/>
          </a:bodyPr>
          <a:lstStyle/>
          <a:p>
            <a:r>
              <a:rPr lang="en-US" sz="2400" dirty="0"/>
              <a:t>This is a bread &amp; butter life-threatening scenario.</a:t>
            </a:r>
          </a:p>
          <a:p>
            <a:r>
              <a:rPr lang="en-US" sz="2400" b="1" dirty="0"/>
              <a:t>Every Emergency Specialist must be able to manage this</a:t>
            </a:r>
            <a:r>
              <a:rPr lang="en-US" sz="2400" dirty="0"/>
              <a:t> </a:t>
            </a:r>
            <a:r>
              <a:rPr lang="en-US" sz="2400" b="1" dirty="0"/>
              <a:t>expertly</a:t>
            </a:r>
            <a:r>
              <a:rPr lang="en-US" sz="2400" dirty="0"/>
              <a:t>.</a:t>
            </a:r>
          </a:p>
          <a:p>
            <a:r>
              <a:rPr lang="en-US" sz="2400" dirty="0"/>
              <a:t>Pass mark set appropriately at 13/18 (7.2/10).</a:t>
            </a:r>
          </a:p>
        </p:txBody>
      </p:sp>
      <p:pic>
        <p:nvPicPr>
          <p:cNvPr id="8" name="Audio 7">
            <a:hlinkClick r:id="" action="ppaction://media"/>
            <a:extLst>
              <a:ext uri="{FF2B5EF4-FFF2-40B4-BE49-F238E27FC236}">
                <a16:creationId xmlns:a16="http://schemas.microsoft.com/office/drawing/2014/main" id="{4F3E0855-B273-584F-A932-7DC93E5752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1816167"/>
      </p:ext>
    </p:extLst>
  </p:cSld>
  <p:clrMapOvr>
    <a:masterClrMapping/>
  </p:clrMapOvr>
  <p:transition spd="med" advTm="24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38EE-150F-6645-9090-5FC851F5F5C8}"/>
              </a:ext>
            </a:extLst>
          </p:cNvPr>
          <p:cNvSpPr>
            <a:spLocks noGrp="1"/>
          </p:cNvSpPr>
          <p:nvPr>
            <p:ph type="title"/>
          </p:nvPr>
        </p:nvSpPr>
        <p:spPr>
          <a:xfrm>
            <a:off x="892969" y="312540"/>
            <a:ext cx="10406063" cy="1197284"/>
          </a:xfrm>
        </p:spPr>
        <p:txBody>
          <a:bodyPr/>
          <a:lstStyle/>
          <a:p>
            <a:r>
              <a:rPr lang="en-US" dirty="0"/>
              <a:t>What We Expected</a:t>
            </a:r>
          </a:p>
        </p:txBody>
      </p:sp>
      <p:sp>
        <p:nvSpPr>
          <p:cNvPr id="3" name="Text Placeholder 2">
            <a:extLst>
              <a:ext uri="{FF2B5EF4-FFF2-40B4-BE49-F238E27FC236}">
                <a16:creationId xmlns:a16="http://schemas.microsoft.com/office/drawing/2014/main" id="{569E8EC1-E699-5F4C-8749-0C49B144E647}"/>
              </a:ext>
            </a:extLst>
          </p:cNvPr>
          <p:cNvSpPr>
            <a:spLocks noGrp="1"/>
          </p:cNvSpPr>
          <p:nvPr>
            <p:ph type="body" idx="1"/>
          </p:nvPr>
        </p:nvSpPr>
        <p:spPr>
          <a:xfrm>
            <a:off x="892968" y="1658680"/>
            <a:ext cx="10406063" cy="4624000"/>
          </a:xfrm>
        </p:spPr>
        <p:txBody>
          <a:bodyPr>
            <a:noAutofit/>
          </a:bodyPr>
          <a:lstStyle/>
          <a:p>
            <a:r>
              <a:rPr lang="en-US" sz="2400" dirty="0"/>
              <a:t>High-end consideration of management issues:</a:t>
            </a:r>
          </a:p>
          <a:p>
            <a:pPr lvl="1"/>
            <a:r>
              <a:rPr lang="en-US" sz="2400" dirty="0"/>
              <a:t>Qualify / Justify</a:t>
            </a:r>
          </a:p>
          <a:p>
            <a:pPr lvl="1"/>
            <a:r>
              <a:rPr lang="en-US" sz="2400" dirty="0"/>
              <a:t>Targets / Aims / Endpoints </a:t>
            </a:r>
          </a:p>
          <a:p>
            <a:pPr lvl="1"/>
            <a:r>
              <a:rPr lang="en-US" sz="2400" dirty="0"/>
              <a:t>Drugs - Reason / Doses / Effect</a:t>
            </a:r>
          </a:p>
          <a:p>
            <a:pPr lvl="1"/>
            <a:r>
              <a:rPr lang="en-US" sz="2400" dirty="0"/>
              <a:t>Integration of knowledge, experience, clinical acumen and finesse  – the art of Emergency Medicine.</a:t>
            </a:r>
          </a:p>
          <a:p>
            <a:r>
              <a:rPr lang="en-US" sz="2400" dirty="0"/>
              <a:t>AT EMERGENCY CONSULTANT / SPECIALIST LEVEL.</a:t>
            </a:r>
          </a:p>
        </p:txBody>
      </p:sp>
      <p:pic>
        <p:nvPicPr>
          <p:cNvPr id="7" name="Audio 6">
            <a:hlinkClick r:id="" action="ppaction://media"/>
            <a:extLst>
              <a:ext uri="{FF2B5EF4-FFF2-40B4-BE49-F238E27FC236}">
                <a16:creationId xmlns:a16="http://schemas.microsoft.com/office/drawing/2014/main" id="{CEB86FD0-543D-0E49-8F39-D46435C80B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91955435"/>
      </p:ext>
    </p:extLst>
  </p:cSld>
  <p:clrMapOvr>
    <a:masterClrMapping/>
  </p:clrMapOvr>
  <p:transition spd="med" advTm="459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7801-769F-8743-B6C6-B7254BF18A63}"/>
              </a:ext>
            </a:extLst>
          </p:cNvPr>
          <p:cNvSpPr>
            <a:spLocks noGrp="1"/>
          </p:cNvSpPr>
          <p:nvPr>
            <p:ph type="title"/>
          </p:nvPr>
        </p:nvSpPr>
        <p:spPr>
          <a:xfrm>
            <a:off x="2193727" y="312539"/>
            <a:ext cx="7804547" cy="1059061"/>
          </a:xfrm>
        </p:spPr>
        <p:txBody>
          <a:bodyPr/>
          <a:lstStyle/>
          <a:p>
            <a:r>
              <a:rPr lang="en-US" dirty="0"/>
              <a:t>What We Got</a:t>
            </a:r>
          </a:p>
        </p:txBody>
      </p:sp>
      <p:sp>
        <p:nvSpPr>
          <p:cNvPr id="3" name="Text Placeholder 2">
            <a:extLst>
              <a:ext uri="{FF2B5EF4-FFF2-40B4-BE49-F238E27FC236}">
                <a16:creationId xmlns:a16="http://schemas.microsoft.com/office/drawing/2014/main" id="{C68997DE-54EE-E145-BA46-D2E7F02AF7BF}"/>
              </a:ext>
            </a:extLst>
          </p:cNvPr>
          <p:cNvSpPr>
            <a:spLocks noGrp="1"/>
          </p:cNvSpPr>
          <p:nvPr>
            <p:ph type="body" idx="1"/>
          </p:nvPr>
        </p:nvSpPr>
        <p:spPr>
          <a:xfrm>
            <a:off x="1056167" y="1403498"/>
            <a:ext cx="10079665" cy="5025628"/>
          </a:xfrm>
        </p:spPr>
        <p:txBody>
          <a:bodyPr>
            <a:normAutofit/>
          </a:bodyPr>
          <a:lstStyle/>
          <a:p>
            <a:r>
              <a:rPr lang="en-US" sz="2400" dirty="0"/>
              <a:t>Poor quality answers.</a:t>
            </a:r>
          </a:p>
          <a:p>
            <a:pPr lvl="1"/>
            <a:r>
              <a:rPr lang="en-US" sz="2400" dirty="0"/>
              <a:t>Answers at HMO or Junior Registrar level.</a:t>
            </a:r>
          </a:p>
          <a:p>
            <a:r>
              <a:rPr lang="en-US" sz="2400" dirty="0"/>
              <a:t>Generic / template answers, not SPECIFIC or tailored to THIS patient.</a:t>
            </a:r>
          </a:p>
          <a:p>
            <a:r>
              <a:rPr lang="en-US" sz="2400" dirty="0"/>
              <a:t>Vague, non-comital, non-</a:t>
            </a:r>
            <a:r>
              <a:rPr lang="en-US" sz="2400" dirty="0" err="1"/>
              <a:t>consultoid</a:t>
            </a:r>
            <a:r>
              <a:rPr lang="en-US" sz="2400" dirty="0"/>
              <a:t> answers.</a:t>
            </a:r>
          </a:p>
          <a:p>
            <a:r>
              <a:rPr lang="en-US" sz="2400" dirty="0"/>
              <a:t>Dangerous answers which would compromise the patient further.</a:t>
            </a:r>
          </a:p>
          <a:p>
            <a:r>
              <a:rPr lang="en-US" sz="2400" b="1" dirty="0">
                <a:highlight>
                  <a:srgbClr val="FFFF00"/>
                </a:highlight>
              </a:rPr>
              <a:t>Only 3 of 42 candidates passed this SAQ.</a:t>
            </a:r>
          </a:p>
        </p:txBody>
      </p:sp>
      <p:pic>
        <p:nvPicPr>
          <p:cNvPr id="7" name="Audio 6">
            <a:hlinkClick r:id="" action="ppaction://media"/>
            <a:extLst>
              <a:ext uri="{FF2B5EF4-FFF2-40B4-BE49-F238E27FC236}">
                <a16:creationId xmlns:a16="http://schemas.microsoft.com/office/drawing/2014/main" id="{79867313-6F25-044A-BAF6-DF48DC19D7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48805735"/>
      </p:ext>
    </p:extLst>
  </p:cSld>
  <p:clrMapOvr>
    <a:masterClrMapping/>
  </p:clrMapOvr>
  <p:transition spd="med" advTm="422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DFC7-D513-F442-92D6-A8DE2CD79A8E}"/>
              </a:ext>
            </a:extLst>
          </p:cNvPr>
          <p:cNvSpPr>
            <a:spLocks noGrp="1"/>
          </p:cNvSpPr>
          <p:nvPr>
            <p:ph type="title"/>
          </p:nvPr>
        </p:nvSpPr>
        <p:spPr>
          <a:xfrm>
            <a:off x="1480751" y="312539"/>
            <a:ext cx="9230498" cy="1134070"/>
          </a:xfrm>
        </p:spPr>
        <p:txBody>
          <a:bodyPr>
            <a:normAutofit/>
          </a:bodyPr>
          <a:lstStyle/>
          <a:p>
            <a:r>
              <a:rPr lang="en-US" dirty="0"/>
              <a:t>End of Specialty Exam</a:t>
            </a:r>
          </a:p>
        </p:txBody>
      </p:sp>
      <p:sp>
        <p:nvSpPr>
          <p:cNvPr id="3" name="Text Placeholder 2">
            <a:extLst>
              <a:ext uri="{FF2B5EF4-FFF2-40B4-BE49-F238E27FC236}">
                <a16:creationId xmlns:a16="http://schemas.microsoft.com/office/drawing/2014/main" id="{8E9F2D00-CD8D-0D47-8126-8306647695FA}"/>
              </a:ext>
            </a:extLst>
          </p:cNvPr>
          <p:cNvSpPr>
            <a:spLocks noGrp="1"/>
          </p:cNvSpPr>
          <p:nvPr>
            <p:ph type="body" idx="1"/>
          </p:nvPr>
        </p:nvSpPr>
        <p:spPr>
          <a:xfrm>
            <a:off x="976423" y="1446609"/>
            <a:ext cx="10239153" cy="4804172"/>
          </a:xfrm>
        </p:spPr>
        <p:txBody>
          <a:bodyPr>
            <a:normAutofit/>
          </a:bodyPr>
          <a:lstStyle/>
          <a:p>
            <a:r>
              <a:rPr lang="en-US" sz="2400" dirty="0"/>
              <a:t>ACEM allows sitting the Written Fellowship Exam after first year of Advanced Training, however: </a:t>
            </a:r>
          </a:p>
          <a:p>
            <a:pPr lvl="1"/>
            <a:r>
              <a:rPr lang="en-US" sz="2400" dirty="0"/>
              <a:t>THIS IS STILL PART OF YOUR  END-OF-SPECIALTY EXAMS.</a:t>
            </a:r>
          </a:p>
          <a:p>
            <a:pPr lvl="1"/>
            <a:r>
              <a:rPr lang="en-US" sz="2400" dirty="0"/>
              <a:t>ANSWERS ARE EXPECTED AT THIS LEVEL.</a:t>
            </a:r>
          </a:p>
          <a:p>
            <a:pPr lvl="1"/>
            <a:r>
              <a:rPr lang="en-US" sz="2400" dirty="0"/>
              <a:t>This is a good example why sitting early should be discouraged.</a:t>
            </a:r>
          </a:p>
          <a:p>
            <a:r>
              <a:rPr lang="en-US" sz="2400" dirty="0"/>
              <a:t>A lot of effort put into preparation and marking of this SAQ - results are disheartening. </a:t>
            </a:r>
          </a:p>
        </p:txBody>
      </p:sp>
      <p:pic>
        <p:nvPicPr>
          <p:cNvPr id="8" name="Audio 7">
            <a:hlinkClick r:id="" action="ppaction://media"/>
            <a:extLst>
              <a:ext uri="{FF2B5EF4-FFF2-40B4-BE49-F238E27FC236}">
                <a16:creationId xmlns:a16="http://schemas.microsoft.com/office/drawing/2014/main" id="{5B1ECD78-6C0B-644F-953A-010A94C162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67695769"/>
      </p:ext>
    </p:extLst>
  </p:cSld>
  <p:clrMapOvr>
    <a:masterClrMapping/>
  </p:clrMapOvr>
  <p:transition spd="med" advTm="362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6"/>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1628</Words>
  <Application>Microsoft Macintosh PowerPoint</Application>
  <PresentationFormat>Widescreen</PresentationFormat>
  <Paragraphs>170</Paragraphs>
  <Slides>29</Slides>
  <Notes>1</Notes>
  <HiddenSlides>0</HiddenSlides>
  <MMClips>27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Helvetica Light</vt:lpstr>
      <vt:lpstr>White</vt:lpstr>
      <vt:lpstr>SAQ 27 – Trauma (EDH)</vt:lpstr>
      <vt:lpstr>PowerPoint Presentation</vt:lpstr>
      <vt:lpstr>PowerPoint Presentation</vt:lpstr>
      <vt:lpstr>The Stem</vt:lpstr>
      <vt:lpstr>The Stem</vt:lpstr>
      <vt:lpstr>The Question</vt:lpstr>
      <vt:lpstr>What We Expected</vt:lpstr>
      <vt:lpstr>What We Got</vt:lpstr>
      <vt:lpstr>End of Specialty Exam</vt:lpstr>
      <vt:lpstr>Section A – CT Interpretation</vt:lpstr>
      <vt:lpstr>Section A – CT Interpretation</vt:lpstr>
      <vt:lpstr>Examples of Poor Answers for Section A</vt:lpstr>
      <vt:lpstr>Section B</vt:lpstr>
      <vt:lpstr>Section B – Before Intubation</vt:lpstr>
      <vt:lpstr>Section B - Intubation</vt:lpstr>
      <vt:lpstr>Section B – Intubation (continued)</vt:lpstr>
      <vt:lpstr>Section B – Post Intubation Management</vt:lpstr>
      <vt:lpstr>Section C</vt:lpstr>
      <vt:lpstr>Section C</vt:lpstr>
      <vt:lpstr>Pitfalls and Poor Answers – Sections B &amp; C</vt:lpstr>
      <vt:lpstr>Section D – Patient Deterioration</vt:lpstr>
      <vt:lpstr>Section D – Patient Deterioration</vt:lpstr>
      <vt:lpstr>Section D – Patient Deterioration</vt:lpstr>
      <vt:lpstr>Examples of poor answers for section D</vt:lpstr>
      <vt:lpstr>Section E – The Distressed Registrar</vt:lpstr>
      <vt:lpstr>Section E – The Distressed Registrar – Actions:</vt:lpstr>
      <vt:lpstr>Section E – The Distressed Registrar – Actions:</vt:lpstr>
      <vt:lpstr>PowerPoint Presentation</vt:lpstr>
      <vt:lpstr>We don’t only need to know what we need to know,  we need to know one step ahead of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SAQ 27 – Trauma (EDH)</dc:title>
  <dc:creator>Danny Ben-Eli</dc:creator>
  <cp:lastModifiedBy>Danny Ben-Eli</cp:lastModifiedBy>
  <cp:revision>25</cp:revision>
  <dcterms:created xsi:type="dcterms:W3CDTF">2021-03-06T23:17:32Z</dcterms:created>
  <dcterms:modified xsi:type="dcterms:W3CDTF">2021-03-08T00:21:15Z</dcterms:modified>
</cp:coreProperties>
</file>