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'Raw Marks'!$H$3:$H$41</c:f>
              <c:numCache>
                <c:formatCode>General</c:formatCode>
                <c:ptCount val="39"/>
                <c:pt idx="0">
                  <c:v>0</c:v>
                </c:pt>
                <c:pt idx="1">
                  <c:v>0</c:v>
                </c:pt>
                <c:pt idx="2">
                  <c:v>2.5</c:v>
                </c:pt>
                <c:pt idx="3">
                  <c:v>4</c:v>
                </c:pt>
                <c:pt idx="4">
                  <c:v>4.5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5.5</c:v>
                </c:pt>
                <c:pt idx="11">
                  <c:v>5.5</c:v>
                </c:pt>
                <c:pt idx="12">
                  <c:v>5.5</c:v>
                </c:pt>
                <c:pt idx="13">
                  <c:v>6</c:v>
                </c:pt>
                <c:pt idx="14">
                  <c:v>6</c:v>
                </c:pt>
                <c:pt idx="15">
                  <c:v>6.5</c:v>
                </c:pt>
                <c:pt idx="16">
                  <c:v>6.5</c:v>
                </c:pt>
                <c:pt idx="17">
                  <c:v>6.5</c:v>
                </c:pt>
                <c:pt idx="18">
                  <c:v>6.5</c:v>
                </c:pt>
                <c:pt idx="19">
                  <c:v>7</c:v>
                </c:pt>
                <c:pt idx="20">
                  <c:v>7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7.5</c:v>
                </c:pt>
                <c:pt idx="27">
                  <c:v>8</c:v>
                </c:pt>
                <c:pt idx="28">
                  <c:v>8</c:v>
                </c:pt>
                <c:pt idx="29">
                  <c:v>8.5</c:v>
                </c:pt>
                <c:pt idx="30">
                  <c:v>8.5</c:v>
                </c:pt>
                <c:pt idx="31">
                  <c:v>9</c:v>
                </c:pt>
                <c:pt idx="32">
                  <c:v>9</c:v>
                </c:pt>
                <c:pt idx="33">
                  <c:v>9.5</c:v>
                </c:pt>
                <c:pt idx="34">
                  <c:v>9.5</c:v>
                </c:pt>
                <c:pt idx="35">
                  <c:v>9.5</c:v>
                </c:pt>
                <c:pt idx="36">
                  <c:v>11</c:v>
                </c:pt>
                <c:pt idx="37">
                  <c:v>12</c:v>
                </c:pt>
                <c:pt idx="3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68-4574-951C-16D793A998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0"/>
        <c:axId val="1958159184"/>
        <c:axId val="1958147952"/>
      </c:barChart>
      <c:catAx>
        <c:axId val="1958159184"/>
        <c:scaling>
          <c:orientation val="minMax"/>
        </c:scaling>
        <c:delete val="1"/>
        <c:axPos val="b"/>
        <c:majorTickMark val="none"/>
        <c:minorTickMark val="none"/>
        <c:tickLblPos val="nextTo"/>
        <c:crossAx val="1958147952"/>
        <c:crosses val="autoZero"/>
        <c:auto val="1"/>
        <c:lblAlgn val="ctr"/>
        <c:lblOffset val="100"/>
        <c:noMultiLvlLbl val="0"/>
      </c:catAx>
      <c:valAx>
        <c:axId val="19581479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5815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B5DD3-953B-E61A-A974-628318C90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0D58A6-0C24-05C5-649A-13097B532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35E85-79FB-4BDB-B14E-59459C9E7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C634-5BAD-431D-AC40-D1814C63BD8C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C1C0A-5C11-9D26-53E6-64F82C9E9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44D95-FF36-0BB8-A04C-93056F261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5C8-5DCF-4FF7-9B3C-21AADB8C79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97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A5EC0-212E-FF4B-5BAA-E888997C2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AB8B6-31C4-8661-A076-8B522A2A2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9C1C8-46E2-FE1C-B736-1C09F0D7A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C634-5BAD-431D-AC40-D1814C63BD8C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0627E-3969-E070-DC7C-5A8D5AD37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2DCCF-33EC-76A2-B275-CF0508AF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5C8-5DCF-4FF7-9B3C-21AADB8C79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341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9DC2B0-86A3-D69D-9A48-F33AD27244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E5BE96-3593-817B-148E-BF05DAF6C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480A0-4FEE-57EF-4AF2-018B7F66B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C634-5BAD-431D-AC40-D1814C63BD8C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9D55C-A1CE-0BAE-7411-CCCE106D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847F8-C57A-D6FF-246E-F7FE38A7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5C8-5DCF-4FF7-9B3C-21AADB8C79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13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C141D-4A38-CAD8-5503-7A542A5CB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E74D4-DE83-2C34-155D-CEC13A15C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1E29D-895A-53A3-C021-70D839821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C634-5BAD-431D-AC40-D1814C63BD8C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C0D5E-1AD7-2D76-8B3E-D80E996F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6E763-CC63-876C-5E20-5AF9BDC0A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5C8-5DCF-4FF7-9B3C-21AADB8C79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89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D0324-05CA-1349-5E7C-42BAF4DFC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EB8B3-51FB-6F84-A2DC-D64DC99B1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634CD-4740-7C57-F89B-5D6847B1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C634-5BAD-431D-AC40-D1814C63BD8C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38EC6-65E0-3B36-6D94-597A5112D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2A7BE-39AD-63DD-2E51-EB069219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5C8-5DCF-4FF7-9B3C-21AADB8C79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875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E0A91-8702-1973-3971-7346A82DA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CC8C4-4AF4-5053-A1C5-980D3394DD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6A435-AF13-F4D6-D95D-709CA3F10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498D4-F808-F67A-646D-D1C898EE3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C634-5BAD-431D-AC40-D1814C63BD8C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373ECF-6305-8FF6-211C-E098E335D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41FF02-217F-265A-9835-9781D84BB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5C8-5DCF-4FF7-9B3C-21AADB8C79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135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04963-3287-27BA-EFA2-55B05DE9E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7709-D47D-5162-C7BB-47E4A5D26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C530B-D87F-CE47-3220-B7A11F964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D0149A-C8D8-AD65-A270-61A06EF7CA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48F2E7-5439-DB2A-78EC-F7A72A39D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B257B-F8E3-6E86-8E08-09D44F143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C634-5BAD-431D-AC40-D1814C63BD8C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B1864B-CC81-C911-1859-3131A0060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8E7A0-A47C-39D0-4B8D-939E6534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5C8-5DCF-4FF7-9B3C-21AADB8C79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530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FC3E-68E3-1579-C50B-916DC760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27B94B-437C-FA42-05FC-E077ED8F0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C634-5BAD-431D-AC40-D1814C63BD8C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1ACEA-47B8-C9F5-ABFD-711EF2E02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517D5-D473-0D61-880B-64C4011AF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5C8-5DCF-4FF7-9B3C-21AADB8C79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922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32B19E-3874-9395-1BE3-A06A60954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C634-5BAD-431D-AC40-D1814C63BD8C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987582-59F0-8883-914D-A55B2300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5775DA-E7E0-BD41-BC78-E88A763DE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5C8-5DCF-4FF7-9B3C-21AADB8C79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102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B4FA3-20C6-8374-8CF5-F0008A132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4C436-D6B1-BADA-958F-55F321CCB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834C02-69C7-3E4B-FFAE-7F7AB293D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8A8F8-51D5-099A-9901-6667914E2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C634-5BAD-431D-AC40-D1814C63BD8C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B8E35-82DA-B9F2-503B-32C47617F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84818-AC1E-D16B-5258-9802B6364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5C8-5DCF-4FF7-9B3C-21AADB8C79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373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4E488-FA24-64F0-EE9D-3F348C070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B9BFCE-6300-76E1-E35A-ECE7B94E8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71BB45-42E2-07EA-3A89-9F2D1FEBC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5BD3DE-B83D-5323-CF23-8BF6731D9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C634-5BAD-431D-AC40-D1814C63BD8C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5D84B-3772-5386-AC9A-EDD9509E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7007E-D91E-C05A-2725-A2861F4CC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5C8-5DCF-4FF7-9B3C-21AADB8C79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128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845AE6-9BA8-F5E3-F3D7-B663CFC54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C7A5C-B662-F159-083A-F21FC8CBB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83580-AB62-4531-8E1A-926EC0845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5C634-5BAD-431D-AC40-D1814C63BD8C}" type="datetimeFigureOut">
              <a:rPr lang="en-AU" smtClean="0"/>
              <a:t>7/09/2022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9C116-1B0D-BE2C-0525-13AD78717C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611C1-04EE-C17D-975D-99899A6E14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645C8-5DCF-4FF7-9B3C-21AADB8C79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387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FED72-3962-401B-68AC-95F5D01CC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1698171"/>
            <a:ext cx="3962061" cy="45163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 26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69706-267A-6EDA-1F1B-2D4314D50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0020" y="1698170"/>
            <a:ext cx="6478513" cy="4516361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</a:rPr>
              <a:t>A 30 year old female, G2 P1,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b="1" i="0">
                <a:effectLst/>
              </a:rPr>
              <a:t>currently 14 weeks pregnant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</a:rPr>
              <a:t>presents on a Saturday evening to your rural emergency department without Obs and Gyne cover on weekends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</a:rPr>
              <a:t>with </a:t>
            </a:r>
            <a:r>
              <a:rPr lang="en-US" sz="2000" b="1" i="0">
                <a:effectLst/>
              </a:rPr>
              <a:t>post coital light pv spotting</a:t>
            </a:r>
            <a:r>
              <a:rPr lang="en-US" sz="2000" b="0" i="0">
                <a:effectLst/>
              </a:rPr>
              <a:t>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</a:rPr>
              <a:t>She is afebrile and hemodynamically stable. </a:t>
            </a:r>
            <a:endParaRPr lang="en-US" sz="200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49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21FF6DB-4D72-CA52-3CFE-C19617E58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763081" y="-1262272"/>
            <a:ext cx="6738729" cy="9263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94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AF453C-D88A-BDE7-C089-0164EC6B7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en-US" sz="3600" b="0" i="0" dirty="0">
                <a:effectLst/>
                <a:latin typeface="Calibri" panose="020F0502020204030204" pitchFamily="34" charset="0"/>
              </a:rPr>
              <a:t>State the performed examination shown in the image below with 2 relevant findings</a:t>
            </a:r>
            <a:br>
              <a:rPr lang="en-US" sz="3600" dirty="0">
                <a:latin typeface="Calibri" panose="020F0502020204030204" pitchFamily="34" charset="0"/>
              </a:rPr>
            </a:br>
            <a:endParaRPr lang="en-AU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E87A6-A57B-ABC8-8DDA-FE01D6761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fontAlgn="base"/>
            <a:r>
              <a:rPr lang="en-US" sz="2000" b="0" i="0" dirty="0">
                <a:effectLst/>
                <a:latin typeface="Calibri" panose="020F0502020204030204" pitchFamily="34" charset="0"/>
              </a:rPr>
              <a:t> A small polyp (approx. 0.5 cm) protruding through the cervix </a:t>
            </a:r>
            <a:endParaRPr lang="en-US" sz="2000" b="0" i="0" dirty="0">
              <a:effectLst/>
              <a:latin typeface="Segoe UI" panose="020B0502040204020203" pitchFamily="34" charset="0"/>
            </a:endParaRPr>
          </a:p>
          <a:p>
            <a:pPr fontAlgn="base"/>
            <a:r>
              <a:rPr lang="en-US" sz="2000" b="0" i="0" dirty="0">
                <a:effectLst/>
                <a:latin typeface="Calibri" panose="020F0502020204030204" pitchFamily="34" charset="0"/>
              </a:rPr>
              <a:t>closed cervix </a:t>
            </a:r>
            <a:endParaRPr lang="en-US" sz="2000" b="0" i="0" dirty="0">
              <a:effectLst/>
              <a:latin typeface="Segoe UI" panose="020B0502040204020203" pitchFamily="34" charset="0"/>
            </a:endParaRPr>
          </a:p>
          <a:p>
            <a:pPr fontAlgn="base"/>
            <a:r>
              <a:rPr lang="en-US" sz="2000" b="0" i="0" dirty="0">
                <a:effectLst/>
                <a:latin typeface="Calibri" panose="020F0502020204030204" pitchFamily="34" charset="0"/>
              </a:rPr>
              <a:t>No active PB bleeding </a:t>
            </a:r>
            <a:endParaRPr lang="en-US" sz="2000" b="0" i="0" dirty="0">
              <a:effectLst/>
              <a:latin typeface="Segoe UI" panose="020B0502040204020203" pitchFamily="34" charset="0"/>
            </a:endParaRPr>
          </a:p>
          <a:p>
            <a:endParaRPr lang="en-AU" sz="2000" dirty="0"/>
          </a:p>
          <a:p>
            <a:r>
              <a:rPr lang="en-AU" sz="2000" dirty="0">
                <a:solidFill>
                  <a:srgbClr val="FF0000"/>
                </a:solidFill>
              </a:rPr>
              <a:t>Cautions</a:t>
            </a:r>
          </a:p>
          <a:p>
            <a:r>
              <a:rPr lang="en-AU" sz="2000" dirty="0"/>
              <a:t>Dx of open cx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84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3FBCD8-FB10-C523-6B8E-1992178CE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0" i="0" dirty="0">
                <a:effectLst/>
                <a:latin typeface="Calibri" panose="020F0502020204030204" pitchFamily="34" charset="0"/>
              </a:rPr>
              <a:t>List three other causes of PV spotting in this patient. </a:t>
            </a:r>
            <a:br>
              <a:rPr lang="en-US" sz="3600" b="0" i="0" dirty="0">
                <a:effectLst/>
                <a:latin typeface="Calibri" panose="020F0502020204030204" pitchFamily="34" charset="0"/>
              </a:rPr>
            </a:br>
            <a:endParaRPr lang="en-AU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D0DED-5311-6D2A-C3ED-0FCF5654D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1700" dirty="0">
                <a:latin typeface="Calibri" panose="020F0502020204030204" pitchFamily="34" charset="0"/>
              </a:rPr>
              <a:t>Polyp/</a:t>
            </a:r>
            <a:r>
              <a:rPr lang="en-AU" sz="1700" b="0" i="0" dirty="0">
                <a:effectLst/>
                <a:latin typeface="Calibri" panose="020F0502020204030204" pitchFamily="34" charset="0"/>
              </a:rPr>
              <a:t>Threatened </a:t>
            </a:r>
            <a:r>
              <a:rPr lang="en-AU" sz="1700" b="0" i="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miscarriage </a:t>
            </a:r>
          </a:p>
          <a:p>
            <a:pPr fontAlgn="base"/>
            <a:r>
              <a:rPr lang="en-AU" sz="1700" b="0" i="0" dirty="0">
                <a:effectLst/>
                <a:latin typeface="Calibri" panose="020F0502020204030204" pitchFamily="34" charset="0"/>
              </a:rPr>
              <a:t>cervical/vaginal  </a:t>
            </a:r>
            <a:r>
              <a:rPr lang="en-AU" sz="1700" b="0" i="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malignancy </a:t>
            </a:r>
          </a:p>
          <a:p>
            <a:pPr fontAlgn="base"/>
            <a:r>
              <a:rPr lang="en-AU" sz="1700" b="0" i="0" dirty="0">
                <a:effectLst/>
                <a:latin typeface="Calibri" panose="020F0502020204030204" pitchFamily="34" charset="0"/>
              </a:rPr>
              <a:t>vaginal /cervical </a:t>
            </a:r>
            <a:r>
              <a:rPr lang="en-AU" sz="1700" b="0" i="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trauma</a:t>
            </a:r>
            <a:r>
              <a:rPr lang="en-AU" sz="1700" b="0" i="0" dirty="0">
                <a:effectLst/>
                <a:latin typeface="Calibri" panose="020F0502020204030204" pitchFamily="34" charset="0"/>
              </a:rPr>
              <a:t> </a:t>
            </a:r>
          </a:p>
          <a:p>
            <a:pPr fontAlgn="base"/>
            <a:r>
              <a:rPr lang="en-AU" sz="1700" b="0" i="0" dirty="0">
                <a:effectLst/>
                <a:latin typeface="Calibri" panose="020F0502020204030204" pitchFamily="34" charset="0"/>
              </a:rPr>
              <a:t>vaginal </a:t>
            </a:r>
            <a:r>
              <a:rPr lang="en-AU" sz="1700" b="0" i="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infection </a:t>
            </a:r>
          </a:p>
          <a:p>
            <a:pPr fontAlgn="base"/>
            <a:r>
              <a:rPr lang="en-AU" sz="1700" dirty="0">
                <a:highlight>
                  <a:srgbClr val="FFFF00"/>
                </a:highlight>
                <a:latin typeface="Calibri" panose="020F0502020204030204" pitchFamily="34" charset="0"/>
              </a:rPr>
              <a:t>Other site </a:t>
            </a:r>
            <a:endParaRPr lang="en-AU" sz="1700" b="0" i="0" dirty="0">
              <a:effectLst/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pPr fontAlgn="base"/>
            <a:r>
              <a:rPr lang="en-AU" sz="1700" b="0" i="0" dirty="0">
                <a:effectLst/>
                <a:latin typeface="Calibri" panose="020F0502020204030204" pitchFamily="34" charset="0"/>
              </a:rPr>
              <a:t>(cervical ectropion )</a:t>
            </a:r>
          </a:p>
          <a:p>
            <a:pPr rtl="0" fontAlgn="base"/>
            <a:r>
              <a:rPr lang="en-AU" sz="1700" b="0" i="0" dirty="0">
                <a:effectLst/>
                <a:latin typeface="Calibri" panose="020F0502020204030204" pitchFamily="34" charset="0"/>
              </a:rPr>
              <a:t>Categorically (pregnancy related / non pregnancy related: Infective, malignancy, trauma, anatomical/other) 1 mark per category </a:t>
            </a:r>
          </a:p>
          <a:p>
            <a:pPr rtl="0" fontAlgn="base"/>
            <a:r>
              <a:rPr lang="en-AU" sz="17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Cautions</a:t>
            </a:r>
          </a:p>
          <a:p>
            <a:r>
              <a:rPr lang="en-AU" sz="1700" dirty="0"/>
              <a:t>placenta praevia, abruption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09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3FDB7-F3AF-0FE4-7A35-3DCFEAE55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AU" sz="3600" b="1" dirty="0"/>
              <a:t>investigations and rationale - 3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8A6BF-413E-F564-D7DC-75FB1E91E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Calibri" panose="020F0502020204030204" pitchFamily="34" charset="0"/>
              </a:rPr>
              <a:t> </a:t>
            </a:r>
          </a:p>
          <a:p>
            <a:pPr fontAlgn="base"/>
            <a:r>
              <a:rPr lang="en-US" sz="2000" b="0" i="0" dirty="0">
                <a:effectLst/>
                <a:latin typeface="Calibri" panose="020F0502020204030204" pitchFamily="34" charset="0"/>
              </a:rPr>
              <a:t>Ultrasound to locate the polyp and assess the pregnancy </a:t>
            </a:r>
          </a:p>
          <a:p>
            <a:pPr fontAlgn="base"/>
            <a:r>
              <a:rPr lang="en-US" sz="2000" b="0" i="0" dirty="0">
                <a:effectLst/>
                <a:latin typeface="Calibri" panose="020F0502020204030204" pitchFamily="34" charset="0"/>
              </a:rPr>
              <a:t>Blood group  /rh</a:t>
            </a:r>
          </a:p>
          <a:p>
            <a:pPr fontAlgn="base"/>
            <a:r>
              <a:rPr lang="en-US" sz="2000" b="0" i="0" dirty="0">
                <a:effectLst/>
                <a:latin typeface="Calibri" panose="020F0502020204030204" pitchFamily="34" charset="0"/>
              </a:rPr>
              <a:t>(Hb )</a:t>
            </a:r>
          </a:p>
          <a:p>
            <a:pPr fontAlgn="base"/>
            <a:r>
              <a:rPr lang="en-US" sz="2000" b="0" i="0" dirty="0">
                <a:effectLst/>
                <a:latin typeface="Calibri" panose="020F0502020204030204" pitchFamily="34" charset="0"/>
              </a:rPr>
              <a:t>Vaginal swab ( with caution if infective cause is considered) </a:t>
            </a:r>
          </a:p>
          <a:p>
            <a:pPr fontAlgn="base"/>
            <a:r>
              <a:rPr lang="en-US" sz="2000" b="0" i="0" dirty="0">
                <a:effectLst/>
                <a:latin typeface="Calibri" panose="020F0502020204030204" pitchFamily="34" charset="0"/>
              </a:rPr>
              <a:t>1</a:t>
            </a:r>
            <a:r>
              <a:rPr lang="en-US" sz="2000" b="0" i="0" baseline="30000" dirty="0">
                <a:effectLst/>
                <a:latin typeface="Calibri" panose="020F0502020204030204" pitchFamily="34" charset="0"/>
              </a:rPr>
              <a:t>st</a:t>
            </a:r>
            <a:r>
              <a:rPr lang="en-US" sz="2000" b="0" i="0" dirty="0">
                <a:effectLst/>
                <a:latin typeface="Calibri" panose="020F0502020204030204" pitchFamily="34" charset="0"/>
              </a:rPr>
              <a:t> catch Urine/FWT  </a:t>
            </a:r>
          </a:p>
          <a:p>
            <a:pPr rtl="0" fontAlgn="base">
              <a:buFont typeface="+mj-lt"/>
              <a:buAutoNum type="arabicPeriod" startAt="5"/>
            </a:pPr>
            <a:endParaRPr lang="en-US" sz="2000" dirty="0">
              <a:latin typeface="Calibri" panose="020F0502020204030204" pitchFamily="34" charset="0"/>
            </a:endParaRPr>
          </a:p>
          <a:p>
            <a:pPr marL="0" indent="0" rtl="0" fontAlgn="base">
              <a:buNone/>
            </a:pPr>
            <a:r>
              <a:rPr lang="en-US" sz="20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Cautions</a:t>
            </a:r>
          </a:p>
          <a:p>
            <a:pPr marL="0" indent="0" rtl="0" fontAlgn="base">
              <a:buNone/>
            </a:pPr>
            <a:r>
              <a:rPr lang="en-US" sz="2000" dirty="0">
                <a:latin typeface="Calibri" panose="020F0502020204030204" pitchFamily="34" charset="0"/>
              </a:rPr>
              <a:t>Confirm m/c</a:t>
            </a:r>
          </a:p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Calibri" panose="020F0502020204030204" pitchFamily="34" charset="0"/>
              </a:rPr>
              <a:t>Group and hold/</a:t>
            </a:r>
            <a:r>
              <a:rPr lang="en-US" sz="2000" b="0" i="0" dirty="0" err="1">
                <a:effectLst/>
                <a:latin typeface="Calibri" panose="020F0502020204030204" pitchFamily="34" charset="0"/>
              </a:rPr>
              <a:t>xmatch</a:t>
            </a:r>
            <a:endParaRPr lang="en-US" sz="2000" b="0" i="0" dirty="0">
              <a:effectLst/>
              <a:latin typeface="Calibri" panose="020F0502020204030204" pitchFamily="34" charset="0"/>
            </a:endParaRPr>
          </a:p>
          <a:p>
            <a:pPr marL="0" indent="0" rtl="0" fontAlgn="base">
              <a:buNone/>
            </a:pPr>
            <a:r>
              <a:rPr lang="en-US" sz="2000" dirty="0" err="1">
                <a:latin typeface="Calibri" panose="020F0502020204030204" pitchFamily="34" charset="0"/>
              </a:rPr>
              <a:t>Sti</a:t>
            </a:r>
            <a:r>
              <a:rPr lang="en-US" sz="2000" dirty="0">
                <a:latin typeface="Calibri" panose="020F0502020204030204" pitchFamily="34" charset="0"/>
              </a:rPr>
              <a:t> screen modalities</a:t>
            </a:r>
            <a:endParaRPr lang="en-US" sz="2000" b="0" i="0" dirty="0">
              <a:effectLst/>
              <a:latin typeface="Calibri" panose="020F0502020204030204" pitchFamily="34" charset="0"/>
            </a:endParaRPr>
          </a:p>
          <a:p>
            <a:endParaRPr lang="en-AU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3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CD2C1F-1EE5-F416-0FF3-E94C0C6E7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AU" sz="3600" b="1" dirty="0"/>
              <a:t>Discharge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BF12C-B4BC-DA59-4BBC-A454F8F93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b="0" i="0" dirty="0">
                <a:effectLst/>
                <a:latin typeface="Calibri" panose="020F0502020204030204" pitchFamily="34" charset="0"/>
              </a:rPr>
              <a:t>Specific indications regarding return</a:t>
            </a:r>
          </a:p>
          <a:p>
            <a:pPr marL="0" indent="0" fontAlgn="base">
              <a:buNone/>
            </a:pPr>
            <a:r>
              <a:rPr lang="en-US" sz="2000" b="0" i="0" dirty="0">
                <a:effectLst/>
                <a:latin typeface="Calibri" panose="020F0502020204030204" pitchFamily="34" charset="0"/>
              </a:rPr>
              <a:t>Needs review Refer to ANC / O and G /LMO</a:t>
            </a:r>
          </a:p>
          <a:p>
            <a:pPr marL="0" indent="0" fontAlgn="base">
              <a:buNone/>
            </a:pPr>
            <a:r>
              <a:rPr lang="en-US" sz="2000" b="0" i="0" dirty="0">
                <a:effectLst/>
                <a:latin typeface="Calibri" panose="020F0502020204030204" pitchFamily="34" charset="0"/>
              </a:rPr>
              <a:t>Advice to avoid intercourse (nothing in the vagina – tampons, douching)</a:t>
            </a:r>
          </a:p>
          <a:p>
            <a:endParaRPr lang="en-AU" sz="2000" dirty="0"/>
          </a:p>
          <a:p>
            <a:pPr marL="0" indent="0">
              <a:buNone/>
            </a:pPr>
            <a:r>
              <a:rPr lang="en-AU" sz="2000" dirty="0">
                <a:solidFill>
                  <a:srgbClr val="FF0000"/>
                </a:solidFill>
              </a:rPr>
              <a:t>Cautions</a:t>
            </a:r>
          </a:p>
          <a:p>
            <a:pPr marL="0" indent="0">
              <a:buNone/>
            </a:pPr>
            <a:r>
              <a:rPr lang="en-AU" sz="2000" dirty="0"/>
              <a:t>r/o polyp</a:t>
            </a:r>
          </a:p>
          <a:p>
            <a:pPr marL="0" indent="0">
              <a:buNone/>
            </a:pPr>
            <a:r>
              <a:rPr lang="en-AU" sz="2000" dirty="0"/>
              <a:t>Non specific return advice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6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07A4E8-1737-DCBA-B9E4-779F28BC3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804064" cy="5571065"/>
          </a:xfrm>
        </p:spPr>
        <p:txBody>
          <a:bodyPr>
            <a:normAutofit/>
          </a:bodyPr>
          <a:lstStyle/>
          <a:p>
            <a:r>
              <a:rPr lang="en-AU" sz="3600"/>
              <a:t>Average 6.7, pass mark 8, 26% pass rate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FB34A5F-C93E-C17B-51E9-42EFA8FDD0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822176"/>
              </p:ext>
            </p:extLst>
          </p:nvPr>
        </p:nvGraphicFramePr>
        <p:xfrm>
          <a:off x="6091238" y="642938"/>
          <a:ext cx="5457825" cy="557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656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ank">
    <a:dk1>
      <a:srgbClr val="000000"/>
    </a:dk1>
    <a:lt1>
      <a:srgbClr val="FFFFFF"/>
    </a:lt1>
    <a:dk2>
      <a:srgbClr val="5E5E5E"/>
    </a:dk2>
    <a:lt2>
      <a:srgbClr val="D5D5D5"/>
    </a:lt2>
    <a:accent1>
      <a:srgbClr val="00A2FF"/>
    </a:accent1>
    <a:accent2>
      <a:srgbClr val="16E7CF"/>
    </a:accent2>
    <a:accent3>
      <a:srgbClr val="61D836"/>
    </a:accent3>
    <a:accent4>
      <a:srgbClr val="FAE232"/>
    </a:accent4>
    <a:accent5>
      <a:srgbClr val="FF644E"/>
    </a:accent5>
    <a:accent6>
      <a:srgbClr val="EF5FA7"/>
    </a:accent6>
    <a:hlink>
      <a:srgbClr val="0000FF"/>
    </a:hlink>
    <a:folHlink>
      <a:srgbClr val="FF00FF"/>
    </a:folHlink>
  </a:clrScheme>
  <a:fontScheme name="Blank">
    <a:majorFont>
      <a:latin typeface="Helvetica Neue"/>
      <a:ea typeface="Helvetica Neue"/>
      <a:cs typeface="Helvetica Neue"/>
    </a:majorFont>
    <a:minorFont>
      <a:latin typeface="Helvetica Neue"/>
      <a:ea typeface="Helvetica Neue"/>
      <a:cs typeface="Helvetica Neue"/>
    </a:minorFont>
  </a:fontScheme>
  <a:fmtScheme name="Blank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29999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4999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/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249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Helvetica Neue</vt:lpstr>
      <vt:lpstr>Segoe UI</vt:lpstr>
      <vt:lpstr>Office Theme</vt:lpstr>
      <vt:lpstr>Question 26</vt:lpstr>
      <vt:lpstr>PowerPoint Presentation</vt:lpstr>
      <vt:lpstr>State the performed examination shown in the image below with 2 relevant findings </vt:lpstr>
      <vt:lpstr>List three other causes of PV spotting in this patient.  </vt:lpstr>
      <vt:lpstr>investigations and rationale - 3</vt:lpstr>
      <vt:lpstr>Discharge advice</vt:lpstr>
      <vt:lpstr>Average 6.7, pass mark 8, 26% pass rate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26</dc:title>
  <dc:creator>Sheila Bryan</dc:creator>
  <cp:lastModifiedBy>Sheila Bryan</cp:lastModifiedBy>
  <cp:revision>1</cp:revision>
  <dcterms:created xsi:type="dcterms:W3CDTF">2022-09-06T21:08:53Z</dcterms:created>
  <dcterms:modified xsi:type="dcterms:W3CDTF">2022-09-06T21:49:22Z</dcterms:modified>
</cp:coreProperties>
</file>