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929009"/>
          <c:y val="0.0849315"/>
          <c:w val="0.902099"/>
          <c:h val="0.78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3F1DF"/>
                    </a:solidFill>
                    <a:effectLst>
                      <a:outerShdw sx="100000" sy="100000" kx="0" ky="0" algn="tl" rotWithShape="1" blurRad="63500" dist="38921" dir="5400000">
                        <a:srgbClr val="000000">
                          <a:alpha val="100000"/>
                        </a:srgbClr>
                      </a:outerShdw>
                    </a:effectLst>
                    <a:latin typeface="Hoefler Tex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0-6</c:v>
                </c:pt>
                <c:pt idx="1">
                  <c:v>7</c:v>
                </c:pt>
                <c:pt idx="2">
                  <c:v>8-9</c:v>
                </c:pt>
                <c:pt idx="3">
                  <c:v>10</c:v>
                </c:pt>
                <c:pt idx="4">
                  <c:v>11-15</c:v>
                </c:pt>
                <c:pt idx="5">
                  <c:v/>
                </c:pt>
              </c:strCache>
            </c:strRef>
          </c:cat>
          <c:val>
            <c:numRef>
              <c:f>Sheet1!$B$2:$G$2</c:f>
              <c:numCache>
                <c:ptCount val="5"/>
                <c:pt idx="0">
                  <c:v>10.000000</c:v>
                </c:pt>
                <c:pt idx="1">
                  <c:v>6.000000</c:v>
                </c:pt>
                <c:pt idx="2">
                  <c:v>7.000000</c:v>
                </c:pt>
                <c:pt idx="3">
                  <c:v>5.000000</c:v>
                </c:pt>
                <c:pt idx="4">
                  <c:v>11.000000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/>
            </c:strRef>
          </c:tx>
          <c:spPr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3F1DF"/>
                    </a:solidFill>
                    <a:effectLst>
                      <a:outerShdw sx="100000" sy="100000" kx="0" ky="0" algn="tl" rotWithShape="1" blurRad="63500" dist="38921" dir="5400000">
                        <a:srgbClr val="000000">
                          <a:alpha val="100000"/>
                        </a:srgbClr>
                      </a:outerShdw>
                    </a:effectLst>
                    <a:latin typeface="Hoefler Tex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0-6</c:v>
                </c:pt>
                <c:pt idx="1">
                  <c:v>7</c:v>
                </c:pt>
                <c:pt idx="2">
                  <c:v>8-9</c:v>
                </c:pt>
                <c:pt idx="3">
                  <c:v>10</c:v>
                </c:pt>
                <c:pt idx="4">
                  <c:v>11-15</c:v>
                </c:pt>
                <c:pt idx="5">
                  <c:v/>
                </c:pt>
              </c:strCache>
            </c:strRef>
          </c:cat>
          <c:val>
            <c:numRef>
              <c:f>Sheet1!$B$3:$G$3</c:f>
              <c:numCache>
                <c:ptCount val="0"/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600" u="none">
                <a:solidFill>
                  <a:srgbClr val="86837F"/>
                </a:solidFill>
                <a:latin typeface="Hoefler Tex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600" u="none">
                <a:solidFill>
                  <a:srgbClr val="86837F"/>
                </a:solidFill>
                <a:latin typeface="Hoefler Text"/>
              </a:defRPr>
            </a:pPr>
          </a:p>
        </c:txPr>
        <c:crossAx val="2094734552"/>
        <c:crosses val="autoZero"/>
        <c:crossBetween val="between"/>
        <c:majorUnit val="2.75"/>
        <c:minorUnit val="1.3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300"/>
            </a:pPr>
            <a:r>
              <a:t>Fellowship trial exam</a:t>
            </a:r>
          </a:p>
          <a:p>
            <a:pPr>
              <a:defRPr sz="6300"/>
            </a:pPr>
            <a:r>
              <a:t>Question 26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xfrm>
            <a:off x="1841500" y="5905500"/>
            <a:ext cx="9490671" cy="2395588"/>
          </a:xfrm>
          <a:prstGeom prst="rect">
            <a:avLst/>
          </a:prstGeom>
        </p:spPr>
        <p:txBody>
          <a:bodyPr/>
          <a:lstStyle/>
          <a:p>
            <a:pPr/>
            <a:r>
              <a:t>Monash Health June 2016</a:t>
            </a:r>
          </a:p>
          <a:p>
            <a:pPr/>
            <a:r>
              <a:t>Parya Fadavi, ED Physician , Casey Hospital</a:t>
            </a:r>
          </a:p>
        </p:txBody>
      </p:sp>
      <p:pic>
        <p:nvPicPr>
          <p:cNvPr id="122" name="Screen Shot 2016-06-19 at 22.55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4144" y="7706207"/>
            <a:ext cx="1792100" cy="583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z="2035"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Question 26: 35 y/o woman has just delivered a term infant in your resuscitation room after presenting with imminent labour.The child is stable. The mother is pale and semi-responsive.Her heart rate is 120 and BP 75/35.There is ongoing significant per vaginal bleeding.</a:t>
            </a:r>
          </a:p>
          <a:p>
            <a:pPr defTabSz="321310">
              <a:defRPr sz="2035"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List five potential risk factor for post part haemorrhage. (5 marks)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703708" y="2984500"/>
            <a:ext cx="11597384" cy="604708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1-Retained placenta</a:t>
            </a:r>
          </a:p>
          <a:p>
            <a:pPr>
              <a:buBlip>
                <a:blip r:embed="rId2"/>
              </a:buBlip>
            </a:pPr>
            <a:r>
              <a:t>2-grand multiparty</a:t>
            </a:r>
          </a:p>
          <a:p>
            <a:pPr>
              <a:buBlip>
                <a:blip r:embed="rId2"/>
              </a:buBlip>
            </a:pPr>
            <a:r>
              <a:t>3-antepartum haemorrhage</a:t>
            </a:r>
          </a:p>
          <a:p>
            <a:pPr>
              <a:buBlip>
                <a:blip r:embed="rId2"/>
              </a:buBlip>
            </a:pPr>
            <a:r>
              <a:t>4-over distension of uterus</a:t>
            </a:r>
          </a:p>
          <a:p>
            <a:pPr>
              <a:buBlip>
                <a:blip r:embed="rId2"/>
              </a:buBlip>
            </a:pPr>
            <a:r>
              <a:t>5-large placenta associated with multiple pregnancy</a:t>
            </a:r>
          </a:p>
          <a:p>
            <a:pPr>
              <a:buBlip>
                <a:blip r:embed="rId2"/>
              </a:buBlip>
            </a:pPr>
            <a:r>
              <a:t>6-Past hx of PPH/ hemorrhagic disorder</a:t>
            </a:r>
          </a:p>
        </p:txBody>
      </p:sp>
      <p:pic>
        <p:nvPicPr>
          <p:cNvPr id="126" name="Screen Shot 2016-06-19 at 22.55.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7495" y="8362464"/>
            <a:ext cx="1895417" cy="617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continues…..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1066800" y="2984500"/>
            <a:ext cx="10464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7-Fibroid uterus</a:t>
            </a:r>
          </a:p>
          <a:p>
            <a:pPr>
              <a:buBlip>
                <a:blip r:embed="rId2"/>
              </a:buBlip>
            </a:pPr>
            <a:r>
              <a:t>8-precipitate labour</a:t>
            </a:r>
          </a:p>
          <a:p>
            <a:pPr>
              <a:buBlip>
                <a:blip r:embed="rId2"/>
              </a:buBlip>
            </a:pPr>
            <a:r>
              <a:t>9-Induced labour</a:t>
            </a:r>
          </a:p>
          <a:p>
            <a:pPr>
              <a:buBlip>
                <a:blip r:embed="rId2"/>
              </a:buBlip>
            </a:pPr>
            <a:r>
              <a:t>10-Prolonged labour</a:t>
            </a:r>
          </a:p>
          <a:p>
            <a:pPr>
              <a:buBlip>
                <a:blip r:embed="rId2"/>
              </a:buBlip>
            </a:pPr>
            <a:r>
              <a:t>11-Chorioamnionitis</a:t>
            </a:r>
          </a:p>
          <a:p>
            <a:pPr>
              <a:buBlip>
                <a:blip r:embed="rId2"/>
              </a:buBlip>
            </a:pPr>
            <a:r>
              <a:t>12-Tocolytic agent, inhalation anesthetics.</a:t>
            </a:r>
          </a:p>
        </p:txBody>
      </p:sp>
      <p:pic>
        <p:nvPicPr>
          <p:cNvPr id="130" name="Screen Shot 2016-06-19 at 22.55.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10519" y="8391676"/>
            <a:ext cx="1747375" cy="569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Common mistakes: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Describing the causes of PPH not the risk factors!!!</a:t>
            </a:r>
          </a:p>
        </p:txBody>
      </p:sp>
      <p:pic>
        <p:nvPicPr>
          <p:cNvPr id="134" name="Screen Shot 2016-06-19 at 22.55.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96210" y="8432449"/>
            <a:ext cx="1856426" cy="604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/>
            <a:r>
              <a:t>2-List in escalating order , 5 management steps to control the PPH. (5 marks)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3954" indent="-393954" defTabSz="549148">
              <a:spcBef>
                <a:spcPts val="2600"/>
              </a:spcBef>
              <a:buBlip>
                <a:blip r:embed="rId2"/>
              </a:buBlip>
              <a:defRPr sz="3384"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</a:defRPr>
            </a:pPr>
            <a:r>
              <a:t>1-Robbing the uterus </a:t>
            </a:r>
          </a:p>
          <a:p>
            <a:pPr marL="393954" indent="-393954" defTabSz="549148">
              <a:spcBef>
                <a:spcPts val="2600"/>
              </a:spcBef>
              <a:buBlip>
                <a:blip r:embed="rId2"/>
              </a:buBlip>
              <a:defRPr sz="3384"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</a:defRPr>
            </a:pPr>
            <a:r>
              <a:t>2-Oxytocin 5 Units IV ( or 10 units), follows by infusion 40 units in 1000 ml, normal saline, 250 ml/hour( misoprostol PR, Ergometrin, PGF2alpha)</a:t>
            </a:r>
          </a:p>
          <a:p>
            <a:pPr marL="393954" indent="-393954" defTabSz="549148">
              <a:spcBef>
                <a:spcPts val="2600"/>
              </a:spcBef>
              <a:buBlip>
                <a:blip r:embed="rId2"/>
              </a:buBlip>
              <a:defRPr sz="3384"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</a:defRPr>
            </a:pPr>
            <a:r>
              <a:t>3-Delivering placenta if has not been delivered</a:t>
            </a:r>
          </a:p>
          <a:p>
            <a:pPr marL="393954" indent="-393954" defTabSz="549148">
              <a:spcBef>
                <a:spcPts val="2600"/>
              </a:spcBef>
              <a:buBlip>
                <a:blip r:embed="rId2"/>
              </a:buBlip>
              <a:defRPr sz="3384"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</a:defRPr>
            </a:pPr>
            <a:r>
              <a:t>4-Repairing the lacerations if exists.</a:t>
            </a:r>
          </a:p>
          <a:p>
            <a:pPr marL="393954" indent="-393954" defTabSz="549148">
              <a:spcBef>
                <a:spcPts val="2600"/>
              </a:spcBef>
              <a:buBlip>
                <a:blip r:embed="rId2"/>
              </a:buBlip>
              <a:defRPr sz="3384"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</a:defRPr>
            </a:pPr>
            <a:r>
              <a:t>5-Surgical management</a:t>
            </a:r>
          </a:p>
        </p:txBody>
      </p:sp>
      <p:pic>
        <p:nvPicPr>
          <p:cNvPr id="138" name="Screen Shot 2016-06-19 at 22.55.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33307" y="8315673"/>
            <a:ext cx="2062482" cy="671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common mistakes: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answers all over the place!</a:t>
            </a:r>
          </a:p>
          <a:p>
            <a:pPr>
              <a:buBlip>
                <a:blip r:embed="rId2"/>
              </a:buBlip>
            </a:pPr>
            <a:r>
              <a:t>Massive transfusion</a:t>
            </a:r>
          </a:p>
          <a:p>
            <a:pPr>
              <a:buBlip>
                <a:blip r:embed="rId2"/>
              </a:buBlip>
            </a:pPr>
            <a:r>
              <a:t>oxytocin dose</a:t>
            </a:r>
          </a:p>
        </p:txBody>
      </p:sp>
      <p:pic>
        <p:nvPicPr>
          <p:cNvPr id="142" name="Screen Shot 2016-06-19 at 22.55.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39167" y="8275147"/>
            <a:ext cx="1991417" cy="648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3375">
                <a:effectLst>
                  <a:outerShdw sx="100000" sy="100000" kx="0" ky="0" algn="b" rotWithShape="0" blurRad="9525" dist="9525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>
              <a:defRPr sz="5100"/>
            </a:pPr>
            <a:r>
              <a:rPr sz="3375"/>
              <a:t>3-List the key components of massive transfusion protocol, including appropriate ration of blood products(6 marks)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5279" indent="-335279" defTabSz="467359">
              <a:spcBef>
                <a:spcPts val="2200"/>
              </a:spcBef>
              <a:buBlip>
                <a:blip r:embed="rId2"/>
              </a:buBlip>
              <a:defRPr sz="2880"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defRPr>
            </a:pPr>
            <a:r>
              <a:t>1-Early notification of blood bank and haematologist.</a:t>
            </a:r>
          </a:p>
          <a:p>
            <a:pPr marL="335279" indent="-335279" defTabSz="467359">
              <a:spcBef>
                <a:spcPts val="2200"/>
              </a:spcBef>
              <a:buBlip>
                <a:blip r:embed="rId2"/>
              </a:buBlip>
              <a:defRPr sz="2880"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defRPr>
            </a:pPr>
            <a:r>
              <a:t>2-usually if patient needs more that 4 units of RBC/ or ongoing heavy bleeding anticipated, Ratio RBC:FFP:PLT 1:1:1</a:t>
            </a:r>
          </a:p>
          <a:p>
            <a:pPr marL="335279" indent="-335279" defTabSz="467359">
              <a:spcBef>
                <a:spcPts val="2200"/>
              </a:spcBef>
              <a:buBlip>
                <a:blip r:embed="rId2"/>
              </a:buBlip>
              <a:defRPr sz="2880"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defRPr>
            </a:pPr>
            <a:r>
              <a:t>3-Avoid hypothermia—-warm product if possible (T&gt;35)</a:t>
            </a:r>
          </a:p>
          <a:p>
            <a:pPr marL="335279" indent="-335279" defTabSz="467359">
              <a:spcBef>
                <a:spcPts val="2200"/>
              </a:spcBef>
              <a:buBlip>
                <a:blip r:embed="rId2"/>
              </a:buBlip>
              <a:defRPr sz="2880"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defRPr>
            </a:pPr>
            <a:r>
              <a:t>4-Avoid hypocalcemia( ionised Ca&gt;1.1 mmol/L)</a:t>
            </a:r>
          </a:p>
          <a:p>
            <a:pPr marL="335279" indent="-335279" defTabSz="467359">
              <a:spcBef>
                <a:spcPts val="2200"/>
              </a:spcBef>
              <a:buBlip>
                <a:blip r:embed="rId2"/>
              </a:buBlip>
              <a:defRPr sz="2880"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defRPr>
            </a:pPr>
            <a:r>
              <a:t>5-Avoid academia PH&gt;7.2</a:t>
            </a:r>
          </a:p>
          <a:p>
            <a:pPr marL="335279" indent="-335279" defTabSz="467359">
              <a:spcBef>
                <a:spcPts val="2200"/>
              </a:spcBef>
              <a:buBlip>
                <a:blip r:embed="rId2"/>
              </a:buBlip>
              <a:defRPr sz="2880"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defRPr>
            </a:pPr>
            <a:r>
              <a:t>6-prevent/correct coagulopathy( </a:t>
            </a:r>
            <a:r>
              <a:rPr sz="2400"/>
              <a:t>INR</a:t>
            </a:r>
            <a:r>
              <a:t>&lt;=1.5, </a:t>
            </a:r>
            <a:r>
              <a:rPr sz="2480"/>
              <a:t>PLT</a:t>
            </a:r>
            <a:r>
              <a:t>&gt;50,Fibrinogen&gt;1 g/l) cryoprecipitate,</a:t>
            </a:r>
          </a:p>
        </p:txBody>
      </p:sp>
      <p:pic>
        <p:nvPicPr>
          <p:cNvPr id="146" name="Screen Shot 2016-06-19 at 22.55.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7005" y="8433868"/>
            <a:ext cx="1961905" cy="639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1841500" y="6978650"/>
            <a:ext cx="9321800" cy="1231900"/>
          </a:xfrm>
          <a:prstGeom prst="rect">
            <a:avLst/>
          </a:prstGeom>
        </p:spPr>
        <p:txBody>
          <a:bodyPr/>
          <a:lstStyle/>
          <a:p>
            <a:pPr defTabSz="566674">
              <a:defRPr sz="7372">
                <a:effectLst>
                  <a:outerShdw sx="100000" sy="100000" kx="0" ky="0" algn="b" rotWithShape="0" blurRad="24638" dist="24638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rPr sz="3686"/>
              <a:t>General result based on raw mark</a:t>
            </a:r>
            <a:r>
              <a:t> </a:t>
            </a:r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aphicFrame>
        <p:nvGraphicFramePr>
          <p:cNvPr id="150" name="Chart 150"/>
          <p:cNvGraphicFramePr/>
          <p:nvPr/>
        </p:nvGraphicFramePr>
        <p:xfrm>
          <a:off x="2382646" y="1828800"/>
          <a:ext cx="8234554" cy="46355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51" name="Screen Shot 2016-06-19 at 22.55.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77413" y="8678132"/>
            <a:ext cx="2146035" cy="699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